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7077075" cy="93694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C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930533CE-7A82-4FEB-8A77-E40D951EA5B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73" tIns="46986" rIns="93973" bIns="469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50477"/>
            <a:ext cx="5661660" cy="4216241"/>
          </a:xfrm>
          <a:prstGeom prst="rect">
            <a:avLst/>
          </a:prstGeom>
        </p:spPr>
        <p:txBody>
          <a:bodyPr vert="horz" lIns="93973" tIns="46986" rIns="93973" bIns="4698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AD56E13B-1E77-4CCB-99FA-8ADA4797A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03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B86A-77CE-49B9-B152-5482E51C05E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0415-F275-4387-8F5F-EF7297283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9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B86A-77CE-49B9-B152-5482E51C05E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0415-F275-4387-8F5F-EF7297283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948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B86A-77CE-49B9-B152-5482E51C05E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0415-F275-4387-8F5F-EF7297283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87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B86A-77CE-49B9-B152-5482E51C05E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0415-F275-4387-8F5F-EF7297283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15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B86A-77CE-49B9-B152-5482E51C05E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0415-F275-4387-8F5F-EF7297283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5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B86A-77CE-49B9-B152-5482E51C05E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0415-F275-4387-8F5F-EF7297283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06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B86A-77CE-49B9-B152-5482E51C05E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0415-F275-4387-8F5F-EF7297283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92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B86A-77CE-49B9-B152-5482E51C05E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0415-F275-4387-8F5F-EF7297283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89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B86A-77CE-49B9-B152-5482E51C05E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0415-F275-4387-8F5F-EF7297283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136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B86A-77CE-49B9-B152-5482E51C05E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0415-F275-4387-8F5F-EF7297283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93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6B86A-77CE-49B9-B152-5482E51C05E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0415-F275-4387-8F5F-EF7297283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79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6B86A-77CE-49B9-B152-5482E51C05E8}" type="datetimeFigureOut">
              <a:rPr lang="en-US" smtClean="0"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90415-F275-4387-8F5F-EF7297283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53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C2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367909" y="4793397"/>
            <a:ext cx="2975491" cy="1988403"/>
            <a:chOff x="57232" y="4685850"/>
            <a:chExt cx="3446586" cy="1988403"/>
          </a:xfrm>
        </p:grpSpPr>
        <p:sp>
          <p:nvSpPr>
            <p:cNvPr id="37" name="Cloud Callout 36"/>
            <p:cNvSpPr/>
            <p:nvPr/>
          </p:nvSpPr>
          <p:spPr>
            <a:xfrm>
              <a:off x="57232" y="4685850"/>
              <a:ext cx="3446586" cy="1988403"/>
            </a:xfrm>
            <a:prstGeom prst="cloudCallout">
              <a:avLst>
                <a:gd name="adj1" fmla="val 80469"/>
                <a:gd name="adj2" fmla="val -40504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2702481" y="5647188"/>
              <a:ext cx="395297" cy="42995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52805" y="5001161"/>
              <a:ext cx="306114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World-Brain.edu</a:t>
              </a:r>
            </a:p>
            <a:p>
              <a:r>
                <a:rPr lang="en-US" sz="1400" b="1" dirty="0" smtClean="0">
                  <a:solidFill>
                    <a:srgbClr val="FF0000"/>
                  </a:solidFill>
                </a:rPr>
                <a:t>Free Lifetime Distance Learning</a:t>
              </a:r>
            </a:p>
            <a:p>
              <a:r>
                <a:rPr lang="en-US" sz="1400" b="1" dirty="0" smtClean="0"/>
                <a:t>Author/Expert/Local Councils</a:t>
              </a:r>
            </a:p>
            <a:p>
              <a:r>
                <a:rPr lang="en-US" sz="1400" b="1" dirty="0" smtClean="0"/>
                <a:t>Global Testing &amp; Certification</a:t>
              </a:r>
            </a:p>
            <a:p>
              <a:r>
                <a:rPr lang="en-US" sz="1400" b="1" dirty="0" smtClean="0"/>
                <a:t>World Library &amp; Linked Data</a:t>
              </a:r>
              <a:endParaRPr lang="en-US" sz="1400" b="1" dirty="0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4191000" y="76200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Harmonize Member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Investments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428364" y="5552410"/>
            <a:ext cx="1591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Harmonize Commerce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219200" y="2438399"/>
            <a:ext cx="2643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Harmonize Charities &amp; Engage Individual Donors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186497" y="2438400"/>
            <a:ext cx="29575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Harmonize &amp; Hold Accountable  Specialized Agencies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6096000" y="4769417"/>
            <a:ext cx="3124200" cy="1988403"/>
            <a:chOff x="5562600" y="4769417"/>
            <a:chExt cx="3602019" cy="1988403"/>
          </a:xfrm>
        </p:grpSpPr>
        <p:sp>
          <p:nvSpPr>
            <p:cNvPr id="38" name="Cloud Callout 37"/>
            <p:cNvSpPr/>
            <p:nvPr/>
          </p:nvSpPr>
          <p:spPr>
            <a:xfrm>
              <a:off x="5562600" y="4769417"/>
              <a:ext cx="3446586" cy="1988403"/>
            </a:xfrm>
            <a:prstGeom prst="cloudCallout">
              <a:avLst>
                <a:gd name="adj1" fmla="val -78963"/>
                <a:gd name="adj2" fmla="val -43943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8229600" y="5763618"/>
              <a:ext cx="457200" cy="40858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946245" y="5029200"/>
              <a:ext cx="321837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World-Brain.com</a:t>
              </a:r>
            </a:p>
            <a:p>
              <a:r>
                <a:rPr lang="en-US" sz="1400" b="1" dirty="0" smtClean="0">
                  <a:solidFill>
                    <a:srgbClr val="FF0000"/>
                  </a:solidFill>
                </a:rPr>
                <a:t>Real-Time Local-Global Science</a:t>
              </a:r>
            </a:p>
            <a:p>
              <a:r>
                <a:rPr lang="en-US" sz="1400" b="1" dirty="0" smtClean="0"/>
                <a:t>Strategic Forecasting as a Service</a:t>
              </a:r>
            </a:p>
            <a:p>
              <a:r>
                <a:rPr lang="en-US" sz="1400" b="1" dirty="0" smtClean="0"/>
                <a:t>Tailored Research</a:t>
              </a:r>
            </a:p>
            <a:p>
              <a:r>
                <a:rPr lang="en-US" sz="1400" b="1" dirty="0" smtClean="0"/>
                <a:t>Real-Time Global Status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791200" y="76200"/>
            <a:ext cx="3276600" cy="2009922"/>
            <a:chOff x="5715000" y="68997"/>
            <a:chExt cx="3276600" cy="2009922"/>
          </a:xfrm>
        </p:grpSpPr>
        <p:sp>
          <p:nvSpPr>
            <p:cNvPr id="36" name="Cloud Callout 35"/>
            <p:cNvSpPr/>
            <p:nvPr/>
          </p:nvSpPr>
          <p:spPr>
            <a:xfrm>
              <a:off x="5867400" y="68997"/>
              <a:ext cx="3124200" cy="1988403"/>
            </a:xfrm>
            <a:prstGeom prst="cloudCallout">
              <a:avLst>
                <a:gd name="adj1" fmla="val -67557"/>
                <a:gd name="adj2" fmla="val 58346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5715000" y="1676400"/>
              <a:ext cx="457200" cy="402519"/>
            </a:xfrm>
            <a:prstGeom prst="ellipse">
              <a:avLst/>
            </a:prstGeom>
            <a:solidFill>
              <a:srgbClr val="15C2FF"/>
            </a:solidFill>
            <a:ln>
              <a:solidFill>
                <a:srgbClr val="15C2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8153400" y="975679"/>
              <a:ext cx="457200" cy="54832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377923" y="381000"/>
              <a:ext cx="2385077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World-Brain.org</a:t>
              </a:r>
            </a:p>
            <a:p>
              <a:r>
                <a:rPr lang="en-US" sz="1400" b="1" dirty="0" smtClean="0">
                  <a:solidFill>
                    <a:srgbClr val="FF0000"/>
                  </a:solidFill>
                </a:rPr>
                <a:t>Local to Global Needs Table</a:t>
              </a:r>
            </a:p>
            <a:p>
              <a:r>
                <a:rPr lang="en-US" sz="1400" b="1" dirty="0" smtClean="0"/>
                <a:t>Knowledge Gap Identification</a:t>
              </a:r>
            </a:p>
            <a:p>
              <a:r>
                <a:rPr lang="en-US" sz="1400" b="1" dirty="0" smtClean="0"/>
                <a:t>True Cost Directory</a:t>
              </a:r>
            </a:p>
            <a:p>
              <a:r>
                <a:rPr lang="en-US" sz="1400" b="1" dirty="0" smtClean="0"/>
                <a:t>Research Grants</a:t>
              </a:r>
              <a:endParaRPr lang="en-US" sz="1400" b="1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219200" y="76200"/>
            <a:ext cx="2971800" cy="1988403"/>
            <a:chOff x="58614" y="90516"/>
            <a:chExt cx="3446586" cy="1988403"/>
          </a:xfrm>
        </p:grpSpPr>
        <p:sp>
          <p:nvSpPr>
            <p:cNvPr id="12" name="Cloud Callout 11"/>
            <p:cNvSpPr/>
            <p:nvPr/>
          </p:nvSpPr>
          <p:spPr>
            <a:xfrm>
              <a:off x="58614" y="90516"/>
              <a:ext cx="3446586" cy="1988403"/>
            </a:xfrm>
            <a:prstGeom prst="cloudCallout">
              <a:avLst>
                <a:gd name="adj1" fmla="val 81461"/>
                <a:gd name="adj2" fmla="val 5533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2702481" y="1075980"/>
              <a:ext cx="497919" cy="44802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3684" y="414261"/>
              <a:ext cx="2236446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World-Brain.net</a:t>
              </a:r>
            </a:p>
            <a:p>
              <a:r>
                <a:rPr lang="en-US" sz="1400" b="1" dirty="0" smtClean="0">
                  <a:solidFill>
                    <a:srgbClr val="FF0000"/>
                  </a:solidFill>
                </a:rPr>
                <a:t>Free Lifetime Cell &amp; Email</a:t>
              </a:r>
            </a:p>
            <a:p>
              <a:r>
                <a:rPr lang="en-US" sz="1400" b="1" dirty="0" smtClean="0"/>
                <a:t>Social Capital Bank</a:t>
              </a:r>
            </a:p>
            <a:p>
              <a:r>
                <a:rPr lang="en-US" sz="1400" b="1" dirty="0" smtClean="0"/>
                <a:t>Member Skills Directory</a:t>
              </a:r>
            </a:p>
            <a:p>
              <a:r>
                <a:rPr lang="en-US" sz="1400" b="1" dirty="0" smtClean="0"/>
                <a:t>Global Presence</a:t>
              </a:r>
              <a:endParaRPr lang="en-US" sz="1400" b="1" dirty="0"/>
            </a:p>
          </p:txBody>
        </p:sp>
      </p:grpSp>
      <p:sp>
        <p:nvSpPr>
          <p:cNvPr id="4" name="Oval 3"/>
          <p:cNvSpPr/>
          <p:nvPr/>
        </p:nvSpPr>
        <p:spPr>
          <a:xfrm>
            <a:off x="4267201" y="4677581"/>
            <a:ext cx="2057400" cy="961338"/>
          </a:xfrm>
          <a:prstGeom prst="ellipse">
            <a:avLst/>
          </a:prstGeom>
          <a:solidFill>
            <a:srgbClr val="15C2FF"/>
          </a:solidFill>
          <a:ln>
            <a:solidFill>
              <a:srgbClr val="15C2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912592" y="1295400"/>
            <a:ext cx="2183408" cy="1257569"/>
          </a:xfrm>
          <a:prstGeom prst="ellipse">
            <a:avLst/>
          </a:prstGeom>
          <a:solidFill>
            <a:srgbClr val="15C2FF"/>
          </a:solidFill>
          <a:ln>
            <a:solidFill>
              <a:srgbClr val="15C2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3505200" y="1600200"/>
            <a:ext cx="3051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>
                <a:solidFill>
                  <a:schemeClr val="bg1"/>
                </a:solidFill>
              </a:rPr>
              <a:t>We the People</a:t>
            </a:r>
            <a:endParaRPr lang="en-US" sz="3200" b="1" i="1" dirty="0">
              <a:solidFill>
                <a:schemeClr val="bg1"/>
              </a:solidFill>
            </a:endParaRP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2133600"/>
            <a:ext cx="2133600" cy="181000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0514" y="7739"/>
            <a:ext cx="1427286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solidFill>
                  <a:schemeClr val="bg1"/>
                </a:solidFill>
              </a:rPr>
              <a:t>Open Everything</a:t>
            </a:r>
          </a:p>
          <a:p>
            <a:r>
              <a:rPr lang="en-US" sz="1100" b="1" dirty="0" smtClean="0">
                <a:solidFill>
                  <a:schemeClr val="bg1"/>
                </a:solidFill>
              </a:rPr>
              <a:t>Open </a:t>
            </a:r>
            <a:r>
              <a:rPr lang="en-US" sz="1100" b="1" dirty="0">
                <a:solidFill>
                  <a:schemeClr val="bg1"/>
                </a:solidFill>
              </a:rPr>
              <a:t>Access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Architecture</a:t>
            </a:r>
          </a:p>
          <a:p>
            <a:r>
              <a:rPr lang="en-US" sz="1100" b="1" dirty="0" err="1">
                <a:solidFill>
                  <a:schemeClr val="bg1"/>
                </a:solidFill>
              </a:rPr>
              <a:t>OpenBTS</a:t>
            </a:r>
            <a:endParaRPr lang="en-US" sz="1100" b="1" dirty="0">
              <a:solidFill>
                <a:schemeClr val="bg1"/>
              </a:solidFill>
            </a:endParaRPr>
          </a:p>
          <a:p>
            <a:r>
              <a:rPr lang="en-US" sz="1100" b="1" dirty="0">
                <a:solidFill>
                  <a:schemeClr val="bg1"/>
                </a:solidFill>
              </a:rPr>
              <a:t>Open Budgets</a:t>
            </a:r>
          </a:p>
          <a:p>
            <a:r>
              <a:rPr lang="en-US" sz="1100" b="1" dirty="0" smtClean="0">
                <a:solidFill>
                  <a:schemeClr val="bg1"/>
                </a:solidFill>
              </a:rPr>
              <a:t>Open </a:t>
            </a:r>
            <a:r>
              <a:rPr lang="en-US" sz="1100" b="1" dirty="0">
                <a:solidFill>
                  <a:schemeClr val="bg1"/>
                </a:solidFill>
              </a:rPr>
              <a:t>Cloud</a:t>
            </a:r>
          </a:p>
          <a:p>
            <a:r>
              <a:rPr lang="en-US" sz="1100" b="1" dirty="0" smtClean="0">
                <a:solidFill>
                  <a:schemeClr val="bg1"/>
                </a:solidFill>
              </a:rPr>
              <a:t>Open </a:t>
            </a:r>
            <a:r>
              <a:rPr lang="en-US" sz="1100" b="1" dirty="0">
                <a:solidFill>
                  <a:schemeClr val="bg1"/>
                </a:solidFill>
              </a:rPr>
              <a:t>Code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Collaboration</a:t>
            </a:r>
          </a:p>
          <a:p>
            <a:r>
              <a:rPr lang="en-US" sz="1100" b="1" dirty="0" smtClean="0">
                <a:solidFill>
                  <a:schemeClr val="bg1"/>
                </a:solidFill>
              </a:rPr>
              <a:t>Open </a:t>
            </a:r>
            <a:r>
              <a:rPr lang="en-US" sz="1100" b="1" dirty="0">
                <a:solidFill>
                  <a:schemeClr val="bg1"/>
                </a:solidFill>
              </a:rPr>
              <a:t>Courseware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Culture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Data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Democracy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Design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Ecologies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Education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Elections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Environment</a:t>
            </a:r>
          </a:p>
          <a:p>
            <a:r>
              <a:rPr lang="en-US" sz="1100" b="1" dirty="0" smtClean="0">
                <a:solidFill>
                  <a:schemeClr val="bg1"/>
                </a:solidFill>
              </a:rPr>
              <a:t>Open </a:t>
            </a:r>
            <a:r>
              <a:rPr lang="en-US" sz="1100" b="1" dirty="0">
                <a:solidFill>
                  <a:schemeClr val="bg1"/>
                </a:solidFill>
              </a:rPr>
              <a:t>Geospatial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Government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Hardware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Innovation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Journalism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Knowledge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Maps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Manufacturing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Materials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Media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Meetings</a:t>
            </a:r>
          </a:p>
          <a:p>
            <a:r>
              <a:rPr lang="en-US" sz="1100" b="1" dirty="0" smtClean="0">
                <a:solidFill>
                  <a:schemeClr val="bg1"/>
                </a:solidFill>
              </a:rPr>
              <a:t>Open </a:t>
            </a:r>
            <a:r>
              <a:rPr lang="en-US" sz="1100" b="1" dirty="0">
                <a:solidFill>
                  <a:schemeClr val="bg1"/>
                </a:solidFill>
              </a:rPr>
              <a:t>Money</a:t>
            </a:r>
          </a:p>
          <a:p>
            <a:r>
              <a:rPr lang="en-US" sz="1100" b="1" dirty="0" smtClean="0">
                <a:solidFill>
                  <a:schemeClr val="bg1"/>
                </a:solidFill>
              </a:rPr>
              <a:t>Open </a:t>
            </a:r>
            <a:r>
              <a:rPr lang="en-US" sz="1100" b="1" dirty="0">
                <a:solidFill>
                  <a:schemeClr val="bg1"/>
                </a:solidFill>
              </a:rPr>
              <a:t>Records</a:t>
            </a:r>
          </a:p>
          <a:p>
            <a:r>
              <a:rPr lang="en-US" sz="1100" b="1" dirty="0" smtClean="0">
                <a:solidFill>
                  <a:schemeClr val="bg1"/>
                </a:solidFill>
              </a:rPr>
              <a:t>Open </a:t>
            </a:r>
            <a:r>
              <a:rPr lang="en-US" sz="1100" b="1" dirty="0">
                <a:solidFill>
                  <a:schemeClr val="bg1"/>
                </a:solidFill>
              </a:rPr>
              <a:t>Repositories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Science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Security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Skies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Space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Society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Software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Spectrum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Standards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Open </a:t>
            </a:r>
            <a:r>
              <a:rPr lang="en-US" sz="1100" b="1" dirty="0" smtClean="0">
                <a:solidFill>
                  <a:schemeClr val="bg1"/>
                </a:solidFill>
              </a:rPr>
              <a:t>Textbooks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514600" y="3886200"/>
            <a:ext cx="510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solidFill>
                  <a:schemeClr val="bg1"/>
                </a:solidFill>
              </a:rPr>
              <a:t>One World – One Brain</a:t>
            </a:r>
          </a:p>
          <a:p>
            <a:pPr algn="ctr"/>
            <a:r>
              <a:rPr lang="en-US" sz="2800" b="1" i="1" dirty="0" smtClean="0">
                <a:solidFill>
                  <a:schemeClr val="bg1"/>
                </a:solidFill>
              </a:rPr>
              <a:t>Open Everything</a:t>
            </a:r>
            <a:endParaRPr lang="en-US" sz="28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611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164</Words>
  <Application>Microsoft Office PowerPoint</Application>
  <PresentationFormat>On-screen Show (4:3)</PresentationFormat>
  <Paragraphs>68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RobertSteele</dc:creator>
  <cp:lastModifiedBy>RobertSteele</cp:lastModifiedBy>
  <cp:revision>22</cp:revision>
  <cp:lastPrinted>2012-12-19T19:27:25Z</cp:lastPrinted>
  <dcterms:created xsi:type="dcterms:W3CDTF">2012-12-19T19:10:11Z</dcterms:created>
  <dcterms:modified xsi:type="dcterms:W3CDTF">2012-12-21T19:43:45Z</dcterms:modified>
</cp:coreProperties>
</file>