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9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93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6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3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4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44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7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8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97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3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2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8BE82-3BD3-495F-A293-728F454E8BFA}" type="datetimeFigureOut">
              <a:rPr lang="en-US" smtClean="0"/>
              <a:t>10/8/2012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9DA6-D171-4C0F-A5B8-DA72595F7B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7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5039086" y="5257800"/>
            <a:ext cx="209198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Poor mobility</a:t>
            </a:r>
          </a:p>
          <a:p>
            <a:r>
              <a:rPr lang="en-US" sz="1400" dirty="0" smtClean="0"/>
              <a:t>Redundant flags</a:t>
            </a:r>
          </a:p>
          <a:p>
            <a:r>
              <a:rPr lang="en-US" sz="1400" dirty="0" smtClean="0"/>
              <a:t>Marginal field grade</a:t>
            </a:r>
          </a:p>
          <a:p>
            <a:r>
              <a:rPr lang="en-US" sz="1400" dirty="0" smtClean="0"/>
              <a:t>Company grade superb</a:t>
            </a:r>
          </a:p>
          <a:p>
            <a:r>
              <a:rPr lang="en-US" sz="1400" dirty="0" smtClean="0"/>
              <a:t>Lacking </a:t>
            </a:r>
            <a:r>
              <a:rPr lang="en-US" sz="1400" dirty="0" smtClean="0"/>
              <a:t>C4I Substance</a:t>
            </a:r>
          </a:p>
          <a:p>
            <a:r>
              <a:rPr lang="en-US" sz="1400" dirty="0" err="1" smtClean="0"/>
              <a:t>Unsat</a:t>
            </a:r>
            <a:r>
              <a:rPr lang="en-US" sz="1400" dirty="0" smtClean="0"/>
              <a:t> Individual Weapons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898334" y="5265249"/>
            <a:ext cx="21402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Shallow Logistics</a:t>
            </a:r>
          </a:p>
          <a:p>
            <a:pPr algn="r"/>
            <a:r>
              <a:rPr lang="en-US" sz="1400" dirty="0" smtClean="0"/>
              <a:t>Unprocessed Collection</a:t>
            </a:r>
          </a:p>
          <a:p>
            <a:pPr algn="r"/>
            <a:r>
              <a:rPr lang="en-US" sz="1400" dirty="0" smtClean="0"/>
              <a:t>Dishonest Construction</a:t>
            </a:r>
          </a:p>
          <a:p>
            <a:pPr algn="r"/>
            <a:r>
              <a:rPr lang="en-US" sz="1400" dirty="0" smtClean="0"/>
              <a:t>Dishonest Acquisition</a:t>
            </a:r>
          </a:p>
          <a:p>
            <a:pPr algn="r"/>
            <a:r>
              <a:rPr lang="en-US" sz="1400" dirty="0" smtClean="0"/>
              <a:t>Incoherent Force Structure</a:t>
            </a:r>
          </a:p>
          <a:p>
            <a:pPr algn="r"/>
            <a:r>
              <a:rPr lang="en-US" sz="1400" dirty="0" smtClean="0"/>
              <a:t>No Strategic Sense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28600"/>
            <a:ext cx="3581400" cy="266700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28600"/>
            <a:ext cx="3581400" cy="266700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3962400"/>
            <a:ext cx="3581400" cy="2667000"/>
          </a:xfrm>
          <a:prstGeom prst="rect">
            <a:avLst/>
          </a:prstGeom>
          <a:noFill/>
          <a:ln w="57150">
            <a:solidFill>
              <a:srgbClr val="7891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29200" y="3962400"/>
            <a:ext cx="3581400" cy="2667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28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STRATEGIC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6167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TECHNICAL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86600" y="6167735"/>
            <a:ext cx="1512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TACTICAL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591300" y="228600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OPERATIONAL</a:t>
            </a:r>
            <a:endParaRPr lang="en-US" sz="2400" b="1" dirty="0"/>
          </a:p>
        </p:txBody>
      </p:sp>
      <p:sp>
        <p:nvSpPr>
          <p:cNvPr id="13" name="Oval 12"/>
          <p:cNvSpPr/>
          <p:nvPr/>
        </p:nvSpPr>
        <p:spPr>
          <a:xfrm>
            <a:off x="3619500" y="2514600"/>
            <a:ext cx="1828800" cy="1828800"/>
          </a:xfrm>
          <a:prstGeom prst="ellipse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30349" y="2914471"/>
            <a:ext cx="10750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Smart Safe Nation</a:t>
            </a:r>
            <a:endParaRPr lang="en-US" sz="2000" b="1" dirty="0"/>
          </a:p>
        </p:txBody>
      </p:sp>
      <p:grpSp>
        <p:nvGrpSpPr>
          <p:cNvPr id="29" name="Group 28"/>
          <p:cNvGrpSpPr/>
          <p:nvPr/>
        </p:nvGrpSpPr>
        <p:grpSpPr>
          <a:xfrm>
            <a:off x="457200" y="2971800"/>
            <a:ext cx="3124200" cy="838200"/>
            <a:chOff x="457200" y="2971800"/>
            <a:chExt cx="3124200" cy="838200"/>
          </a:xfrm>
        </p:grpSpPr>
        <p:sp>
          <p:nvSpPr>
            <p:cNvPr id="15" name="Right Arrow 14"/>
            <p:cNvSpPr/>
            <p:nvPr/>
          </p:nvSpPr>
          <p:spPr>
            <a:xfrm>
              <a:off x="457200" y="2971800"/>
              <a:ext cx="3124200" cy="838200"/>
            </a:xfrm>
            <a:prstGeom prst="rightArrow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5800" y="3181290"/>
              <a:ext cx="2514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Low – Integrity – High</a:t>
              </a:r>
              <a:endParaRPr lang="en-US" sz="2000" b="1" dirty="0"/>
            </a:p>
          </p:txBody>
        </p:sp>
      </p:grpSp>
      <p:sp>
        <p:nvSpPr>
          <p:cNvPr id="21" name="Right Arrow 20"/>
          <p:cNvSpPr/>
          <p:nvPr/>
        </p:nvSpPr>
        <p:spPr>
          <a:xfrm rot="5400000">
            <a:off x="3429000" y="914400"/>
            <a:ext cx="2209800" cy="838200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 rot="16200000">
            <a:off x="3429000" y="5105400"/>
            <a:ext cx="2209800" cy="838200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3456587" y="1039214"/>
            <a:ext cx="2173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 –Intelligence – L 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386754" y="1591032"/>
            <a:ext cx="3238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Whole of Government</a:t>
            </a:r>
          </a:p>
          <a:p>
            <a:pPr algn="r"/>
            <a:r>
              <a:rPr lang="en-US" sz="1600" dirty="0" smtClean="0"/>
              <a:t>C4I/IO in Real Time with </a:t>
            </a:r>
          </a:p>
          <a:p>
            <a:pPr algn="r"/>
            <a:r>
              <a:rPr lang="en-US" sz="1600" b="1" dirty="0" smtClean="0"/>
              <a:t>Legitimacy / Transparency</a:t>
            </a:r>
          </a:p>
          <a:p>
            <a:pPr algn="r"/>
            <a:r>
              <a:rPr lang="en-US" sz="1600" dirty="0" smtClean="0"/>
              <a:t>Balanced Use of All </a:t>
            </a:r>
          </a:p>
          <a:p>
            <a:pPr algn="r"/>
            <a:r>
              <a:rPr lang="en-US" sz="1600" dirty="0" smtClean="0"/>
              <a:t>Instruments of National Power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40477" y="1550341"/>
            <a:ext cx="3423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Righteous Just Ends</a:t>
            </a:r>
          </a:p>
          <a:p>
            <a:r>
              <a:rPr lang="en-US" sz="1600" dirty="0" smtClean="0"/>
              <a:t>Domestic &amp; International</a:t>
            </a:r>
          </a:p>
          <a:p>
            <a:r>
              <a:rPr lang="en-US" sz="1600" b="1" dirty="0" smtClean="0"/>
              <a:t>Legitimacy</a:t>
            </a:r>
            <a:r>
              <a:rPr lang="en-US" sz="1600" dirty="0" smtClean="0"/>
              <a:t> </a:t>
            </a:r>
            <a:r>
              <a:rPr lang="en-US" sz="1600" b="1" dirty="0" smtClean="0"/>
              <a:t>/Transparency</a:t>
            </a:r>
          </a:p>
          <a:p>
            <a:r>
              <a:rPr lang="en-US" sz="1600" dirty="0" smtClean="0"/>
              <a:t>Global C4I Coverage</a:t>
            </a:r>
            <a:endParaRPr lang="en-US" sz="1600" dirty="0"/>
          </a:p>
          <a:p>
            <a:r>
              <a:rPr lang="en-US" sz="1600" dirty="0" smtClean="0"/>
              <a:t>Combined with Affordable Means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5750907" y="3939846"/>
            <a:ext cx="28237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Principles of Peace &amp; Principles of War Coherently Applied</a:t>
            </a:r>
          </a:p>
          <a:p>
            <a:pPr algn="r"/>
            <a:r>
              <a:rPr lang="en-US" sz="1600" dirty="0" smtClean="0"/>
              <a:t>Strategic Corporal Rules</a:t>
            </a:r>
          </a:p>
          <a:p>
            <a:pPr algn="r"/>
            <a:r>
              <a:rPr lang="en-US" sz="1600" b="1" dirty="0" smtClean="0"/>
              <a:t>Humans</a:t>
            </a:r>
            <a:r>
              <a:rPr lang="en-US" sz="1600" dirty="0" smtClean="0"/>
              <a:t> over Technology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58321" y="3969154"/>
            <a:ext cx="3467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Evidence-Based Force Structure </a:t>
            </a:r>
          </a:p>
          <a:p>
            <a:r>
              <a:rPr lang="en-US" sz="1600" dirty="0" smtClean="0"/>
              <a:t>Joint &amp; Multinational Capable </a:t>
            </a:r>
          </a:p>
          <a:p>
            <a:r>
              <a:rPr lang="en-US" sz="1600" dirty="0" smtClean="0"/>
              <a:t>Adaptable for </a:t>
            </a:r>
            <a:r>
              <a:rPr lang="en-US" sz="1600" b="1" dirty="0" smtClean="0"/>
              <a:t>Full Spectrum </a:t>
            </a:r>
          </a:p>
          <a:p>
            <a:r>
              <a:rPr lang="en-US" sz="1600" dirty="0" smtClean="0"/>
              <a:t>C4I/IO War and/or </a:t>
            </a:r>
          </a:p>
          <a:p>
            <a:r>
              <a:rPr lang="en-US" sz="1600" dirty="0" smtClean="0"/>
              <a:t>Peace Operations</a:t>
            </a:r>
            <a:endParaRPr lang="en-US" sz="1600" dirty="0"/>
          </a:p>
        </p:txBody>
      </p:sp>
      <p:sp>
        <p:nvSpPr>
          <p:cNvPr id="31" name="Right Arrow 30"/>
          <p:cNvSpPr/>
          <p:nvPr/>
        </p:nvSpPr>
        <p:spPr>
          <a:xfrm rot="10800000">
            <a:off x="5524500" y="3003202"/>
            <a:ext cx="3124200" cy="838200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905500" y="3231802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High – Integrity – Low</a:t>
            </a:r>
            <a:endParaRPr lang="en-US" sz="2000" b="1" dirty="0"/>
          </a:p>
        </p:txBody>
      </p:sp>
      <p:sp>
        <p:nvSpPr>
          <p:cNvPr id="33" name="TextBox 32"/>
          <p:cNvSpPr txBox="1"/>
          <p:nvPr/>
        </p:nvSpPr>
        <p:spPr>
          <a:xfrm rot="5400000">
            <a:off x="3447031" y="5418676"/>
            <a:ext cx="2173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 –Intelligence – L </a:t>
            </a:r>
            <a:endParaRPr lang="en-US" sz="2000" b="1" dirty="0"/>
          </a:p>
        </p:txBody>
      </p:sp>
      <p:cxnSp>
        <p:nvCxnSpPr>
          <p:cNvPr id="35" name="Straight Connector 34"/>
          <p:cNvCxnSpPr>
            <a:stCxn id="10" idx="0"/>
            <a:endCxn id="13" idx="3"/>
          </p:cNvCxnSpPr>
          <p:nvPr/>
        </p:nvCxnSpPr>
        <p:spPr>
          <a:xfrm flipV="1">
            <a:off x="1295400" y="4075578"/>
            <a:ext cx="2591922" cy="20921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1" idx="0"/>
            <a:endCxn id="13" idx="5"/>
          </p:cNvCxnSpPr>
          <p:nvPr/>
        </p:nvCxnSpPr>
        <p:spPr>
          <a:xfrm flipH="1" flipV="1">
            <a:off x="5180478" y="4075578"/>
            <a:ext cx="2662261" cy="20921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972300" y="5496818"/>
            <a:ext cx="266700" cy="21818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1524000" y="5801618"/>
            <a:ext cx="266700" cy="21818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 rot="3179304">
            <a:off x="3776840" y="383750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100</a:t>
            </a:r>
            <a:endParaRPr lang="en-US" sz="1400" b="1" dirty="0"/>
          </a:p>
        </p:txBody>
      </p:sp>
      <p:sp>
        <p:nvSpPr>
          <p:cNvPr id="41" name="TextBox 40"/>
          <p:cNvSpPr txBox="1"/>
          <p:nvPr/>
        </p:nvSpPr>
        <p:spPr>
          <a:xfrm rot="3091262">
            <a:off x="2553320" y="509294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50</a:t>
            </a:r>
            <a:endParaRPr lang="en-US" sz="1400" b="1" dirty="0"/>
          </a:p>
        </p:txBody>
      </p:sp>
      <p:sp>
        <p:nvSpPr>
          <p:cNvPr id="42" name="TextBox 41"/>
          <p:cNvSpPr txBox="1"/>
          <p:nvPr/>
        </p:nvSpPr>
        <p:spPr>
          <a:xfrm rot="3086739">
            <a:off x="3239057" y="450528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75</a:t>
            </a:r>
            <a:endParaRPr lang="en-US" sz="1400" b="1" dirty="0"/>
          </a:p>
        </p:txBody>
      </p:sp>
      <p:sp>
        <p:nvSpPr>
          <p:cNvPr id="43" name="TextBox 42"/>
          <p:cNvSpPr txBox="1"/>
          <p:nvPr/>
        </p:nvSpPr>
        <p:spPr>
          <a:xfrm rot="2997361">
            <a:off x="1881097" y="562626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25</a:t>
            </a:r>
            <a:endParaRPr lang="en-US" sz="1400" b="1" dirty="0"/>
          </a:p>
        </p:txBody>
      </p:sp>
      <p:sp>
        <p:nvSpPr>
          <p:cNvPr id="44" name="TextBox 43"/>
          <p:cNvSpPr txBox="1"/>
          <p:nvPr/>
        </p:nvSpPr>
        <p:spPr>
          <a:xfrm rot="3533768">
            <a:off x="1371600" y="6013846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0</a:t>
            </a:r>
            <a:endParaRPr lang="en-US" sz="1400" b="1" dirty="0"/>
          </a:p>
        </p:txBody>
      </p:sp>
      <p:sp>
        <p:nvSpPr>
          <p:cNvPr id="45" name="TextBox 44"/>
          <p:cNvSpPr txBox="1"/>
          <p:nvPr/>
        </p:nvSpPr>
        <p:spPr>
          <a:xfrm rot="18800941">
            <a:off x="4828319" y="3837114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100</a:t>
            </a:r>
            <a:endParaRPr lang="en-US" sz="1400" b="1" dirty="0"/>
          </a:p>
        </p:txBody>
      </p:sp>
      <p:sp>
        <p:nvSpPr>
          <p:cNvPr id="47" name="TextBox 46"/>
          <p:cNvSpPr txBox="1"/>
          <p:nvPr/>
        </p:nvSpPr>
        <p:spPr>
          <a:xfrm rot="18309666">
            <a:off x="5680695" y="427591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75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 rot="18430264">
            <a:off x="3240278" y="204515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75</a:t>
            </a:r>
            <a:endParaRPr lang="en-US" sz="1400" b="1" dirty="0"/>
          </a:p>
        </p:txBody>
      </p:sp>
      <p:sp>
        <p:nvSpPr>
          <p:cNvPr id="49" name="TextBox 48"/>
          <p:cNvSpPr txBox="1"/>
          <p:nvPr/>
        </p:nvSpPr>
        <p:spPr>
          <a:xfrm rot="3086739">
            <a:off x="5525057" y="204493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75</a:t>
            </a:r>
            <a:endParaRPr lang="en-US" sz="1400" b="1" dirty="0"/>
          </a:p>
        </p:txBody>
      </p:sp>
      <p:sp>
        <p:nvSpPr>
          <p:cNvPr id="50" name="TextBox 49"/>
          <p:cNvSpPr txBox="1"/>
          <p:nvPr/>
        </p:nvSpPr>
        <p:spPr>
          <a:xfrm rot="18430098">
            <a:off x="6440681" y="488607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50</a:t>
            </a:r>
            <a:endParaRPr lang="en-US" sz="1400" b="1" dirty="0"/>
          </a:p>
        </p:txBody>
      </p:sp>
      <p:sp>
        <p:nvSpPr>
          <p:cNvPr id="51" name="TextBox 50"/>
          <p:cNvSpPr txBox="1"/>
          <p:nvPr/>
        </p:nvSpPr>
        <p:spPr>
          <a:xfrm rot="18623659">
            <a:off x="2551845" y="143527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50</a:t>
            </a:r>
            <a:endParaRPr lang="en-US" sz="1400" b="1" dirty="0"/>
          </a:p>
        </p:txBody>
      </p:sp>
      <p:sp>
        <p:nvSpPr>
          <p:cNvPr id="52" name="TextBox 51"/>
          <p:cNvSpPr txBox="1"/>
          <p:nvPr/>
        </p:nvSpPr>
        <p:spPr>
          <a:xfrm rot="3091262">
            <a:off x="6215128" y="1494671"/>
            <a:ext cx="410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50</a:t>
            </a:r>
            <a:endParaRPr lang="en-US" sz="1400" b="1" dirty="0"/>
          </a:p>
        </p:txBody>
      </p:sp>
      <p:sp>
        <p:nvSpPr>
          <p:cNvPr id="53" name="TextBox 52"/>
          <p:cNvSpPr txBox="1"/>
          <p:nvPr/>
        </p:nvSpPr>
        <p:spPr>
          <a:xfrm rot="18586685">
            <a:off x="1804701" y="84775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25</a:t>
            </a:r>
            <a:endParaRPr lang="en-US" sz="1400" b="1" dirty="0"/>
          </a:p>
        </p:txBody>
      </p:sp>
      <p:sp>
        <p:nvSpPr>
          <p:cNvPr id="54" name="TextBox 53"/>
          <p:cNvSpPr txBox="1"/>
          <p:nvPr/>
        </p:nvSpPr>
        <p:spPr>
          <a:xfrm rot="2961229">
            <a:off x="6986921" y="83849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25</a:t>
            </a:r>
            <a:endParaRPr lang="en-US" sz="1400" b="1" dirty="0"/>
          </a:p>
        </p:txBody>
      </p:sp>
      <p:sp>
        <p:nvSpPr>
          <p:cNvPr id="55" name="TextBox 54"/>
          <p:cNvSpPr txBox="1"/>
          <p:nvPr/>
        </p:nvSpPr>
        <p:spPr>
          <a:xfrm rot="18345062">
            <a:off x="7204074" y="53983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25</a:t>
            </a:r>
            <a:endParaRPr lang="en-US" sz="1400" b="1" dirty="0"/>
          </a:p>
        </p:txBody>
      </p:sp>
      <p:cxnSp>
        <p:nvCxnSpPr>
          <p:cNvPr id="59" name="Straight Connector 58"/>
          <p:cNvCxnSpPr>
            <a:stCxn id="9" idx="2"/>
            <a:endCxn id="13" idx="1"/>
          </p:cNvCxnSpPr>
          <p:nvPr/>
        </p:nvCxnSpPr>
        <p:spPr>
          <a:xfrm>
            <a:off x="1295400" y="690265"/>
            <a:ext cx="2591922" cy="20921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 rot="18588431">
            <a:off x="1308214" y="518907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0</a:t>
            </a:r>
            <a:endParaRPr lang="en-US" sz="1400" b="1" dirty="0"/>
          </a:p>
        </p:txBody>
      </p:sp>
      <p:sp>
        <p:nvSpPr>
          <p:cNvPr id="62" name="TextBox 61"/>
          <p:cNvSpPr txBox="1"/>
          <p:nvPr/>
        </p:nvSpPr>
        <p:spPr>
          <a:xfrm rot="18440556">
            <a:off x="7725408" y="5872742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0</a:t>
            </a:r>
            <a:endParaRPr lang="en-US" sz="1400" b="1" dirty="0"/>
          </a:p>
        </p:txBody>
      </p:sp>
      <p:sp>
        <p:nvSpPr>
          <p:cNvPr id="63" name="TextBox 62"/>
          <p:cNvSpPr txBox="1"/>
          <p:nvPr/>
        </p:nvSpPr>
        <p:spPr>
          <a:xfrm rot="18425732">
            <a:off x="3765512" y="2712698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100</a:t>
            </a:r>
            <a:endParaRPr lang="en-US" sz="1400" b="1" dirty="0"/>
          </a:p>
        </p:txBody>
      </p:sp>
      <p:sp>
        <p:nvSpPr>
          <p:cNvPr id="64" name="Oval 63"/>
          <p:cNvSpPr/>
          <p:nvPr/>
        </p:nvSpPr>
        <p:spPr>
          <a:xfrm>
            <a:off x="1485900" y="848618"/>
            <a:ext cx="266700" cy="21818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6" name="Straight Connector 65"/>
          <p:cNvCxnSpPr>
            <a:endCxn id="13" idx="7"/>
          </p:cNvCxnSpPr>
          <p:nvPr/>
        </p:nvCxnSpPr>
        <p:spPr>
          <a:xfrm flipH="1">
            <a:off x="5180478" y="672795"/>
            <a:ext cx="2659230" cy="21096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 rot="2883187">
            <a:off x="4839001" y="271039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100</a:t>
            </a:r>
            <a:endParaRPr lang="en-US" sz="1400" b="1" dirty="0"/>
          </a:p>
        </p:txBody>
      </p:sp>
      <p:sp>
        <p:nvSpPr>
          <p:cNvPr id="69" name="Oval 68"/>
          <p:cNvSpPr/>
          <p:nvPr/>
        </p:nvSpPr>
        <p:spPr>
          <a:xfrm>
            <a:off x="7029450" y="1130178"/>
            <a:ext cx="266700" cy="21818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127499" y="228600"/>
            <a:ext cx="19111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“Strategic Decrepitude”</a:t>
            </a:r>
          </a:p>
          <a:p>
            <a:pPr algn="r"/>
            <a:r>
              <a:rPr lang="en-US" sz="1400" dirty="0" smtClean="0"/>
              <a:t>Bosses vice Leaders</a:t>
            </a:r>
          </a:p>
          <a:p>
            <a:pPr algn="r"/>
            <a:r>
              <a:rPr lang="en-US" sz="1400" dirty="0" smtClean="0"/>
              <a:t>Marginal Intelligence</a:t>
            </a:r>
          </a:p>
          <a:p>
            <a:pPr algn="r"/>
            <a:r>
              <a:rPr lang="en-US" sz="1400" dirty="0" smtClean="0"/>
              <a:t>Borrowed Means</a:t>
            </a:r>
          </a:p>
          <a:p>
            <a:pPr algn="r"/>
            <a:r>
              <a:rPr lang="en-US" sz="1400" dirty="0" smtClean="0"/>
              <a:t>Wrong Ways</a:t>
            </a:r>
          </a:p>
          <a:p>
            <a:pPr algn="r"/>
            <a:r>
              <a:rPr lang="en-US" sz="1400" dirty="0" smtClean="0"/>
              <a:t>Wrong Ends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017477" y="232538"/>
            <a:ext cx="21062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Wrong Regional Ends</a:t>
            </a:r>
          </a:p>
          <a:p>
            <a:r>
              <a:rPr lang="en-US" sz="1400" dirty="0" smtClean="0"/>
              <a:t>Military Swamps All</a:t>
            </a:r>
          </a:p>
          <a:p>
            <a:r>
              <a:rPr lang="en-US" sz="1400" dirty="0" smtClean="0"/>
              <a:t>Support Dictators</a:t>
            </a:r>
          </a:p>
          <a:p>
            <a:r>
              <a:rPr lang="en-US" sz="1400" dirty="0" smtClean="0"/>
              <a:t>State &amp; Commerce Gerbils</a:t>
            </a:r>
          </a:p>
          <a:p>
            <a:r>
              <a:rPr lang="en-US" sz="1400" dirty="0" smtClean="0"/>
              <a:t>Marginal Intelligence</a:t>
            </a:r>
          </a:p>
          <a:p>
            <a:r>
              <a:rPr lang="en-US" sz="1400" dirty="0" smtClean="0"/>
              <a:t>Poor Comms</a:t>
            </a:r>
            <a:endParaRPr lang="en-US" sz="1400" dirty="0"/>
          </a:p>
        </p:txBody>
      </p:sp>
      <p:sp>
        <p:nvSpPr>
          <p:cNvPr id="2" name="Oval 1"/>
          <p:cNvSpPr/>
          <p:nvPr/>
        </p:nvSpPr>
        <p:spPr>
          <a:xfrm>
            <a:off x="2743200" y="1613595"/>
            <a:ext cx="3581400" cy="36516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88278" y="690265"/>
            <a:ext cx="5407872" cy="54774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914400" y="-304800"/>
            <a:ext cx="7315200" cy="7391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 rot="2854947">
            <a:off x="7531607" y="5442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0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-2567026" y="3188294"/>
            <a:ext cx="5679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Academic – Civil Society – Commerce – Diplomatic - Media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5400000">
            <a:off x="5990579" y="3204068"/>
            <a:ext cx="5700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Military – Law Enforcement – Non-Government/Non-Profit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79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190</Words>
  <Application>Microsoft Office PowerPoint</Application>
  <PresentationFormat>On-screen Show (4:3)</PresentationFormat>
  <Paragraphs>73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16</cp:revision>
  <dcterms:created xsi:type="dcterms:W3CDTF">2012-10-08T15:01:18Z</dcterms:created>
  <dcterms:modified xsi:type="dcterms:W3CDTF">2012-10-09T00:37:35Z</dcterms:modified>
</cp:coreProperties>
</file>