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58" r:id="rId4"/>
    <p:sldId id="280" r:id="rId5"/>
    <p:sldId id="287" r:id="rId6"/>
    <p:sldId id="285" r:id="rId7"/>
    <p:sldId id="275" r:id="rId8"/>
    <p:sldId id="270" r:id="rId9"/>
    <p:sldId id="257" r:id="rId10"/>
    <p:sldId id="265" r:id="rId11"/>
    <p:sldId id="284" r:id="rId12"/>
    <p:sldId id="263" r:id="rId13"/>
    <p:sldId id="274" r:id="rId14"/>
    <p:sldId id="281" r:id="rId15"/>
    <p:sldId id="282" r:id="rId16"/>
    <p:sldId id="283" r:id="rId17"/>
    <p:sldId id="286" r:id="rId18"/>
    <p:sldId id="269" r:id="rId19"/>
    <p:sldId id="261" r:id="rId20"/>
    <p:sldId id="262" r:id="rId21"/>
    <p:sldId id="267" r:id="rId22"/>
    <p:sldId id="273" r:id="rId23"/>
    <p:sldId id="272" r:id="rId24"/>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59" d="100"/>
          <a:sy n="59" d="100"/>
        </p:scale>
        <p:origin x="-1397" y="-72"/>
      </p:cViewPr>
      <p:guideLst>
        <p:guide orient="horz" pos="2160"/>
        <p:guide pos="2880"/>
      </p:guideLst>
    </p:cSldViewPr>
  </p:slideViewPr>
  <p:notesTextViewPr>
    <p:cViewPr>
      <p:scale>
        <a:sx n="1" d="1"/>
        <a:sy n="1" d="1"/>
      </p:scale>
      <p:origin x="0" y="0"/>
    </p:cViewPr>
  </p:notesTextViewPr>
  <p:sorterViewPr>
    <p:cViewPr>
      <p:scale>
        <a:sx n="100" d="100"/>
        <a:sy n="100" d="100"/>
      </p:scale>
      <p:origin x="0" y="4656"/>
    </p:cViewPr>
  </p:sorterViewPr>
  <p:notesViewPr>
    <p:cSldViewPr>
      <p:cViewPr varScale="1">
        <p:scale>
          <a:sx n="48" d="100"/>
          <a:sy n="48" d="100"/>
        </p:scale>
        <p:origin x="-2640" y="-7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99B280AD-2E8D-4E81-9671-7818E3CD7F6D}" type="datetimeFigureOut">
              <a:rPr lang="en-US" smtClean="0"/>
              <a:t>1/31/2013</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8111DF32-DF12-45C4-BD0C-6CD70CCD9AA9}" type="slidenum">
              <a:rPr lang="en-US" smtClean="0"/>
              <a:t>‹#›</a:t>
            </a:fld>
            <a:endParaRPr lang="en-US"/>
          </a:p>
        </p:txBody>
      </p:sp>
    </p:spTree>
    <p:extLst>
      <p:ext uri="{BB962C8B-B14F-4D97-AF65-F5344CB8AC3E}">
        <p14:creationId xmlns:p14="http://schemas.microsoft.com/office/powerpoint/2010/main" val="128830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1 -- In the next fifteen minutes I am going to outline what I have learned in the past 30 years.</a:t>
            </a:r>
          </a:p>
          <a:p>
            <a:endParaRPr lang="en-US" sz="2000" dirty="0"/>
          </a:p>
          <a:p>
            <a:r>
              <a:rPr lang="en-US" sz="2000" dirty="0"/>
              <a:t>It is with absolute certainty that I present to you the idea of an Open Source Agency as the necessary service we must create and share in order to create a prosperous world at peace with the Americas, and healing the Americas, as our top </a:t>
            </a:r>
            <a:r>
              <a:rPr lang="en-US" sz="2000" dirty="0" smtClean="0"/>
              <a:t>priorities</a:t>
            </a:r>
            <a:r>
              <a:rPr lang="en-US" sz="2000" dirty="0"/>
              <a:t>.</a:t>
            </a:r>
          </a:p>
        </p:txBody>
      </p:sp>
      <p:sp>
        <p:nvSpPr>
          <p:cNvPr id="4" name="Slide Number Placeholder 3"/>
          <p:cNvSpPr>
            <a:spLocks noGrp="1"/>
          </p:cNvSpPr>
          <p:nvPr>
            <p:ph type="sldNum" sz="quarter" idx="10"/>
          </p:nvPr>
        </p:nvSpPr>
        <p:spPr/>
        <p:txBody>
          <a:bodyPr/>
          <a:lstStyle/>
          <a:p>
            <a:fld id="{8111DF32-DF12-45C4-BD0C-6CD70CCD9AA9}" type="slidenum">
              <a:rPr lang="en-US" smtClean="0"/>
              <a:t>1</a:t>
            </a:fld>
            <a:endParaRPr lang="en-US"/>
          </a:p>
        </p:txBody>
      </p:sp>
    </p:spTree>
    <p:extLst>
      <p:ext uri="{BB962C8B-B14F-4D97-AF65-F5344CB8AC3E}">
        <p14:creationId xmlns:p14="http://schemas.microsoft.com/office/powerpoint/2010/main" val="98686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10 -- With all that by way of introduction, now I will quickly introduce some key ideas.</a:t>
            </a:r>
          </a:p>
          <a:p>
            <a:endParaRPr lang="en-US" sz="1400" dirty="0"/>
          </a:p>
          <a:p>
            <a:r>
              <a:rPr lang="en-US" sz="2000" dirty="0" smtClean="0"/>
              <a:t>We must begin </a:t>
            </a:r>
            <a:r>
              <a:rPr lang="en-US" sz="2000" dirty="0"/>
              <a:t>creating a more mature local to global intelligence or decision-support capability.</a:t>
            </a:r>
          </a:p>
          <a:p>
            <a:endParaRPr lang="en-US" sz="1400" dirty="0"/>
          </a:p>
          <a:p>
            <a:r>
              <a:rPr lang="en-US" sz="2000" dirty="0"/>
              <a:t>On the left are the ten high-level threats to humanity as identified by the UN panel in 2004</a:t>
            </a:r>
            <a:r>
              <a:rPr lang="en-US" sz="2000" dirty="0" smtClean="0"/>
              <a:t>.</a:t>
            </a:r>
          </a:p>
          <a:p>
            <a:endParaRPr lang="en-US" sz="1400" dirty="0"/>
          </a:p>
          <a:p>
            <a:r>
              <a:rPr lang="en-US" sz="2000" dirty="0" smtClean="0"/>
              <a:t>There are not enough guns on the planet to save any dictatorship, monarchy, or plutocracy.  Wise stewardship is the only path to sustainable power.</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10</a:t>
            </a:fld>
            <a:endParaRPr lang="en-US"/>
          </a:p>
        </p:txBody>
      </p:sp>
    </p:spTree>
    <p:extLst>
      <p:ext uri="{BB962C8B-B14F-4D97-AF65-F5344CB8AC3E}">
        <p14:creationId xmlns:p14="http://schemas.microsoft.com/office/powerpoint/2010/main" val="190120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11 -- We have to move beyond the US focus on global militarism and the false war on terrorism, and instead focus on the top three threats to humanity.</a:t>
            </a:r>
          </a:p>
          <a:p>
            <a:endParaRPr lang="en-US" sz="1400" dirty="0"/>
          </a:p>
          <a:p>
            <a:r>
              <a:rPr lang="en-US" sz="2000" dirty="0"/>
              <a:t>This is very relevant to the future-proofing of the large cities in Latin America, and it will demand the harmonization of how we do each of the twelve core policies across the top….harmonization with shared information</a:t>
            </a:r>
            <a:r>
              <a:rPr lang="en-US" sz="2000" dirty="0" smtClean="0"/>
              <a:t>.</a:t>
            </a:r>
          </a:p>
          <a:p>
            <a:endParaRPr lang="en-US" sz="1400" dirty="0"/>
          </a:p>
          <a:p>
            <a:r>
              <a:rPr lang="en-US" sz="2000" dirty="0" smtClean="0"/>
              <a:t>If we create a new model for public hybrid governance using shared knowledge that heal the Americas, this is rapidly scalable to other regions.</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11</a:t>
            </a:fld>
            <a:endParaRPr lang="en-US"/>
          </a:p>
        </p:txBody>
      </p:sp>
    </p:spTree>
    <p:extLst>
      <p:ext uri="{BB962C8B-B14F-4D97-AF65-F5344CB8AC3E}">
        <p14:creationId xmlns:p14="http://schemas.microsoft.com/office/powerpoint/2010/main" val="136725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12 -- The government is the most ignorant and least flexible of eight information “tribes” or communities.</a:t>
            </a:r>
          </a:p>
          <a:p>
            <a:endParaRPr lang="en-US" sz="1400" dirty="0"/>
          </a:p>
          <a:p>
            <a:r>
              <a:rPr lang="en-US" sz="2000" dirty="0"/>
              <a:t>All tribes have secrets, where we have failed terribly is in ensuring that we can all share the majority of the information that is not secret.</a:t>
            </a:r>
          </a:p>
          <a:p>
            <a:endParaRPr lang="en-US" sz="1400" dirty="0"/>
          </a:p>
          <a:p>
            <a:r>
              <a:rPr lang="en-US" sz="2000" dirty="0"/>
              <a:t>Our entire approach to information-sharing and sense-making is retarded.</a:t>
            </a:r>
          </a:p>
        </p:txBody>
      </p:sp>
      <p:sp>
        <p:nvSpPr>
          <p:cNvPr id="4" name="Slide Number Placeholder 3"/>
          <p:cNvSpPr>
            <a:spLocks noGrp="1"/>
          </p:cNvSpPr>
          <p:nvPr>
            <p:ph type="sldNum" sz="quarter" idx="10"/>
          </p:nvPr>
        </p:nvSpPr>
        <p:spPr/>
        <p:txBody>
          <a:bodyPr/>
          <a:lstStyle/>
          <a:p>
            <a:fld id="{8111DF32-DF12-45C4-BD0C-6CD70CCD9AA9}" type="slidenum">
              <a:rPr lang="en-US" smtClean="0"/>
              <a:t>12</a:t>
            </a:fld>
            <a:endParaRPr lang="en-US"/>
          </a:p>
        </p:txBody>
      </p:sp>
    </p:spTree>
    <p:extLst>
      <p:ext uri="{BB962C8B-B14F-4D97-AF65-F5344CB8AC3E}">
        <p14:creationId xmlns:p14="http://schemas.microsoft.com/office/powerpoint/2010/main" val="357651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13 -- Intelligence today is still mostly about governments doing secrets for policy, with collection being secret and stove-piped.</a:t>
            </a:r>
          </a:p>
          <a:p>
            <a:endParaRPr lang="en-US" sz="1400" dirty="0"/>
          </a:p>
          <a:p>
            <a:r>
              <a:rPr lang="en-US" sz="2000" dirty="0"/>
              <a:t>Here I present a more holistic approach to intelligence, one that is multinational.</a:t>
            </a:r>
          </a:p>
          <a:p>
            <a:endParaRPr lang="en-US" sz="1400" dirty="0"/>
          </a:p>
          <a:p>
            <a:r>
              <a:rPr lang="en-US" sz="2000" dirty="0"/>
              <a:t>This new concept leverages open source everything—especially sources and software easily shared– to enable continuous interactive churning</a:t>
            </a:r>
            <a:r>
              <a:rPr lang="en-US" sz="2500" dirty="0"/>
              <a:t>.</a:t>
            </a:r>
          </a:p>
        </p:txBody>
      </p:sp>
      <p:sp>
        <p:nvSpPr>
          <p:cNvPr id="4" name="Slide Number Placeholder 3"/>
          <p:cNvSpPr>
            <a:spLocks noGrp="1"/>
          </p:cNvSpPr>
          <p:nvPr>
            <p:ph type="sldNum" sz="quarter" idx="10"/>
          </p:nvPr>
        </p:nvSpPr>
        <p:spPr/>
        <p:txBody>
          <a:bodyPr/>
          <a:lstStyle/>
          <a:p>
            <a:fld id="{8111DF32-DF12-45C4-BD0C-6CD70CCD9AA9}" type="slidenum">
              <a:rPr lang="en-US" smtClean="0"/>
              <a:t>13</a:t>
            </a:fld>
            <a:endParaRPr lang="en-US"/>
          </a:p>
        </p:txBody>
      </p:sp>
    </p:spTree>
    <p:extLst>
      <p:ext uri="{BB962C8B-B14F-4D97-AF65-F5344CB8AC3E}">
        <p14:creationId xmlns:p14="http://schemas.microsoft.com/office/powerpoint/2010/main" val="66222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7708" y="4450477"/>
            <a:ext cx="5661660" cy="4450477"/>
          </a:xfrm>
        </p:spPr>
        <p:txBody>
          <a:bodyPr>
            <a:normAutofit/>
          </a:bodyPr>
          <a:lstStyle/>
          <a:p>
            <a:pPr>
              <a:defRPr/>
            </a:pPr>
            <a:r>
              <a:rPr lang="en-US" sz="2000" dirty="0"/>
              <a:t>14 -- I funded Earth Intelligence Network, a 501c3, and 24 of us came together to design the foundation for a World Brain and Global Game.  No one else has done this.</a:t>
            </a:r>
          </a:p>
          <a:p>
            <a:pPr>
              <a:defRPr/>
            </a:pPr>
            <a:endParaRPr lang="en-US" sz="1400" dirty="0"/>
          </a:p>
          <a:p>
            <a:pPr>
              <a:defRPr/>
            </a:pPr>
            <a:r>
              <a:rPr lang="en-US" sz="2000" dirty="0"/>
              <a:t>Any country can do this, </a:t>
            </a:r>
            <a:r>
              <a:rPr lang="en-US" sz="2000" dirty="0" smtClean="0"/>
              <a:t>but it </a:t>
            </a:r>
            <a:r>
              <a:rPr lang="en-US" sz="2000" dirty="0"/>
              <a:t>works even better if an entire region agrees to this approach</a:t>
            </a:r>
            <a:r>
              <a:rPr lang="en-US" sz="2000" dirty="0" smtClean="0"/>
              <a:t>.</a:t>
            </a:r>
          </a:p>
          <a:p>
            <a:pPr>
              <a:defRPr/>
            </a:pPr>
            <a:endParaRPr lang="en-US" sz="1400" dirty="0"/>
          </a:p>
          <a:p>
            <a:pPr>
              <a:defRPr/>
            </a:pPr>
            <a:r>
              <a:rPr lang="en-US" sz="2000" dirty="0" smtClean="0"/>
              <a:t>There are some advanced being made in Qatar, particularly with respect to the use of diasporas, real-time translation and plotting of points on maps, and interactive International Crisis Maps, that can be applied to local needs and local planning.</a:t>
            </a:r>
            <a:endParaRPr lang="en-US" sz="2000"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3530" indent="-293665" eaLnBrk="0" hangingPunct="0">
              <a:defRPr>
                <a:solidFill>
                  <a:schemeClr val="tx1"/>
                </a:solidFill>
                <a:latin typeface="Arial" charset="0"/>
              </a:defRPr>
            </a:lvl2pPr>
            <a:lvl3pPr marL="1174661" indent="-234932" eaLnBrk="0" hangingPunct="0">
              <a:defRPr>
                <a:solidFill>
                  <a:schemeClr val="tx1"/>
                </a:solidFill>
                <a:latin typeface="Arial" charset="0"/>
              </a:defRPr>
            </a:lvl3pPr>
            <a:lvl4pPr marL="1644526" indent="-234932" eaLnBrk="0" hangingPunct="0">
              <a:defRPr>
                <a:solidFill>
                  <a:schemeClr val="tx1"/>
                </a:solidFill>
                <a:latin typeface="Arial" charset="0"/>
              </a:defRPr>
            </a:lvl4pPr>
            <a:lvl5pPr marL="2114390" indent="-234932" eaLnBrk="0" hangingPunct="0">
              <a:defRPr>
                <a:solidFill>
                  <a:schemeClr val="tx1"/>
                </a:solidFill>
                <a:latin typeface="Arial" charset="0"/>
              </a:defRPr>
            </a:lvl5pPr>
            <a:lvl6pPr marL="2584254" indent="-234932" eaLnBrk="0" fontAlgn="base" hangingPunct="0">
              <a:spcBef>
                <a:spcPct val="0"/>
              </a:spcBef>
              <a:spcAft>
                <a:spcPct val="0"/>
              </a:spcAft>
              <a:defRPr>
                <a:solidFill>
                  <a:schemeClr val="tx1"/>
                </a:solidFill>
                <a:latin typeface="Arial" charset="0"/>
              </a:defRPr>
            </a:lvl6pPr>
            <a:lvl7pPr marL="3054119" indent="-234932" eaLnBrk="0" fontAlgn="base" hangingPunct="0">
              <a:spcBef>
                <a:spcPct val="0"/>
              </a:spcBef>
              <a:spcAft>
                <a:spcPct val="0"/>
              </a:spcAft>
              <a:defRPr>
                <a:solidFill>
                  <a:schemeClr val="tx1"/>
                </a:solidFill>
                <a:latin typeface="Arial" charset="0"/>
              </a:defRPr>
            </a:lvl7pPr>
            <a:lvl8pPr marL="3523983" indent="-234932" eaLnBrk="0" fontAlgn="base" hangingPunct="0">
              <a:spcBef>
                <a:spcPct val="0"/>
              </a:spcBef>
              <a:spcAft>
                <a:spcPct val="0"/>
              </a:spcAft>
              <a:defRPr>
                <a:solidFill>
                  <a:schemeClr val="tx1"/>
                </a:solidFill>
                <a:latin typeface="Arial" charset="0"/>
              </a:defRPr>
            </a:lvl8pPr>
            <a:lvl9pPr marL="3993848" indent="-234932" eaLnBrk="0" fontAlgn="base" hangingPunct="0">
              <a:spcBef>
                <a:spcPct val="0"/>
              </a:spcBef>
              <a:spcAft>
                <a:spcPct val="0"/>
              </a:spcAft>
              <a:defRPr>
                <a:solidFill>
                  <a:schemeClr val="tx1"/>
                </a:solidFill>
                <a:latin typeface="Arial" charset="0"/>
              </a:defRPr>
            </a:lvl9pPr>
          </a:lstStyle>
          <a:p>
            <a:pPr eaLnBrk="1" hangingPunct="1"/>
            <a:fld id="{429A9BD2-86A6-42F0-82CD-B8E12BAE936A}"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a:t>15 -- Most of the eight tribes of information have no idea how to execute the proven process of intelligence, or how to balance resources among four major levels of effort.</a:t>
            </a:r>
          </a:p>
          <a:p>
            <a:endParaRPr lang="en-US" sz="1400" dirty="0"/>
          </a:p>
          <a:p>
            <a:r>
              <a:rPr lang="en-US" sz="2000" dirty="0"/>
              <a:t>This particular concept was developed by Jan Herring, the first National Intelligence Officer for Science &amp; Technology, and it is still, in my view, an essential starting point for the Open Source Agency</a:t>
            </a:r>
            <a:r>
              <a:rPr lang="en-US" sz="2000" dirty="0" smtClean="0"/>
              <a:t>.</a:t>
            </a:r>
          </a:p>
          <a:p>
            <a:endParaRPr lang="en-US" sz="1400" dirty="0"/>
          </a:p>
          <a:p>
            <a:r>
              <a:rPr lang="en-US" sz="2000" dirty="0" smtClean="0"/>
              <a:t>To prosper as a nation, we must meet the decision support needs of all elements of society, in a legal, ethical and affordable manner.</a:t>
            </a:r>
            <a:endParaRPr lang="en-US" sz="2000"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3530" indent="-293665" eaLnBrk="0" hangingPunct="0">
              <a:defRPr>
                <a:solidFill>
                  <a:schemeClr val="tx1"/>
                </a:solidFill>
                <a:latin typeface="Arial" charset="0"/>
              </a:defRPr>
            </a:lvl2pPr>
            <a:lvl3pPr marL="1174661" indent="-234932" eaLnBrk="0" hangingPunct="0">
              <a:defRPr>
                <a:solidFill>
                  <a:schemeClr val="tx1"/>
                </a:solidFill>
                <a:latin typeface="Arial" charset="0"/>
              </a:defRPr>
            </a:lvl3pPr>
            <a:lvl4pPr marL="1644526" indent="-234932" eaLnBrk="0" hangingPunct="0">
              <a:defRPr>
                <a:solidFill>
                  <a:schemeClr val="tx1"/>
                </a:solidFill>
                <a:latin typeface="Arial" charset="0"/>
              </a:defRPr>
            </a:lvl4pPr>
            <a:lvl5pPr marL="2114390" indent="-234932" eaLnBrk="0" hangingPunct="0">
              <a:defRPr>
                <a:solidFill>
                  <a:schemeClr val="tx1"/>
                </a:solidFill>
                <a:latin typeface="Arial" charset="0"/>
              </a:defRPr>
            </a:lvl5pPr>
            <a:lvl6pPr marL="2584254" indent="-234932" eaLnBrk="0" fontAlgn="base" hangingPunct="0">
              <a:spcBef>
                <a:spcPct val="0"/>
              </a:spcBef>
              <a:spcAft>
                <a:spcPct val="0"/>
              </a:spcAft>
              <a:defRPr>
                <a:solidFill>
                  <a:schemeClr val="tx1"/>
                </a:solidFill>
                <a:latin typeface="Arial" charset="0"/>
              </a:defRPr>
            </a:lvl6pPr>
            <a:lvl7pPr marL="3054119" indent="-234932" eaLnBrk="0" fontAlgn="base" hangingPunct="0">
              <a:spcBef>
                <a:spcPct val="0"/>
              </a:spcBef>
              <a:spcAft>
                <a:spcPct val="0"/>
              </a:spcAft>
              <a:defRPr>
                <a:solidFill>
                  <a:schemeClr val="tx1"/>
                </a:solidFill>
                <a:latin typeface="Arial" charset="0"/>
              </a:defRPr>
            </a:lvl7pPr>
            <a:lvl8pPr marL="3523983" indent="-234932" eaLnBrk="0" fontAlgn="base" hangingPunct="0">
              <a:spcBef>
                <a:spcPct val="0"/>
              </a:spcBef>
              <a:spcAft>
                <a:spcPct val="0"/>
              </a:spcAft>
              <a:defRPr>
                <a:solidFill>
                  <a:schemeClr val="tx1"/>
                </a:solidFill>
                <a:latin typeface="Arial" charset="0"/>
              </a:defRPr>
            </a:lvl8pPr>
            <a:lvl9pPr marL="3993848" indent="-234932" eaLnBrk="0" fontAlgn="base" hangingPunct="0">
              <a:spcBef>
                <a:spcPct val="0"/>
              </a:spcBef>
              <a:spcAft>
                <a:spcPct val="0"/>
              </a:spcAft>
              <a:defRPr>
                <a:solidFill>
                  <a:schemeClr val="tx1"/>
                </a:solidFill>
                <a:latin typeface="Arial" charset="0"/>
              </a:defRPr>
            </a:lvl9pPr>
          </a:lstStyle>
          <a:p>
            <a:pPr eaLnBrk="1" hangingPunct="1"/>
            <a:fld id="{5C384B69-85D7-4836-9ADD-9FB4A80FB810}"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2000" dirty="0"/>
              <a:t>16 -- The United Nations, the Red Cross, and most international organizations and non-profits appear to spend less than 20% of all donations on actual assistance.</a:t>
            </a:r>
          </a:p>
          <a:p>
            <a:pPr eaLnBrk="1" hangingPunct="1">
              <a:spcBef>
                <a:spcPct val="0"/>
              </a:spcBef>
            </a:pPr>
            <a:endParaRPr lang="en-US" sz="1400" dirty="0"/>
          </a:p>
          <a:p>
            <a:pPr eaLnBrk="1" hangingPunct="1">
              <a:spcBef>
                <a:spcPct val="0"/>
              </a:spcBef>
            </a:pPr>
            <a:r>
              <a:rPr lang="en-US" sz="2000" dirty="0"/>
              <a:t>An Open Source Agency can enable the creation of a Global to Local Range of Needs Table in the cloud, one that everyone can access, where the fulfillment of needs can be tracked, and all donations accounted for </a:t>
            </a:r>
            <a:r>
              <a:rPr lang="en-US" sz="2000" dirty="0" smtClean="0"/>
              <a:t>in </a:t>
            </a:r>
            <a:r>
              <a:rPr lang="en-US" sz="2000" dirty="0"/>
              <a:t>real time.  </a:t>
            </a:r>
            <a:endParaRPr lang="en-US" sz="2000" dirty="0" smtClean="0"/>
          </a:p>
          <a:p>
            <a:pPr eaLnBrk="1" hangingPunct="1">
              <a:spcBef>
                <a:spcPct val="0"/>
              </a:spcBef>
            </a:pPr>
            <a:endParaRPr lang="en-US" sz="1400" dirty="0"/>
          </a:p>
          <a:p>
            <a:pPr eaLnBrk="1" hangingPunct="1">
              <a:spcBef>
                <a:spcPct val="0"/>
              </a:spcBef>
            </a:pPr>
            <a:r>
              <a:rPr lang="en-US" sz="2000" dirty="0" smtClean="0"/>
              <a:t>This approach respects the hoarded wealth of the few, and instead seeks to create infinite new wealth.</a:t>
            </a:r>
            <a:endParaRPr lang="en-US" sz="2000"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3530" indent="-293665" eaLnBrk="0" hangingPunct="0">
              <a:defRPr>
                <a:solidFill>
                  <a:schemeClr val="tx1"/>
                </a:solidFill>
                <a:latin typeface="Arial" charset="0"/>
              </a:defRPr>
            </a:lvl2pPr>
            <a:lvl3pPr marL="1174661" indent="-234932" eaLnBrk="0" hangingPunct="0">
              <a:defRPr>
                <a:solidFill>
                  <a:schemeClr val="tx1"/>
                </a:solidFill>
                <a:latin typeface="Arial" charset="0"/>
              </a:defRPr>
            </a:lvl3pPr>
            <a:lvl4pPr marL="1644526" indent="-234932" eaLnBrk="0" hangingPunct="0">
              <a:defRPr>
                <a:solidFill>
                  <a:schemeClr val="tx1"/>
                </a:solidFill>
                <a:latin typeface="Arial" charset="0"/>
              </a:defRPr>
            </a:lvl4pPr>
            <a:lvl5pPr marL="2114390" indent="-234932" eaLnBrk="0" hangingPunct="0">
              <a:defRPr>
                <a:solidFill>
                  <a:schemeClr val="tx1"/>
                </a:solidFill>
                <a:latin typeface="Arial" charset="0"/>
              </a:defRPr>
            </a:lvl5pPr>
            <a:lvl6pPr marL="2584254" indent="-234932" eaLnBrk="0" fontAlgn="base" hangingPunct="0">
              <a:spcBef>
                <a:spcPct val="0"/>
              </a:spcBef>
              <a:spcAft>
                <a:spcPct val="0"/>
              </a:spcAft>
              <a:defRPr>
                <a:solidFill>
                  <a:schemeClr val="tx1"/>
                </a:solidFill>
                <a:latin typeface="Arial" charset="0"/>
              </a:defRPr>
            </a:lvl6pPr>
            <a:lvl7pPr marL="3054119" indent="-234932" eaLnBrk="0" fontAlgn="base" hangingPunct="0">
              <a:spcBef>
                <a:spcPct val="0"/>
              </a:spcBef>
              <a:spcAft>
                <a:spcPct val="0"/>
              </a:spcAft>
              <a:defRPr>
                <a:solidFill>
                  <a:schemeClr val="tx1"/>
                </a:solidFill>
                <a:latin typeface="Arial" charset="0"/>
              </a:defRPr>
            </a:lvl7pPr>
            <a:lvl8pPr marL="3523983" indent="-234932" eaLnBrk="0" fontAlgn="base" hangingPunct="0">
              <a:spcBef>
                <a:spcPct val="0"/>
              </a:spcBef>
              <a:spcAft>
                <a:spcPct val="0"/>
              </a:spcAft>
              <a:defRPr>
                <a:solidFill>
                  <a:schemeClr val="tx1"/>
                </a:solidFill>
                <a:latin typeface="Arial" charset="0"/>
              </a:defRPr>
            </a:lvl8pPr>
            <a:lvl9pPr marL="3993848" indent="-234932" eaLnBrk="0" fontAlgn="base" hangingPunct="0">
              <a:spcBef>
                <a:spcPct val="0"/>
              </a:spcBef>
              <a:spcAft>
                <a:spcPct val="0"/>
              </a:spcAft>
              <a:defRPr>
                <a:solidFill>
                  <a:schemeClr val="tx1"/>
                </a:solidFill>
                <a:latin typeface="Arial" charset="0"/>
              </a:defRPr>
            </a:lvl9pPr>
          </a:lstStyle>
          <a:p>
            <a:pPr eaLnBrk="1" hangingPunct="1"/>
            <a:fld id="{A081C9CB-AE7C-48A7-BFB3-CD3EDFB44039}"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17 -- From a technical point of view, this is our starting point.  We must begin sharing open source information immediately.</a:t>
            </a:r>
          </a:p>
          <a:p>
            <a:endParaRPr lang="en-US" sz="1400" dirty="0"/>
          </a:p>
          <a:p>
            <a:r>
              <a:rPr lang="en-US" sz="2000" dirty="0"/>
              <a:t>We must move quickly toward open source software, open source hardware, and open cloud as well as open spectrum, all enabled by open standards.</a:t>
            </a:r>
          </a:p>
          <a:p>
            <a:endParaRPr lang="en-US" sz="1400" dirty="0"/>
          </a:p>
          <a:p>
            <a:r>
              <a:rPr lang="en-US" sz="2000" dirty="0"/>
              <a:t>This allows for rapid affordable scalability.  This is how the South—with or without the USA—can heal and defend </a:t>
            </a:r>
            <a:r>
              <a:rPr lang="en-US" sz="2000" dirty="0" smtClean="0"/>
              <a:t>itself</a:t>
            </a:r>
            <a:r>
              <a:rPr lang="en-US" sz="2000" dirty="0"/>
              <a:t>.</a:t>
            </a:r>
          </a:p>
        </p:txBody>
      </p:sp>
      <p:sp>
        <p:nvSpPr>
          <p:cNvPr id="4" name="Slide Number Placeholder 3"/>
          <p:cNvSpPr>
            <a:spLocks noGrp="1"/>
          </p:cNvSpPr>
          <p:nvPr>
            <p:ph type="sldNum" sz="quarter" idx="10"/>
          </p:nvPr>
        </p:nvSpPr>
        <p:spPr/>
        <p:txBody>
          <a:bodyPr/>
          <a:lstStyle/>
          <a:p>
            <a:fld id="{8111DF32-DF12-45C4-BD0C-6CD70CCD9AA9}" type="slidenum">
              <a:rPr lang="en-US" smtClean="0"/>
              <a:t>17</a:t>
            </a:fld>
            <a:endParaRPr lang="en-US"/>
          </a:p>
        </p:txBody>
      </p:sp>
    </p:spTree>
    <p:extLst>
      <p:ext uri="{BB962C8B-B14F-4D97-AF65-F5344CB8AC3E}">
        <p14:creationId xmlns:p14="http://schemas.microsoft.com/office/powerpoint/2010/main" val="384939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a:t>18 -- Traditional governments are not adapting.</a:t>
            </a:r>
          </a:p>
          <a:p>
            <a:endParaRPr lang="en-US" sz="1400" dirty="0"/>
          </a:p>
          <a:p>
            <a:r>
              <a:rPr lang="en-US" sz="2000" dirty="0"/>
              <a:t>HYBRID governance is here to stay, beginning with water management and moving into all policy areas as quickly as possible.</a:t>
            </a:r>
          </a:p>
          <a:p>
            <a:endParaRPr lang="en-US" sz="1400" dirty="0"/>
          </a:p>
          <a:p>
            <a:r>
              <a:rPr lang="en-US" sz="2000" dirty="0"/>
              <a:t>The Open Source Agency would serve as the incubator for various implementations of this concept. </a:t>
            </a:r>
          </a:p>
        </p:txBody>
      </p:sp>
      <p:sp>
        <p:nvSpPr>
          <p:cNvPr id="4" name="Slide Number Placeholder 3"/>
          <p:cNvSpPr>
            <a:spLocks noGrp="1"/>
          </p:cNvSpPr>
          <p:nvPr>
            <p:ph type="sldNum" sz="quarter" idx="5"/>
          </p:nvPr>
        </p:nvSpPr>
        <p:spPr/>
        <p:txBody>
          <a:bodyPr/>
          <a:lstStyle/>
          <a:p>
            <a:pPr>
              <a:defRPr/>
            </a:pPr>
            <a:fld id="{1E660B2E-2FFC-49A5-BB44-4DFCE162949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95B90C-C0E6-4F2A-9FBF-CE394D925419}" type="slidenum">
              <a:rPr lang="en-US" smtClean="0"/>
              <a:pPr fontAlgn="base">
                <a:spcBef>
                  <a:spcPct val="0"/>
                </a:spcBef>
                <a:spcAft>
                  <a:spcPct val="0"/>
                </a:spcAft>
                <a:defRPr/>
              </a:pPr>
              <a:t>19</a:t>
            </a:fld>
            <a:endParaRPr lang="en-US" smtClean="0"/>
          </a:p>
        </p:txBody>
      </p:sp>
      <p:sp>
        <p:nvSpPr>
          <p:cNvPr id="4100" name="Notes Placeholder 4"/>
          <p:cNvSpPr>
            <a:spLocks noGrp="1"/>
          </p:cNvSpPr>
          <p:nvPr/>
        </p:nvSpPr>
        <p:spPr bwMode="auto">
          <a:xfrm>
            <a:off x="708026" y="4449763"/>
            <a:ext cx="56610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9" tIns="46979" rIns="93959" bIns="46979"/>
          <a:lstStyle/>
          <a:p>
            <a:endParaRPr lang="en-US" sz="1200">
              <a:latin typeface="Calibri" pitchFamily="34" charset="0"/>
            </a:endParaRPr>
          </a:p>
        </p:txBody>
      </p:sp>
      <p:sp>
        <p:nvSpPr>
          <p:cNvPr id="5" name="Notes Placeholder 2"/>
          <p:cNvSpPr>
            <a:spLocks noGrp="1"/>
          </p:cNvSpPr>
          <p:nvPr>
            <p:ph type="body" idx="3"/>
          </p:nvPr>
        </p:nvSpPr>
        <p:spPr bwMode="auto">
          <a:xfrm>
            <a:off x="707708" y="4450477"/>
            <a:ext cx="5661660" cy="42162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a:t>19 -- If created in the USA, the Open Source Agency must be a sister agency to the Broadcasting Board of Governors, and under diplomatic auspices.  OMB agrees.</a:t>
            </a:r>
          </a:p>
          <a:p>
            <a:endParaRPr lang="en-US" sz="1400" dirty="0"/>
          </a:p>
          <a:p>
            <a:r>
              <a:rPr lang="en-US" sz="2000" dirty="0"/>
              <a:t>Here are my personal views on what we can and should build in Washington.  If the US Government will not do this, I am available to build it anywhere in the Americas.  Open Source Everything is the new oil, the new gold, the new water</a:t>
            </a:r>
            <a:r>
              <a:rPr lang="en-US" sz="2000" dirty="0" smtClean="0"/>
              <a:t>.</a:t>
            </a:r>
          </a:p>
          <a:p>
            <a:endParaRPr lang="en-US" sz="1400" dirty="0"/>
          </a:p>
          <a:p>
            <a:r>
              <a:rPr lang="en-US" sz="2000" dirty="0" smtClean="0"/>
              <a:t>A copy of this briefing, and my private letters to Rice, Kerry, and Hagel, is being shared with the Saudi Embassy and the JFK Center tomorrow.</a:t>
            </a:r>
            <a:endParaRPr lang="en-US" sz="2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2 --I always provide a memorable Tiny URL.  At this location you will find both this briefing with my words in Note format, and also links to my two Spanish language briefings in Chile and in Spain, both much more complex, and a few other useful references.  The Chile briefing is available on YouTube in Spanish with embedded slides.</a:t>
            </a:r>
          </a:p>
        </p:txBody>
      </p:sp>
      <p:sp>
        <p:nvSpPr>
          <p:cNvPr id="4" name="Slide Number Placeholder 3"/>
          <p:cNvSpPr>
            <a:spLocks noGrp="1"/>
          </p:cNvSpPr>
          <p:nvPr>
            <p:ph type="sldNum" sz="quarter" idx="10"/>
          </p:nvPr>
        </p:nvSpPr>
        <p:spPr/>
        <p:txBody>
          <a:bodyPr/>
          <a:lstStyle/>
          <a:p>
            <a:fld id="{8111DF32-DF12-45C4-BD0C-6CD70CCD9AA9}" type="slidenum">
              <a:rPr lang="en-US" smtClean="0"/>
              <a:t>2</a:t>
            </a:fld>
            <a:endParaRPr lang="en-US"/>
          </a:p>
        </p:txBody>
      </p:sp>
    </p:spTree>
    <p:extLst>
      <p:ext uri="{BB962C8B-B14F-4D97-AF65-F5344CB8AC3E}">
        <p14:creationId xmlns:p14="http://schemas.microsoft.com/office/powerpoint/2010/main" val="132239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20 -- This is my most complex slide, and I cannot spend time on it.  My new book, </a:t>
            </a:r>
            <a:r>
              <a:rPr lang="en-US" sz="2000" i="1" dirty="0"/>
              <a:t>INTELLIGENCE with Integrity: Enabling </a:t>
            </a:r>
            <a:r>
              <a:rPr lang="en-US" sz="2000" i="1" dirty="0" err="1"/>
              <a:t>Hybrd</a:t>
            </a:r>
            <a:r>
              <a:rPr lang="en-US" sz="2000" i="1" dirty="0"/>
              <a:t> Governance with Open-Source Decision-Support</a:t>
            </a:r>
            <a:r>
              <a:rPr lang="en-US" sz="2000" dirty="0"/>
              <a:t>, will be a textbook on how to address all of </a:t>
            </a:r>
            <a:r>
              <a:rPr lang="en-US" sz="2000"/>
              <a:t>this </a:t>
            </a:r>
            <a:r>
              <a:rPr lang="en-US" sz="2000" smtClean="0"/>
              <a:t>complexity.</a:t>
            </a:r>
            <a:endParaRPr lang="en-US" sz="2000" dirty="0" smtClean="0"/>
          </a:p>
          <a:p>
            <a:endParaRPr lang="en-US" sz="1400" dirty="0"/>
          </a:p>
          <a:p>
            <a:r>
              <a:rPr lang="en-US" sz="2000" dirty="0" smtClean="0"/>
              <a:t>Sub-regionalism and regionalism – and respect for the 5,000 secessionist movements world-wide that will accept legitimate governance in lieu of separation – demands that we rise to the challenge of enabling hybrid governance with open-source decision-support.</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20</a:t>
            </a:fld>
            <a:endParaRPr lang="en-US"/>
          </a:p>
        </p:txBody>
      </p:sp>
    </p:spTree>
    <p:extLst>
      <p:ext uri="{BB962C8B-B14F-4D97-AF65-F5344CB8AC3E}">
        <p14:creationId xmlns:p14="http://schemas.microsoft.com/office/powerpoint/2010/main" val="203302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a:t>21 -- These are the first two books our non-profit funded.  The human brain can do </a:t>
            </a:r>
            <a:r>
              <a:rPr lang="en-US" sz="2000" dirty="0" err="1"/>
              <a:t>petaflop</a:t>
            </a:r>
            <a:r>
              <a:rPr lang="en-US" sz="2000" dirty="0"/>
              <a:t> calculations per second, weighs almost nothing, and consumes virtually no energy.  </a:t>
            </a:r>
            <a:endParaRPr lang="en-US" sz="2000" dirty="0" smtClean="0"/>
          </a:p>
          <a:p>
            <a:endParaRPr lang="en-US" sz="1400" dirty="0"/>
          </a:p>
          <a:p>
            <a:r>
              <a:rPr lang="en-US" sz="2000" dirty="0" smtClean="0"/>
              <a:t>No </a:t>
            </a:r>
            <a:r>
              <a:rPr lang="en-US" sz="2000" dirty="0"/>
              <a:t>computer, at any cost, can equal this cost-size and performance.  There are five billion human brains lying fallow.  Embracing their potential, connecting them to an autonomous internet that cannot be shut down by any actor, is our next challenge</a:t>
            </a:r>
            <a:r>
              <a:rPr lang="en-US" sz="2000" dirty="0" smtClean="0"/>
              <a:t>.</a:t>
            </a:r>
          </a:p>
          <a:p>
            <a:endParaRPr lang="en-US" sz="1400" dirty="0"/>
          </a:p>
          <a:p>
            <a:r>
              <a:rPr lang="en-US" sz="2000" dirty="0" smtClean="0"/>
              <a:t>I would be glad to see these books translated.</a:t>
            </a:r>
            <a:endParaRPr lang="en-US" sz="2000" dirty="0"/>
          </a:p>
          <a:p>
            <a:endParaRPr lang="en-US" sz="2500" dirty="0"/>
          </a:p>
        </p:txBody>
      </p:sp>
      <p:sp>
        <p:nvSpPr>
          <p:cNvPr id="4" name="Slide Number Placeholder 3"/>
          <p:cNvSpPr>
            <a:spLocks noGrp="1"/>
          </p:cNvSpPr>
          <p:nvPr>
            <p:ph type="sldNum" sz="quarter" idx="5"/>
          </p:nvPr>
        </p:nvSpPr>
        <p:spPr/>
        <p:txBody>
          <a:bodyPr/>
          <a:lstStyle/>
          <a:p>
            <a:pPr>
              <a:defRPr/>
            </a:pPr>
            <a:fld id="{A119B470-9140-4CC2-9A09-8F2F8C23F0D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22 -- Here to the left is my most recent book, also available for Kindle, and the draft cover of my next book.</a:t>
            </a:r>
          </a:p>
          <a:p>
            <a:endParaRPr lang="en-US" sz="1400" dirty="0"/>
          </a:p>
          <a:p>
            <a:r>
              <a:rPr lang="en-US" sz="2000" dirty="0"/>
              <a:t>HYBRID GOVERNACE</a:t>
            </a:r>
          </a:p>
          <a:p>
            <a:endParaRPr lang="en-US" sz="1400" dirty="0"/>
          </a:p>
          <a:p>
            <a:r>
              <a:rPr lang="en-US" sz="2000" dirty="0"/>
              <a:t>OPEN-SOURCE DECISION-SUPPORT</a:t>
            </a:r>
          </a:p>
          <a:p>
            <a:endParaRPr lang="en-US" sz="1400" dirty="0"/>
          </a:p>
          <a:p>
            <a:r>
              <a:rPr lang="en-US" sz="2000" dirty="0"/>
              <a:t>This is how we heal the Americas and come together on the basis of shared information and interactive sense-making</a:t>
            </a:r>
            <a:r>
              <a:rPr lang="en-US" sz="2000" dirty="0" smtClean="0"/>
              <a:t>.  We can extend this quickly to Africa on the East and South Asia on the West, and in this way empower the Southern Hemisphere.</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22</a:t>
            </a:fld>
            <a:endParaRPr lang="en-US"/>
          </a:p>
        </p:txBody>
      </p:sp>
    </p:spTree>
    <p:extLst>
      <p:ext uri="{BB962C8B-B14F-4D97-AF65-F5344CB8AC3E}">
        <p14:creationId xmlns:p14="http://schemas.microsoft.com/office/powerpoint/2010/main" val="219768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23 -- This briefing, including my planned words in the Notes format, is online now.</a:t>
            </a:r>
          </a:p>
          <a:p>
            <a:endParaRPr lang="en-US" sz="1400" dirty="0"/>
          </a:p>
          <a:p>
            <a:r>
              <a:rPr lang="en-US" sz="2000" dirty="0"/>
              <a:t>I ask for your help in asking—at the national level--that Chuck Hagel fund this and John Kerry sponsor it.  If they will not, I am prepared to build it anywhere else. </a:t>
            </a:r>
          </a:p>
          <a:p>
            <a:endParaRPr lang="en-US" sz="1400" dirty="0"/>
          </a:p>
          <a:p>
            <a:r>
              <a:rPr lang="en-US" sz="2000" dirty="0"/>
              <a:t>Please consider sending this briefing to your Ambassadors and your </a:t>
            </a:r>
            <a:r>
              <a:rPr lang="en-US" sz="2000" dirty="0" smtClean="0"/>
              <a:t>Ministers of Defense and Foreign Affairs.  </a:t>
            </a:r>
          </a:p>
          <a:p>
            <a:endParaRPr lang="en-US" sz="1400" b="1" i="1" dirty="0"/>
          </a:p>
          <a:p>
            <a:r>
              <a:rPr lang="en-US" sz="2000" b="1" i="1" dirty="0" smtClean="0"/>
              <a:t>He </a:t>
            </a:r>
            <a:r>
              <a:rPr lang="en-US" sz="2000" b="1" i="1" dirty="0" err="1"/>
              <a:t>dicho</a:t>
            </a:r>
            <a:r>
              <a:rPr lang="en-US" sz="2000" b="1" i="1" dirty="0"/>
              <a:t>.</a:t>
            </a:r>
          </a:p>
        </p:txBody>
      </p:sp>
      <p:sp>
        <p:nvSpPr>
          <p:cNvPr id="4" name="Slide Number Placeholder 3"/>
          <p:cNvSpPr>
            <a:spLocks noGrp="1"/>
          </p:cNvSpPr>
          <p:nvPr>
            <p:ph type="sldNum" sz="quarter" idx="10"/>
          </p:nvPr>
        </p:nvSpPr>
        <p:spPr/>
        <p:txBody>
          <a:bodyPr/>
          <a:lstStyle/>
          <a:p>
            <a:fld id="{8111DF32-DF12-45C4-BD0C-6CD70CCD9AA9}" type="slidenum">
              <a:rPr lang="en-US" smtClean="0"/>
              <a:t>23</a:t>
            </a:fld>
            <a:endParaRPr lang="en-US"/>
          </a:p>
        </p:txBody>
      </p:sp>
    </p:spTree>
    <p:extLst>
      <p:ext uri="{BB962C8B-B14F-4D97-AF65-F5344CB8AC3E}">
        <p14:creationId xmlns:p14="http://schemas.microsoft.com/office/powerpoint/2010/main" val="29947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3 -- I am sorry to say that most in the North have no idea this book exists, and even if they received it as a gift, they would not read it.</a:t>
            </a:r>
          </a:p>
          <a:p>
            <a:endParaRPr lang="en-US" sz="2000" dirty="0"/>
          </a:p>
          <a:p>
            <a:r>
              <a:rPr lang="en-US" sz="2000" dirty="0"/>
              <a:t>A major part of our mutual problem is the complete lack of public understanding in the USA about what is done in their name and at their expense.</a:t>
            </a:r>
          </a:p>
        </p:txBody>
      </p:sp>
      <p:sp>
        <p:nvSpPr>
          <p:cNvPr id="4" name="Slide Number Placeholder 3"/>
          <p:cNvSpPr>
            <a:spLocks noGrp="1"/>
          </p:cNvSpPr>
          <p:nvPr>
            <p:ph type="sldNum" sz="quarter" idx="10"/>
          </p:nvPr>
        </p:nvSpPr>
        <p:spPr/>
        <p:txBody>
          <a:bodyPr/>
          <a:lstStyle/>
          <a:p>
            <a:fld id="{8111DF32-DF12-45C4-BD0C-6CD70CCD9AA9}" type="slidenum">
              <a:rPr lang="en-US" smtClean="0"/>
              <a:t>3</a:t>
            </a:fld>
            <a:endParaRPr lang="en-US"/>
          </a:p>
        </p:txBody>
      </p:sp>
    </p:spTree>
    <p:extLst>
      <p:ext uri="{BB962C8B-B14F-4D97-AF65-F5344CB8AC3E}">
        <p14:creationId xmlns:p14="http://schemas.microsoft.com/office/powerpoint/2010/main" val="164810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4 -- As Winston Churchill has said</a:t>
            </a:r>
          </a:p>
          <a:p>
            <a:endParaRPr lang="en-US" sz="1400" dirty="0"/>
          </a:p>
          <a:p>
            <a:r>
              <a:rPr lang="en-US" sz="2000" dirty="0"/>
              <a:t>“The Americans always do the right thing.</a:t>
            </a:r>
          </a:p>
          <a:p>
            <a:endParaRPr lang="en-US" sz="1400" dirty="0"/>
          </a:p>
          <a:p>
            <a:r>
              <a:rPr lang="en-US" sz="2000" dirty="0"/>
              <a:t>They just try everything else first.”</a:t>
            </a:r>
          </a:p>
          <a:p>
            <a:endParaRPr lang="en-US" sz="1400" dirty="0"/>
          </a:p>
          <a:p>
            <a:r>
              <a:rPr lang="en-US" sz="2000" dirty="0"/>
              <a:t>I have my own codicil to this.  </a:t>
            </a:r>
          </a:p>
          <a:p>
            <a:endParaRPr lang="en-US" sz="1400" dirty="0"/>
          </a:p>
          <a:p>
            <a:r>
              <a:rPr lang="en-US" sz="2000" dirty="0" smtClean="0"/>
              <a:t>It is not possible to under-estimate the ability of the Americans to think of more wrong things to do before they ever get to doing the right thing.</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4</a:t>
            </a:fld>
            <a:endParaRPr lang="en-US"/>
          </a:p>
        </p:txBody>
      </p:sp>
    </p:spTree>
    <p:extLst>
      <p:ext uri="{BB962C8B-B14F-4D97-AF65-F5344CB8AC3E}">
        <p14:creationId xmlns:p14="http://schemas.microsoft.com/office/powerpoint/2010/main" val="235896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5 -- My friend Alvin Toffler built a chapter around me in 1993, “The Future of the Spy” in his book War and Anti-War.</a:t>
            </a:r>
          </a:p>
          <a:p>
            <a:endParaRPr lang="en-US" sz="1400" dirty="0"/>
          </a:p>
          <a:p>
            <a:r>
              <a:rPr lang="en-US" sz="2000" dirty="0"/>
              <a:t>He believes, as Admiral </a:t>
            </a:r>
            <a:r>
              <a:rPr lang="en-US" sz="2000" dirty="0" err="1"/>
              <a:t>Stavrides</a:t>
            </a:r>
            <a:r>
              <a:rPr lang="en-US" sz="2000" dirty="0"/>
              <a:t> and I both believe, that information is a substitute for violence and a means of creating infinite wealth.</a:t>
            </a:r>
          </a:p>
          <a:p>
            <a:endParaRPr lang="en-US" sz="1400" dirty="0"/>
          </a:p>
          <a:p>
            <a:r>
              <a:rPr lang="en-US" sz="2000" dirty="0"/>
              <a:t>War is only profitable for bankers.  It is not profitable for nations or peoples.</a:t>
            </a:r>
          </a:p>
        </p:txBody>
      </p:sp>
      <p:sp>
        <p:nvSpPr>
          <p:cNvPr id="4" name="Slide Number Placeholder 3"/>
          <p:cNvSpPr>
            <a:spLocks noGrp="1"/>
          </p:cNvSpPr>
          <p:nvPr>
            <p:ph type="sldNum" sz="quarter" idx="10"/>
          </p:nvPr>
        </p:nvSpPr>
        <p:spPr/>
        <p:txBody>
          <a:bodyPr/>
          <a:lstStyle/>
          <a:p>
            <a:fld id="{8111DF32-DF12-45C4-BD0C-6CD70CCD9AA9}" type="slidenum">
              <a:rPr lang="en-US" smtClean="0"/>
              <a:t>5</a:t>
            </a:fld>
            <a:endParaRPr lang="en-US"/>
          </a:p>
        </p:txBody>
      </p:sp>
    </p:spTree>
    <p:extLst>
      <p:ext uri="{BB962C8B-B14F-4D97-AF65-F5344CB8AC3E}">
        <p14:creationId xmlns:p14="http://schemas.microsoft.com/office/powerpoint/2010/main" val="372850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6 -- Five of us have fought for 20 years to create an Open Source Agency.</a:t>
            </a:r>
          </a:p>
          <a:p>
            <a:endParaRPr lang="en-US" sz="1400" dirty="0"/>
          </a:p>
          <a:p>
            <a:r>
              <a:rPr lang="en-US" sz="2000" dirty="0"/>
              <a:t>The Office of Management and Budget has approved it twice, but each time we were blocked from reaching the Secretary of State or Defense.</a:t>
            </a:r>
          </a:p>
          <a:p>
            <a:endParaRPr lang="en-US" sz="1400" dirty="0"/>
          </a:p>
          <a:p>
            <a:r>
              <a:rPr lang="en-US" sz="2000" dirty="0"/>
              <a:t>This time we have reached both of the designees for State (the parent) and Defense (the funder).  You can help – there are still secret forces in opposition</a:t>
            </a:r>
            <a:r>
              <a:rPr lang="en-US" sz="2000" dirty="0" smtClean="0"/>
              <a:t>.</a:t>
            </a:r>
          </a:p>
          <a:p>
            <a:endParaRPr lang="en-US" sz="1400" dirty="0"/>
          </a:p>
          <a:p>
            <a:r>
              <a:rPr lang="en-US" sz="2000" dirty="0" smtClean="0"/>
              <a:t>If the OAS will form an alliance with Saudi Arabia and the JFK Center, I believe we can create this agency.</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6</a:t>
            </a:fld>
            <a:endParaRPr lang="en-US"/>
          </a:p>
        </p:txBody>
      </p:sp>
    </p:spTree>
    <p:extLst>
      <p:ext uri="{BB962C8B-B14F-4D97-AF65-F5344CB8AC3E}">
        <p14:creationId xmlns:p14="http://schemas.microsoft.com/office/powerpoint/2010/main" val="385740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7708" y="4450477"/>
            <a:ext cx="5661660" cy="4684713"/>
          </a:xfrm>
        </p:spPr>
        <p:txBody>
          <a:bodyPr>
            <a:normAutofit/>
          </a:bodyPr>
          <a:lstStyle/>
          <a:p>
            <a:pPr>
              <a:defRPr/>
            </a:pPr>
            <a:r>
              <a:rPr lang="en-US" sz="2000" dirty="0"/>
              <a:t>7 -- Here is a physical concept for the actual proposed location of the Open Source Agency, funded by Defense but under diplomatic auspices, at $125M in year one, and climbing to $3B in year six.  </a:t>
            </a:r>
          </a:p>
          <a:p>
            <a:pPr>
              <a:defRPr/>
            </a:pPr>
            <a:endParaRPr lang="en-US" sz="1400" dirty="0"/>
          </a:p>
          <a:p>
            <a:pPr>
              <a:defRPr/>
            </a:pPr>
            <a:r>
              <a:rPr lang="en-US" sz="2000" dirty="0"/>
              <a:t>The Potomac Plaza is a plan that was approved by Congress in the 1970’s provided that it was privately funded.  With the Saudi Embassy on one border, we believe that between the Saudis and the JFK Center, the funds can be raised for what could be the real estate deal of the </a:t>
            </a:r>
            <a:r>
              <a:rPr lang="en-US" sz="2000" dirty="0" smtClean="0"/>
              <a:t>century – giving the Saudis a new building with a water view, connecting the city to the water, and enabling new forms of global understanding.</a:t>
            </a:r>
            <a:endParaRPr lang="en-US" sz="2000"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3530" indent="-293665" eaLnBrk="0" hangingPunct="0">
              <a:defRPr>
                <a:solidFill>
                  <a:schemeClr val="tx1"/>
                </a:solidFill>
                <a:latin typeface="Arial" charset="0"/>
              </a:defRPr>
            </a:lvl2pPr>
            <a:lvl3pPr marL="1174661" indent="-234932" eaLnBrk="0" hangingPunct="0">
              <a:defRPr>
                <a:solidFill>
                  <a:schemeClr val="tx1"/>
                </a:solidFill>
                <a:latin typeface="Arial" charset="0"/>
              </a:defRPr>
            </a:lvl3pPr>
            <a:lvl4pPr marL="1644526" indent="-234932" eaLnBrk="0" hangingPunct="0">
              <a:defRPr>
                <a:solidFill>
                  <a:schemeClr val="tx1"/>
                </a:solidFill>
                <a:latin typeface="Arial" charset="0"/>
              </a:defRPr>
            </a:lvl4pPr>
            <a:lvl5pPr marL="2114390" indent="-234932" eaLnBrk="0" hangingPunct="0">
              <a:defRPr>
                <a:solidFill>
                  <a:schemeClr val="tx1"/>
                </a:solidFill>
                <a:latin typeface="Arial" charset="0"/>
              </a:defRPr>
            </a:lvl5pPr>
            <a:lvl6pPr marL="2584254" indent="-234932" eaLnBrk="0" fontAlgn="base" hangingPunct="0">
              <a:spcBef>
                <a:spcPct val="0"/>
              </a:spcBef>
              <a:spcAft>
                <a:spcPct val="0"/>
              </a:spcAft>
              <a:defRPr>
                <a:solidFill>
                  <a:schemeClr val="tx1"/>
                </a:solidFill>
                <a:latin typeface="Arial" charset="0"/>
              </a:defRPr>
            </a:lvl6pPr>
            <a:lvl7pPr marL="3054119" indent="-234932" eaLnBrk="0" fontAlgn="base" hangingPunct="0">
              <a:spcBef>
                <a:spcPct val="0"/>
              </a:spcBef>
              <a:spcAft>
                <a:spcPct val="0"/>
              </a:spcAft>
              <a:defRPr>
                <a:solidFill>
                  <a:schemeClr val="tx1"/>
                </a:solidFill>
                <a:latin typeface="Arial" charset="0"/>
              </a:defRPr>
            </a:lvl7pPr>
            <a:lvl8pPr marL="3523983" indent="-234932" eaLnBrk="0" fontAlgn="base" hangingPunct="0">
              <a:spcBef>
                <a:spcPct val="0"/>
              </a:spcBef>
              <a:spcAft>
                <a:spcPct val="0"/>
              </a:spcAft>
              <a:defRPr>
                <a:solidFill>
                  <a:schemeClr val="tx1"/>
                </a:solidFill>
                <a:latin typeface="Arial" charset="0"/>
              </a:defRPr>
            </a:lvl8pPr>
            <a:lvl9pPr marL="3993848" indent="-234932" eaLnBrk="0" fontAlgn="base" hangingPunct="0">
              <a:spcBef>
                <a:spcPct val="0"/>
              </a:spcBef>
              <a:spcAft>
                <a:spcPct val="0"/>
              </a:spcAft>
              <a:defRPr>
                <a:solidFill>
                  <a:schemeClr val="tx1"/>
                </a:solidFill>
                <a:latin typeface="Arial" charset="0"/>
              </a:defRPr>
            </a:lvl9pPr>
          </a:lstStyle>
          <a:p>
            <a:pPr eaLnBrk="1" hangingPunct="1"/>
            <a:fld id="{A19FB990-7BB6-4512-8921-9942C95DA0C8}"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sz="2000" dirty="0"/>
              <a:t>8 -- What we spend on war instead of peace benefits the few bankers rather than the many citizens, and it happens because we are all—as a collective—abdicating our responsibilities for intelligence with integrity.</a:t>
            </a:r>
          </a:p>
          <a:p>
            <a:pPr>
              <a:defRPr/>
            </a:pPr>
            <a:endParaRPr lang="en-US" sz="1400" dirty="0"/>
          </a:p>
          <a:p>
            <a:pPr>
              <a:defRPr/>
            </a:pPr>
            <a:r>
              <a:rPr lang="en-US" sz="2000" dirty="0"/>
              <a:t>These numbers are from </a:t>
            </a:r>
            <a:r>
              <a:rPr lang="en-US" sz="2000" dirty="0" err="1"/>
              <a:t>Medard</a:t>
            </a:r>
            <a:r>
              <a:rPr lang="en-US" sz="2000" dirty="0"/>
              <a:t> Gabel, and consistent with those of E. O. Wilson and Lester Brown</a:t>
            </a:r>
            <a:r>
              <a:rPr lang="en-US" sz="2000" dirty="0" smtClean="0"/>
              <a:t>.</a:t>
            </a:r>
          </a:p>
          <a:p>
            <a:pPr>
              <a:defRPr/>
            </a:pPr>
            <a:endParaRPr lang="en-US" sz="1400" dirty="0"/>
          </a:p>
          <a:p>
            <a:pPr>
              <a:defRPr/>
            </a:pPr>
            <a:r>
              <a:rPr lang="en-US" sz="2000" dirty="0" smtClean="0"/>
              <a:t>The time has come to displace the bankers and restore the people as the center of gravity for peace and prosperity.</a:t>
            </a:r>
            <a:endParaRPr lang="en-US" sz="2000" dirty="0"/>
          </a:p>
        </p:txBody>
      </p:sp>
      <p:sp>
        <p:nvSpPr>
          <p:cNvPr id="4" name="Slide Number Placeholder 3"/>
          <p:cNvSpPr>
            <a:spLocks noGrp="1"/>
          </p:cNvSpPr>
          <p:nvPr>
            <p:ph type="sldNum" sz="quarter" idx="5"/>
          </p:nvPr>
        </p:nvSpPr>
        <p:spPr/>
        <p:txBody>
          <a:bodyPr/>
          <a:lstStyle/>
          <a:p>
            <a:pPr>
              <a:defRPr/>
            </a:pPr>
            <a:fld id="{08040E42-6A4A-4780-A2B3-93752ED6C12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9 -- Since the 1990’s I have been calling for four forces after next, for the elimination of most of our very expensive bases—each a target--overseas, and for the creation, instead, of a 450-ship Navy, a long-haul Air Force, and an air-</a:t>
            </a:r>
            <a:r>
              <a:rPr lang="en-US" sz="2000" dirty="0" err="1"/>
              <a:t>liftable</a:t>
            </a:r>
            <a:r>
              <a:rPr lang="en-US" sz="2000" dirty="0"/>
              <a:t> Army.  I know how to do this while also reducing the Pentagon budget by 30% over 6 years.  More recently I have devised the Hour-Glass Strategy in an attempt to refocus attention on the Western Hemisphere</a:t>
            </a:r>
            <a:r>
              <a:rPr lang="en-US" sz="2000" dirty="0" smtClean="0"/>
              <a:t>.</a:t>
            </a:r>
          </a:p>
          <a:p>
            <a:endParaRPr lang="en-US" sz="1400" dirty="0"/>
          </a:p>
          <a:p>
            <a:r>
              <a:rPr lang="en-US" sz="2000" dirty="0" smtClean="0"/>
              <a:t>We need to shut down the American Empire and restore America the Beautiful, waging peace and respecting regional and cultural natural rights.</a:t>
            </a:r>
            <a:endParaRPr lang="en-US" sz="2000" dirty="0"/>
          </a:p>
        </p:txBody>
      </p:sp>
      <p:sp>
        <p:nvSpPr>
          <p:cNvPr id="4" name="Slide Number Placeholder 3"/>
          <p:cNvSpPr>
            <a:spLocks noGrp="1"/>
          </p:cNvSpPr>
          <p:nvPr>
            <p:ph type="sldNum" sz="quarter" idx="10"/>
          </p:nvPr>
        </p:nvSpPr>
        <p:spPr/>
        <p:txBody>
          <a:bodyPr/>
          <a:lstStyle/>
          <a:p>
            <a:fld id="{8111DF32-DF12-45C4-BD0C-6CD70CCD9AA9}" type="slidenum">
              <a:rPr lang="en-US" smtClean="0"/>
              <a:t>9</a:t>
            </a:fld>
            <a:endParaRPr lang="en-US"/>
          </a:p>
        </p:txBody>
      </p:sp>
    </p:spTree>
    <p:extLst>
      <p:ext uri="{BB962C8B-B14F-4D97-AF65-F5344CB8AC3E}">
        <p14:creationId xmlns:p14="http://schemas.microsoft.com/office/powerpoint/2010/main" val="233070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4F0C50-3C23-45A7-A6E3-B68579E18CBA}"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137559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0C50-3C23-45A7-A6E3-B68579E18CBA}"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25324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0C50-3C23-45A7-A6E3-B68579E18CBA}"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330837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F0C50-3C23-45A7-A6E3-B68579E18CBA}"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236640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F0C50-3C23-45A7-A6E3-B68579E18CBA}"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372014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4F0C50-3C23-45A7-A6E3-B68579E18CBA}"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218097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4F0C50-3C23-45A7-A6E3-B68579E18CBA}" type="datetimeFigureOut">
              <a:rPr lang="en-US" smtClean="0"/>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380777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F0C50-3C23-45A7-A6E3-B68579E18CBA}" type="datetimeFigureOut">
              <a:rPr lang="en-US" smtClean="0"/>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195931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F0C50-3C23-45A7-A6E3-B68579E18CBA}" type="datetimeFigureOut">
              <a:rPr lang="en-US" smtClean="0"/>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4621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0C50-3C23-45A7-A6E3-B68579E18CBA}"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216555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0C50-3C23-45A7-A6E3-B68579E18CBA}" type="datetimeFigureOut">
              <a:rPr lang="en-US" smtClean="0"/>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14CC3-2661-48F1-9A48-37E534FFF248}" type="slidenum">
              <a:rPr lang="en-US" smtClean="0"/>
              <a:t>‹#›</a:t>
            </a:fld>
            <a:endParaRPr lang="en-US"/>
          </a:p>
        </p:txBody>
      </p:sp>
    </p:spTree>
    <p:extLst>
      <p:ext uri="{BB962C8B-B14F-4D97-AF65-F5344CB8AC3E}">
        <p14:creationId xmlns:p14="http://schemas.microsoft.com/office/powerpoint/2010/main" val="386082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F0C50-3C23-45A7-A6E3-B68579E18CBA}" type="datetimeFigureOut">
              <a:rPr lang="en-US" smtClean="0"/>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14CC3-2661-48F1-9A48-37E534FFF248}" type="slidenum">
              <a:rPr lang="en-US" smtClean="0"/>
              <a:t>‹#›</a:t>
            </a:fld>
            <a:endParaRPr lang="en-US"/>
          </a:p>
        </p:txBody>
      </p:sp>
    </p:spTree>
    <p:extLst>
      <p:ext uri="{BB962C8B-B14F-4D97-AF65-F5344CB8AC3E}">
        <p14:creationId xmlns:p14="http://schemas.microsoft.com/office/powerpoint/2010/main" val="45536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IADB-Abiert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inyurl.com/IADB-Op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hyperlink" Target="http://tinyurl.com/IADB-Abiert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tinyurl.com/IADB-Op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35" y="0"/>
            <a:ext cx="10972800" cy="6853518"/>
          </a:xfrm>
          <a:prstGeom prst="rect">
            <a:avLst/>
          </a:prstGeom>
        </p:spPr>
      </p:pic>
      <p:pic>
        <p:nvPicPr>
          <p:cNvPr id="2054" name="Picture 6" descr="C:\Users\RobertSteele\Documents\Files OLD\Graphics\EIN new siz 3 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808" y="3048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8600" y="226874"/>
            <a:ext cx="5715000" cy="1754326"/>
          </a:xfrm>
          <a:prstGeom prst="rect">
            <a:avLst/>
          </a:prstGeom>
          <a:noFill/>
        </p:spPr>
        <p:txBody>
          <a:bodyPr wrap="square" rtlCol="0">
            <a:spAutoFit/>
          </a:bodyPr>
          <a:lstStyle/>
          <a:p>
            <a:r>
              <a:rPr lang="en-US" sz="3600" b="1" dirty="0" smtClean="0">
                <a:solidFill>
                  <a:schemeClr val="bg1"/>
                </a:solidFill>
              </a:rPr>
              <a:t>Healing the Americas with an Open Source Agency -- and Integrity  </a:t>
            </a:r>
            <a:r>
              <a:rPr lang="en-US" sz="2000" b="1" dirty="0" smtClean="0">
                <a:solidFill>
                  <a:schemeClr val="bg1"/>
                </a:solidFill>
              </a:rPr>
              <a:t>Robert David Steele</a:t>
            </a:r>
            <a:endParaRPr lang="en-US" sz="2000" b="1" dirty="0">
              <a:solidFill>
                <a:schemeClr val="bg1"/>
              </a:solidFill>
            </a:endParaRPr>
          </a:p>
        </p:txBody>
      </p:sp>
      <p:sp>
        <p:nvSpPr>
          <p:cNvPr id="18" name="TextBox 17"/>
          <p:cNvSpPr txBox="1"/>
          <p:nvPr/>
        </p:nvSpPr>
        <p:spPr>
          <a:xfrm>
            <a:off x="228600" y="4798874"/>
            <a:ext cx="8305800" cy="1754326"/>
          </a:xfrm>
          <a:prstGeom prst="rect">
            <a:avLst/>
          </a:prstGeom>
          <a:noFill/>
        </p:spPr>
        <p:txBody>
          <a:bodyPr wrap="square" rtlCol="0">
            <a:spAutoFit/>
          </a:bodyPr>
          <a:lstStyle/>
          <a:p>
            <a:r>
              <a:rPr lang="es-ES" sz="3600" b="1" dirty="0">
                <a:solidFill>
                  <a:schemeClr val="bg1"/>
                </a:solidFill>
              </a:rPr>
              <a:t>Dicho Sobre la </a:t>
            </a:r>
            <a:r>
              <a:rPr lang="es-ES" sz="3600" b="1" dirty="0" err="1" smtClean="0">
                <a:solidFill>
                  <a:schemeClr val="bg1"/>
                </a:solidFill>
              </a:rPr>
              <a:t>Curacion</a:t>
            </a:r>
            <a:r>
              <a:rPr lang="es-ES" sz="3600" b="1" dirty="0" smtClean="0">
                <a:solidFill>
                  <a:schemeClr val="bg1"/>
                </a:solidFill>
              </a:rPr>
              <a:t> de </a:t>
            </a:r>
            <a:r>
              <a:rPr lang="es-ES" sz="3600" b="1" dirty="0">
                <a:solidFill>
                  <a:schemeClr val="bg1"/>
                </a:solidFill>
              </a:rPr>
              <a:t>las Américas con una Agencia de Todo Abierto - y la </a:t>
            </a:r>
            <a:r>
              <a:rPr lang="es-ES" sz="3600" b="1" dirty="0" smtClean="0">
                <a:solidFill>
                  <a:schemeClr val="bg1"/>
                </a:solidFill>
              </a:rPr>
              <a:t>Integridad  </a:t>
            </a:r>
            <a:r>
              <a:rPr lang="es-ES" sz="2000" b="1" dirty="0" smtClean="0">
                <a:solidFill>
                  <a:schemeClr val="bg1"/>
                </a:solidFill>
              </a:rPr>
              <a:t>Roberto David STEELE Vivas</a:t>
            </a:r>
            <a:endParaRPr lang="en-US" sz="2000" b="1" dirty="0">
              <a:solidFill>
                <a:schemeClr val="bg1"/>
              </a:solidFill>
            </a:endParaRPr>
          </a:p>
        </p:txBody>
      </p:sp>
      <p:pic>
        <p:nvPicPr>
          <p:cNvPr id="2053" name="Picture 5" descr="Americas (orthographic projectio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2667000"/>
            <a:ext cx="2697480" cy="14417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3352800"/>
            <a:ext cx="457200" cy="457200"/>
          </a:xfrm>
          <a:prstGeom prst="rect">
            <a:avLst/>
          </a:prstGeom>
        </p:spPr>
      </p:pic>
    </p:spTree>
    <p:extLst>
      <p:ext uri="{BB962C8B-B14F-4D97-AF65-F5344CB8AC3E}">
        <p14:creationId xmlns:p14="http://schemas.microsoft.com/office/powerpoint/2010/main" val="31997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28600" y="224135"/>
            <a:ext cx="8691246" cy="6448266"/>
            <a:chOff x="0" y="0"/>
            <a:chExt cx="9144000" cy="6858000"/>
          </a:xfrm>
        </p:grpSpPr>
        <p:sp>
          <p:nvSpPr>
            <p:cNvPr id="13" name="Rectangle 12"/>
            <p:cNvSpPr/>
            <p:nvPr/>
          </p:nvSpPr>
          <p:spPr>
            <a:xfrm>
              <a:off x="228600" y="152400"/>
              <a:ext cx="8763000" cy="65137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152400"/>
              <a:ext cx="8763000" cy="651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56685" y="224135"/>
              <a:ext cx="2934914" cy="491000"/>
            </a:xfrm>
            <a:prstGeom prst="rect">
              <a:avLst/>
            </a:prstGeom>
            <a:solidFill>
              <a:schemeClr val="bg1"/>
            </a:solidFill>
          </p:spPr>
          <p:txBody>
            <a:bodyPr wrap="square" rtlCol="0">
              <a:spAutoFit/>
            </a:bodyPr>
            <a:lstStyle/>
            <a:p>
              <a:r>
                <a:rPr lang="es-ES" sz="2400" b="1" i="1" dirty="0" smtClean="0"/>
                <a:t>¿quién se beneficia?</a:t>
              </a:r>
              <a:endParaRPr lang="en-US" sz="2400" b="1" i="1" dirty="0"/>
            </a:p>
          </p:txBody>
        </p:sp>
        <p:sp>
          <p:nvSpPr>
            <p:cNvPr id="2" name="TextBox 1"/>
            <p:cNvSpPr txBox="1"/>
            <p:nvPr/>
          </p:nvSpPr>
          <p:spPr>
            <a:xfrm>
              <a:off x="76200" y="6019800"/>
              <a:ext cx="2057400" cy="646331"/>
            </a:xfrm>
            <a:prstGeom prst="rect">
              <a:avLst/>
            </a:prstGeom>
            <a:noFill/>
          </p:spPr>
          <p:txBody>
            <a:bodyPr wrap="square" rtlCol="0">
              <a:spAutoFit/>
            </a:bodyPr>
            <a:lstStyle/>
            <a:p>
              <a:r>
                <a:rPr lang="en-US" b="1" dirty="0" smtClean="0">
                  <a:solidFill>
                    <a:srgbClr val="FF0000"/>
                  </a:solidFill>
                </a:rPr>
                <a:t>Narrow Focus, Narrow Methods</a:t>
              </a:r>
              <a:endParaRPr lang="en-US" b="1" dirty="0">
                <a:solidFill>
                  <a:srgbClr val="FF0000"/>
                </a:solidFill>
              </a:endParaRPr>
            </a:p>
          </p:txBody>
        </p:sp>
        <p:sp>
          <p:nvSpPr>
            <p:cNvPr id="3" name="Right Arrow 2"/>
            <p:cNvSpPr/>
            <p:nvPr/>
          </p:nvSpPr>
          <p:spPr>
            <a:xfrm rot="20393918">
              <a:off x="1622211" y="5861494"/>
              <a:ext cx="8382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2209799"/>
              <a:ext cx="1752600" cy="646331"/>
            </a:xfrm>
            <a:prstGeom prst="rect">
              <a:avLst/>
            </a:prstGeom>
            <a:solidFill>
              <a:schemeClr val="bg1"/>
            </a:solidFill>
            <a:ln>
              <a:noFill/>
            </a:ln>
          </p:spPr>
          <p:txBody>
            <a:bodyPr wrap="square" rtlCol="0">
              <a:spAutoFit/>
            </a:bodyPr>
            <a:lstStyle/>
            <a:p>
              <a:r>
                <a:rPr lang="en-US" b="1" dirty="0" smtClean="0">
                  <a:solidFill>
                    <a:srgbClr val="00B050"/>
                  </a:solidFill>
                </a:rPr>
                <a:t>Whole Systems</a:t>
              </a:r>
            </a:p>
            <a:p>
              <a:r>
                <a:rPr lang="en-US" b="1" dirty="0" smtClean="0">
                  <a:solidFill>
                    <a:srgbClr val="00B050"/>
                  </a:solidFill>
                </a:rPr>
                <a:t>True Cost Focus</a:t>
              </a:r>
              <a:endParaRPr lang="en-US" b="1" dirty="0">
                <a:solidFill>
                  <a:srgbClr val="00B050"/>
                </a:solidFill>
              </a:endParaRPr>
            </a:p>
          </p:txBody>
        </p:sp>
        <p:sp>
          <p:nvSpPr>
            <p:cNvPr id="7" name="Right Arrow 6"/>
            <p:cNvSpPr/>
            <p:nvPr/>
          </p:nvSpPr>
          <p:spPr>
            <a:xfrm rot="5400000">
              <a:off x="2400300" y="3276601"/>
              <a:ext cx="838200" cy="3048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2400300" y="1485901"/>
              <a:ext cx="838200" cy="3048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67090" y="5221069"/>
              <a:ext cx="1309910" cy="646331"/>
            </a:xfrm>
            <a:prstGeom prst="rect">
              <a:avLst/>
            </a:prstGeom>
            <a:noFill/>
          </p:spPr>
          <p:txBody>
            <a:bodyPr wrap="none" rtlCol="0">
              <a:spAutoFit/>
            </a:bodyPr>
            <a:lstStyle/>
            <a:p>
              <a:pPr algn="ctr"/>
              <a:r>
                <a:rPr lang="en-US" b="1" dirty="0" smtClean="0">
                  <a:solidFill>
                    <a:srgbClr val="00B050"/>
                  </a:solidFill>
                </a:rPr>
                <a:t>ALL Sources</a:t>
              </a:r>
            </a:p>
            <a:p>
              <a:pPr algn="ctr"/>
              <a:r>
                <a:rPr lang="en-US" b="1" dirty="0" smtClean="0">
                  <a:solidFill>
                    <a:srgbClr val="00B050"/>
                  </a:solidFill>
                </a:rPr>
                <a:t>ALL Tribes</a:t>
              </a:r>
              <a:endParaRPr lang="en-US" b="1" dirty="0">
                <a:solidFill>
                  <a:srgbClr val="00B050"/>
                </a:solidFill>
              </a:endParaRPr>
            </a:p>
          </p:txBody>
        </p:sp>
        <p:sp>
          <p:nvSpPr>
            <p:cNvPr id="10" name="Right Arrow 9"/>
            <p:cNvSpPr/>
            <p:nvPr/>
          </p:nvSpPr>
          <p:spPr>
            <a:xfrm rot="10800000">
              <a:off x="4303059" y="5537644"/>
              <a:ext cx="838200" cy="3048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477000" y="5537645"/>
              <a:ext cx="838200" cy="304800"/>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411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8636000" cy="6477000"/>
          </a:xfrm>
          <a:prstGeom prst="rect">
            <a:avLst/>
          </a:prstGeom>
        </p:spPr>
      </p:pic>
      <p:sp>
        <p:nvSpPr>
          <p:cNvPr id="5" name="Rectangle 4"/>
          <p:cNvSpPr/>
          <p:nvPr/>
        </p:nvSpPr>
        <p:spPr>
          <a:xfrm>
            <a:off x="228600" y="990600"/>
            <a:ext cx="990600" cy="563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4800600"/>
            <a:ext cx="6096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676400" y="4724400"/>
            <a:ext cx="0" cy="1828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304800"/>
            <a:ext cx="1600200" cy="6455613"/>
          </a:xfrm>
          <a:prstGeom prst="rect">
            <a:avLst/>
          </a:prstGeom>
          <a:solidFill>
            <a:schemeClr val="bg1"/>
          </a:solidFill>
        </p:spPr>
        <p:txBody>
          <a:bodyPr wrap="square" rtlCol="0">
            <a:spAutoFit/>
          </a:bodyPr>
          <a:lstStyle/>
          <a:p>
            <a:r>
              <a:rPr lang="en-US" sz="2400" b="1" dirty="0" smtClean="0"/>
              <a:t>Policy</a:t>
            </a:r>
          </a:p>
          <a:p>
            <a:r>
              <a:rPr lang="en-US" sz="2400" b="1" dirty="0" smtClean="0"/>
              <a:t>High-Level Threats</a:t>
            </a:r>
          </a:p>
          <a:p>
            <a:endParaRPr lang="en-US" sz="800" b="1" dirty="0"/>
          </a:p>
          <a:p>
            <a:r>
              <a:rPr lang="en-US" sz="2400" dirty="0" smtClean="0"/>
              <a:t>Poverty</a:t>
            </a:r>
          </a:p>
          <a:p>
            <a:endParaRPr lang="en-US" sz="800" dirty="0" smtClean="0"/>
          </a:p>
          <a:p>
            <a:r>
              <a:rPr lang="en-US" sz="2400" dirty="0" smtClean="0"/>
              <a:t>Disease</a:t>
            </a:r>
          </a:p>
          <a:p>
            <a:endParaRPr lang="en-US" sz="800" dirty="0"/>
          </a:p>
          <a:p>
            <a:r>
              <a:rPr lang="en-US" sz="2000" dirty="0" smtClean="0"/>
              <a:t>Environment</a:t>
            </a:r>
          </a:p>
          <a:p>
            <a:endParaRPr lang="en-US" sz="1100" dirty="0"/>
          </a:p>
          <a:p>
            <a:r>
              <a:rPr lang="en-US" sz="2000" dirty="0" smtClean="0"/>
              <a:t>State Conflict</a:t>
            </a:r>
          </a:p>
          <a:p>
            <a:endParaRPr lang="en-US" sz="1600" dirty="0" smtClean="0"/>
          </a:p>
          <a:p>
            <a:r>
              <a:rPr lang="en-US" sz="2000" dirty="0" smtClean="0"/>
              <a:t>Civil War</a:t>
            </a:r>
          </a:p>
          <a:p>
            <a:endParaRPr lang="en-US" sz="1050" dirty="0"/>
          </a:p>
          <a:p>
            <a:r>
              <a:rPr lang="en-US" sz="2000" dirty="0" smtClean="0"/>
              <a:t>Genocide</a:t>
            </a:r>
          </a:p>
          <a:p>
            <a:endParaRPr lang="en-US" sz="800" dirty="0" smtClean="0"/>
          </a:p>
          <a:p>
            <a:r>
              <a:rPr lang="en-US" sz="2000" dirty="0" smtClean="0"/>
              <a:t>Other Atrocities</a:t>
            </a:r>
          </a:p>
          <a:p>
            <a:endParaRPr lang="en-US" sz="800" dirty="0"/>
          </a:p>
          <a:p>
            <a:r>
              <a:rPr lang="en-US" sz="2000" dirty="0" smtClean="0"/>
              <a:t>Proliferation</a:t>
            </a:r>
          </a:p>
          <a:p>
            <a:endParaRPr lang="en-US" sz="800" dirty="0"/>
          </a:p>
          <a:p>
            <a:r>
              <a:rPr lang="en-US" sz="2000" dirty="0" smtClean="0"/>
              <a:t>Terrorism</a:t>
            </a:r>
          </a:p>
          <a:p>
            <a:endParaRPr lang="en-US" sz="800" dirty="0" smtClean="0"/>
          </a:p>
          <a:p>
            <a:r>
              <a:rPr lang="en-US" sz="2000" dirty="0" smtClean="0"/>
              <a:t>Transnational Crime</a:t>
            </a:r>
          </a:p>
        </p:txBody>
      </p:sp>
      <p:cxnSp>
        <p:nvCxnSpPr>
          <p:cNvPr id="12" name="Straight Connector 11"/>
          <p:cNvCxnSpPr/>
          <p:nvPr/>
        </p:nvCxnSpPr>
        <p:spPr>
          <a:xfrm flipH="1" flipV="1">
            <a:off x="1752600" y="6248400"/>
            <a:ext cx="152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1219200" y="457200"/>
            <a:ext cx="4450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332738" y="1180338"/>
            <a:ext cx="4450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93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1438" y="101600"/>
            <a:ext cx="9224962" cy="6426200"/>
            <a:chOff x="71438" y="101600"/>
            <a:chExt cx="9224962" cy="6426200"/>
          </a:xfrm>
        </p:grpSpPr>
        <p:sp>
          <p:nvSpPr>
            <p:cNvPr id="4" name="Oval 3"/>
            <p:cNvSpPr/>
            <p:nvPr/>
          </p:nvSpPr>
          <p:spPr>
            <a:xfrm>
              <a:off x="1219200" y="304800"/>
              <a:ext cx="6096000" cy="6172200"/>
            </a:xfrm>
            <a:prstGeom prst="ellipse">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524000" y="609600"/>
              <a:ext cx="5486400" cy="556260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a:xfrm>
              <a:off x="1752600" y="838200"/>
              <a:ext cx="5029200" cy="510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2133600" y="1143000"/>
              <a:ext cx="4343400" cy="44196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a:stCxn id="4" idx="0"/>
              <a:endCxn id="4" idx="4"/>
            </p:cNvCxnSpPr>
            <p:nvPr/>
          </p:nvCxnSpPr>
          <p:spPr>
            <a:xfrm>
              <a:off x="4267200" y="304800"/>
              <a:ext cx="0" cy="6172200"/>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a:stCxn id="4" idx="2"/>
              <a:endCxn id="4" idx="6"/>
            </p:cNvCxnSpPr>
            <p:nvPr/>
          </p:nvCxnSpPr>
          <p:spPr>
            <a:xfrm>
              <a:off x="1219200" y="3390900"/>
              <a:ext cx="6096000" cy="0"/>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a:stCxn id="4" idx="1"/>
              <a:endCxn id="4" idx="5"/>
            </p:cNvCxnSpPr>
            <p:nvPr/>
          </p:nvCxnSpPr>
          <p:spPr>
            <a:xfrm>
              <a:off x="2111939" y="1208698"/>
              <a:ext cx="4310522" cy="4364404"/>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a:stCxn id="4" idx="7"/>
              <a:endCxn id="4" idx="3"/>
            </p:cNvCxnSpPr>
            <p:nvPr/>
          </p:nvCxnSpPr>
          <p:spPr>
            <a:xfrm flipH="1">
              <a:off x="2111939" y="1208698"/>
              <a:ext cx="4310522" cy="4364404"/>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4" name="Oval 13"/>
            <p:cNvSpPr/>
            <p:nvPr/>
          </p:nvSpPr>
          <p:spPr>
            <a:xfrm>
              <a:off x="3657600" y="2819400"/>
              <a:ext cx="1143000" cy="1219200"/>
            </a:xfrm>
            <a:prstGeom prst="ellipse">
              <a:avLst/>
            </a:prstGeom>
            <a:solidFill>
              <a:srgbClr val="F1D7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9" name="TextBox 14"/>
            <p:cNvSpPr txBox="1">
              <a:spLocks noChangeArrowheads="1"/>
            </p:cNvSpPr>
            <p:nvPr/>
          </p:nvSpPr>
          <p:spPr bwMode="auto">
            <a:xfrm>
              <a:off x="533400" y="1016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Government</a:t>
              </a:r>
            </a:p>
          </p:txBody>
        </p:sp>
        <p:sp>
          <p:nvSpPr>
            <p:cNvPr id="2060" name="TextBox 15"/>
            <p:cNvSpPr txBox="1">
              <a:spLocks noChangeArrowheads="1"/>
            </p:cNvSpPr>
            <p:nvPr/>
          </p:nvSpPr>
          <p:spPr bwMode="auto">
            <a:xfrm>
              <a:off x="71438" y="1244600"/>
              <a:ext cx="1528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Military</a:t>
              </a:r>
            </a:p>
          </p:txBody>
        </p:sp>
        <p:sp>
          <p:nvSpPr>
            <p:cNvPr id="2061" name="TextBox 16"/>
            <p:cNvSpPr txBox="1">
              <a:spLocks noChangeArrowheads="1"/>
            </p:cNvSpPr>
            <p:nvPr/>
          </p:nvSpPr>
          <p:spPr bwMode="auto">
            <a:xfrm>
              <a:off x="5715000" y="101600"/>
              <a:ext cx="313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Law Enforcement</a:t>
              </a:r>
            </a:p>
          </p:txBody>
        </p:sp>
        <p:sp>
          <p:nvSpPr>
            <p:cNvPr id="2062" name="TextBox 18"/>
            <p:cNvSpPr txBox="1">
              <a:spLocks noChangeArrowheads="1"/>
            </p:cNvSpPr>
            <p:nvPr/>
          </p:nvSpPr>
          <p:spPr bwMode="auto">
            <a:xfrm>
              <a:off x="6934200" y="1244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Business</a:t>
              </a:r>
            </a:p>
          </p:txBody>
        </p:sp>
        <p:sp>
          <p:nvSpPr>
            <p:cNvPr id="2063" name="TextBox 35"/>
            <p:cNvSpPr txBox="1">
              <a:spLocks noChangeArrowheads="1"/>
            </p:cNvSpPr>
            <p:nvPr/>
          </p:nvSpPr>
          <p:spPr bwMode="auto">
            <a:xfrm>
              <a:off x="5867400" y="5943600"/>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Civil Societies</a:t>
              </a:r>
            </a:p>
          </p:txBody>
        </p:sp>
        <p:sp>
          <p:nvSpPr>
            <p:cNvPr id="2064" name="TextBox 36"/>
            <p:cNvSpPr txBox="1">
              <a:spLocks noChangeArrowheads="1"/>
            </p:cNvSpPr>
            <p:nvPr/>
          </p:nvSpPr>
          <p:spPr bwMode="auto">
            <a:xfrm>
              <a:off x="304800" y="5029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200" b="1">
                  <a:latin typeface="Calibri" pitchFamily="34" charset="0"/>
                </a:rPr>
                <a:t>Media</a:t>
              </a:r>
            </a:p>
          </p:txBody>
        </p:sp>
        <p:sp>
          <p:nvSpPr>
            <p:cNvPr id="2065" name="TextBox 37"/>
            <p:cNvSpPr txBox="1">
              <a:spLocks noChangeArrowheads="1"/>
            </p:cNvSpPr>
            <p:nvPr/>
          </p:nvSpPr>
          <p:spPr bwMode="auto">
            <a:xfrm>
              <a:off x="990600" y="5943600"/>
              <a:ext cx="186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Academia</a:t>
              </a:r>
            </a:p>
          </p:txBody>
        </p:sp>
        <p:sp>
          <p:nvSpPr>
            <p:cNvPr id="2066" name="TextBox 38"/>
            <p:cNvSpPr txBox="1">
              <a:spLocks noChangeArrowheads="1"/>
            </p:cNvSpPr>
            <p:nvPr/>
          </p:nvSpPr>
          <p:spPr bwMode="auto">
            <a:xfrm>
              <a:off x="6781800" y="5054600"/>
              <a:ext cx="197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Non-Profit</a:t>
              </a:r>
            </a:p>
          </p:txBody>
        </p:sp>
        <p:sp>
          <p:nvSpPr>
            <p:cNvPr id="44" name="Oval 43"/>
            <p:cNvSpPr/>
            <p:nvPr/>
          </p:nvSpPr>
          <p:spPr>
            <a:xfrm>
              <a:off x="2895600" y="2057400"/>
              <a:ext cx="2667000" cy="2667000"/>
            </a:xfrm>
            <a:prstGeom prst="ellipse">
              <a:avLst/>
            </a:prstGeom>
            <a:solidFill>
              <a:srgbClr val="7030A0"/>
            </a:solid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68" name="TextBox 44"/>
            <p:cNvSpPr txBox="1">
              <a:spLocks noChangeArrowheads="1"/>
            </p:cNvSpPr>
            <p:nvPr/>
          </p:nvSpPr>
          <p:spPr bwMode="auto">
            <a:xfrm>
              <a:off x="3124200" y="28194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chemeClr val="bg1"/>
                  </a:solidFill>
                  <a:latin typeface="Calibri" pitchFamily="34" charset="0"/>
                </a:rPr>
                <a:t>Information Commons</a:t>
              </a:r>
            </a:p>
          </p:txBody>
        </p:sp>
        <p:sp>
          <p:nvSpPr>
            <p:cNvPr id="2069" name="TextBox 21"/>
            <p:cNvSpPr txBox="1">
              <a:spLocks noChangeArrowheads="1"/>
            </p:cNvSpPr>
            <p:nvPr/>
          </p:nvSpPr>
          <p:spPr bwMode="auto">
            <a:xfrm rot="-1408797">
              <a:off x="2290763" y="592138"/>
              <a:ext cx="1519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Secret Internal</a:t>
              </a:r>
            </a:p>
          </p:txBody>
        </p:sp>
        <p:sp>
          <p:nvSpPr>
            <p:cNvPr id="2070" name="TextBox 22"/>
            <p:cNvSpPr txBox="1">
              <a:spLocks noChangeArrowheads="1"/>
            </p:cNvSpPr>
            <p:nvPr/>
          </p:nvSpPr>
          <p:spPr bwMode="auto">
            <a:xfrm rot="-1431399">
              <a:off x="2435225" y="777875"/>
              <a:ext cx="166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t>Secret Shared</a:t>
              </a:r>
            </a:p>
          </p:txBody>
        </p:sp>
        <p:sp>
          <p:nvSpPr>
            <p:cNvPr id="2071" name="TextBox 23"/>
            <p:cNvSpPr txBox="1">
              <a:spLocks noChangeArrowheads="1"/>
            </p:cNvSpPr>
            <p:nvPr/>
          </p:nvSpPr>
          <p:spPr bwMode="auto">
            <a:xfrm rot="-1478783">
              <a:off x="2449513" y="1089025"/>
              <a:ext cx="173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Sensitive Shared</a:t>
              </a:r>
            </a:p>
          </p:txBody>
        </p:sp>
        <p:sp>
          <p:nvSpPr>
            <p:cNvPr id="2072" name="TextBox 24"/>
            <p:cNvSpPr txBox="1">
              <a:spLocks noChangeArrowheads="1"/>
            </p:cNvSpPr>
            <p:nvPr/>
          </p:nvSpPr>
          <p:spPr bwMode="auto">
            <a:xfrm rot="-1461992">
              <a:off x="2784904" y="1424573"/>
              <a:ext cx="1519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solidFill>
                </a:rPr>
                <a:t>Open (Public)</a:t>
              </a:r>
            </a:p>
          </p:txBody>
        </p:sp>
        <p:cxnSp>
          <p:nvCxnSpPr>
            <p:cNvPr id="33" name="Straight Connector 32"/>
            <p:cNvCxnSpPr>
              <a:stCxn id="4" idx="2"/>
            </p:cNvCxnSpPr>
            <p:nvPr/>
          </p:nvCxnSpPr>
          <p:spPr>
            <a:xfrm>
              <a:off x="1219200" y="3390900"/>
              <a:ext cx="900439"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a:stCxn id="4" idx="3"/>
              <a:endCxn id="43" idx="3"/>
            </p:cNvCxnSpPr>
            <p:nvPr/>
          </p:nvCxnSpPr>
          <p:spPr>
            <a:xfrm flipV="1">
              <a:off x="2111939" y="4915365"/>
              <a:ext cx="657737" cy="657737"/>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endCxn id="4" idx="4"/>
            </p:cNvCxnSpPr>
            <p:nvPr/>
          </p:nvCxnSpPr>
          <p:spPr>
            <a:xfrm rot="5400000">
              <a:off x="3829050" y="6038850"/>
              <a:ext cx="876300"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a:stCxn id="4" idx="1"/>
            </p:cNvCxnSpPr>
            <p:nvPr/>
          </p:nvCxnSpPr>
          <p:spPr>
            <a:xfrm rot="16200000" flipH="1">
              <a:off x="2116932" y="1202531"/>
              <a:ext cx="620712" cy="631825"/>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a:endCxn id="4" idx="5"/>
            </p:cNvCxnSpPr>
            <p:nvPr/>
          </p:nvCxnSpPr>
          <p:spPr>
            <a:xfrm rot="16200000" flipH="1">
              <a:off x="5823743" y="4974432"/>
              <a:ext cx="620713" cy="57785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a:stCxn id="4" idx="0"/>
            </p:cNvCxnSpPr>
            <p:nvPr/>
          </p:nvCxnSpPr>
          <p:spPr>
            <a:xfrm rot="16200000" flipH="1">
              <a:off x="3848100" y="723900"/>
              <a:ext cx="838200"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Box 1"/>
            <p:cNvSpPr txBox="1"/>
            <p:nvPr/>
          </p:nvSpPr>
          <p:spPr>
            <a:xfrm rot="1462818">
              <a:off x="3093387" y="4876800"/>
              <a:ext cx="834203" cy="400110"/>
            </a:xfrm>
            <a:prstGeom prst="rect">
              <a:avLst/>
            </a:prstGeom>
            <a:noFill/>
          </p:spPr>
          <p:txBody>
            <a:bodyPr wrap="none" rtlCol="0">
              <a:spAutoFit/>
            </a:bodyPr>
            <a:lstStyle/>
            <a:p>
              <a:r>
                <a:rPr lang="en-US" sz="2000" b="1" dirty="0" smtClean="0"/>
                <a:t>Green</a:t>
              </a:r>
              <a:endParaRPr lang="en-US" sz="2000" b="1" dirty="0"/>
            </a:p>
          </p:txBody>
        </p:sp>
        <p:sp>
          <p:nvSpPr>
            <p:cNvPr id="34" name="TextBox 33"/>
            <p:cNvSpPr txBox="1"/>
            <p:nvPr/>
          </p:nvSpPr>
          <p:spPr>
            <a:xfrm rot="1512771">
              <a:off x="2862694" y="5298879"/>
              <a:ext cx="880177" cy="400110"/>
            </a:xfrm>
            <a:prstGeom prst="rect">
              <a:avLst/>
            </a:prstGeom>
            <a:noFill/>
          </p:spPr>
          <p:txBody>
            <a:bodyPr wrap="none" rtlCol="0">
              <a:spAutoFit/>
            </a:bodyPr>
            <a:lstStyle/>
            <a:p>
              <a:r>
                <a:rPr lang="en-US" sz="2000" b="1" dirty="0" smtClean="0"/>
                <a:t>Yellow</a:t>
              </a:r>
              <a:endParaRPr lang="en-US" sz="2000" b="1" dirty="0"/>
            </a:p>
          </p:txBody>
        </p:sp>
        <p:sp>
          <p:nvSpPr>
            <p:cNvPr id="35" name="TextBox 34"/>
            <p:cNvSpPr txBox="1"/>
            <p:nvPr/>
          </p:nvSpPr>
          <p:spPr>
            <a:xfrm rot="1550837">
              <a:off x="2696392" y="5578258"/>
              <a:ext cx="956929" cy="400110"/>
            </a:xfrm>
            <a:prstGeom prst="rect">
              <a:avLst/>
            </a:prstGeom>
            <a:noFill/>
          </p:spPr>
          <p:txBody>
            <a:bodyPr wrap="none" rtlCol="0">
              <a:spAutoFit/>
            </a:bodyPr>
            <a:lstStyle/>
            <a:p>
              <a:r>
                <a:rPr lang="en-US" sz="2000" b="1" dirty="0" smtClean="0"/>
                <a:t>Orange</a:t>
              </a:r>
              <a:endParaRPr lang="en-US" sz="2000" b="1" dirty="0"/>
            </a:p>
          </p:txBody>
        </p:sp>
        <p:sp>
          <p:nvSpPr>
            <p:cNvPr id="36" name="TextBox 35"/>
            <p:cNvSpPr txBox="1"/>
            <p:nvPr/>
          </p:nvSpPr>
          <p:spPr>
            <a:xfrm rot="1393550">
              <a:off x="2705075" y="5800863"/>
              <a:ext cx="592855" cy="400110"/>
            </a:xfrm>
            <a:prstGeom prst="rect">
              <a:avLst/>
            </a:prstGeom>
            <a:noFill/>
          </p:spPr>
          <p:txBody>
            <a:bodyPr wrap="none" rtlCol="0">
              <a:spAutoFit/>
            </a:bodyPr>
            <a:lstStyle/>
            <a:p>
              <a:r>
                <a:rPr lang="en-US" sz="2000" b="1" dirty="0" smtClean="0"/>
                <a:t>Red</a:t>
              </a:r>
              <a:endParaRPr lang="en-US" sz="2000" b="1" dirty="0"/>
            </a:p>
          </p:txBody>
        </p:sp>
        <p:cxnSp>
          <p:nvCxnSpPr>
            <p:cNvPr id="45" name="Straight Connector 44"/>
            <p:cNvCxnSpPr>
              <a:endCxn id="4" idx="6"/>
            </p:cNvCxnSpPr>
            <p:nvPr/>
          </p:nvCxnSpPr>
          <p:spPr>
            <a:xfrm>
              <a:off x="6490961" y="3390900"/>
              <a:ext cx="824239"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a:stCxn id="43" idx="7"/>
            </p:cNvCxnSpPr>
            <p:nvPr/>
          </p:nvCxnSpPr>
          <p:spPr>
            <a:xfrm flipV="1">
              <a:off x="5840924" y="1230136"/>
              <a:ext cx="582101" cy="560099"/>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473904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89849" cy="68498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767418" y="0"/>
            <a:ext cx="3424534" cy="1306604"/>
            <a:chOff x="4919443" y="3450240"/>
            <a:chExt cx="3424534" cy="1306604"/>
          </a:xfrm>
        </p:grpSpPr>
        <p:sp>
          <p:nvSpPr>
            <p:cNvPr id="25" name="Rectangle 24"/>
            <p:cNvSpPr/>
            <p:nvPr/>
          </p:nvSpPr>
          <p:spPr>
            <a:xfrm>
              <a:off x="4919443" y="3500752"/>
              <a:ext cx="3424533" cy="23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19443" y="3747247"/>
              <a:ext cx="3424533" cy="23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19443" y="3984777"/>
              <a:ext cx="3424533" cy="23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24066" y="4222307"/>
              <a:ext cx="3419910" cy="23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19443" y="4468802"/>
              <a:ext cx="3424533" cy="2375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795678" y="3450240"/>
              <a:ext cx="1667444" cy="338554"/>
            </a:xfrm>
            <a:prstGeom prst="rect">
              <a:avLst/>
            </a:prstGeom>
            <a:noFill/>
          </p:spPr>
          <p:txBody>
            <a:bodyPr wrap="none" rtlCol="0">
              <a:spAutoFit/>
            </a:bodyPr>
            <a:lstStyle/>
            <a:p>
              <a:r>
                <a:rPr lang="en-US" sz="1600" dirty="0" smtClean="0"/>
                <a:t>Human Collection</a:t>
              </a:r>
              <a:endParaRPr lang="en-US" sz="1600" dirty="0"/>
            </a:p>
          </p:txBody>
        </p:sp>
        <p:sp>
          <p:nvSpPr>
            <p:cNvPr id="31" name="TextBox 30"/>
            <p:cNvSpPr txBox="1"/>
            <p:nvPr/>
          </p:nvSpPr>
          <p:spPr>
            <a:xfrm>
              <a:off x="5813311" y="3696735"/>
              <a:ext cx="1632178" cy="338554"/>
            </a:xfrm>
            <a:prstGeom prst="rect">
              <a:avLst/>
            </a:prstGeom>
            <a:noFill/>
          </p:spPr>
          <p:txBody>
            <a:bodyPr wrap="none" rtlCol="0">
              <a:spAutoFit/>
            </a:bodyPr>
            <a:lstStyle/>
            <a:p>
              <a:r>
                <a:rPr lang="en-US" sz="1600" dirty="0" smtClean="0"/>
                <a:t>Signals Collection</a:t>
              </a:r>
              <a:endParaRPr lang="en-US" sz="1600" dirty="0"/>
            </a:p>
          </p:txBody>
        </p:sp>
        <p:sp>
          <p:nvSpPr>
            <p:cNvPr id="32" name="TextBox 31"/>
            <p:cNvSpPr txBox="1"/>
            <p:nvPr/>
          </p:nvSpPr>
          <p:spPr>
            <a:xfrm>
              <a:off x="5759963" y="3934265"/>
              <a:ext cx="1738874" cy="338554"/>
            </a:xfrm>
            <a:prstGeom prst="rect">
              <a:avLst/>
            </a:prstGeom>
            <a:noFill/>
          </p:spPr>
          <p:txBody>
            <a:bodyPr wrap="none" rtlCol="0">
              <a:spAutoFit/>
            </a:bodyPr>
            <a:lstStyle/>
            <a:p>
              <a:r>
                <a:rPr lang="en-US" sz="1600" dirty="0" smtClean="0"/>
                <a:t>Imagery Collection</a:t>
              </a:r>
              <a:endParaRPr lang="en-US" sz="1600" dirty="0"/>
            </a:p>
          </p:txBody>
        </p:sp>
        <p:sp>
          <p:nvSpPr>
            <p:cNvPr id="33" name="TextBox 32"/>
            <p:cNvSpPr txBox="1"/>
            <p:nvPr/>
          </p:nvSpPr>
          <p:spPr>
            <a:xfrm>
              <a:off x="4924066" y="4171795"/>
              <a:ext cx="3419911" cy="338554"/>
            </a:xfrm>
            <a:prstGeom prst="rect">
              <a:avLst/>
            </a:prstGeom>
            <a:noFill/>
          </p:spPr>
          <p:txBody>
            <a:bodyPr wrap="none" rtlCol="0">
              <a:spAutoFit/>
            </a:bodyPr>
            <a:lstStyle/>
            <a:p>
              <a:r>
                <a:rPr lang="en-US" sz="1600" dirty="0" smtClean="0"/>
                <a:t>Measurements &amp; Signatures Collection</a:t>
              </a:r>
              <a:endParaRPr lang="en-US" sz="1600" dirty="0"/>
            </a:p>
          </p:txBody>
        </p:sp>
        <p:sp>
          <p:nvSpPr>
            <p:cNvPr id="34" name="TextBox 33"/>
            <p:cNvSpPr txBox="1"/>
            <p:nvPr/>
          </p:nvSpPr>
          <p:spPr>
            <a:xfrm>
              <a:off x="5567767" y="4418290"/>
              <a:ext cx="2132507" cy="338554"/>
            </a:xfrm>
            <a:prstGeom prst="rect">
              <a:avLst/>
            </a:prstGeom>
            <a:noFill/>
          </p:spPr>
          <p:txBody>
            <a:bodyPr wrap="none" rtlCol="0">
              <a:spAutoFit/>
            </a:bodyPr>
            <a:lstStyle/>
            <a:p>
              <a:r>
                <a:rPr lang="en-US" sz="1600" dirty="0" smtClean="0"/>
                <a:t>Open Source Collection</a:t>
              </a:r>
              <a:endParaRPr lang="en-US" sz="1600" dirty="0"/>
            </a:p>
          </p:txBody>
        </p:sp>
      </p:grpSp>
      <p:cxnSp>
        <p:nvCxnSpPr>
          <p:cNvPr id="5" name="Straight Connector 4"/>
          <p:cNvCxnSpPr/>
          <p:nvPr/>
        </p:nvCxnSpPr>
        <p:spPr>
          <a:xfrm flipV="1">
            <a:off x="3659841" y="30659"/>
            <a:ext cx="5484159" cy="410250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62000" y="152400"/>
            <a:ext cx="3048000" cy="3581400"/>
            <a:chOff x="762000" y="0"/>
            <a:chExt cx="3048000" cy="3581400"/>
          </a:xfrm>
        </p:grpSpPr>
        <p:sp>
          <p:nvSpPr>
            <p:cNvPr id="6" name="Oval 5"/>
            <p:cNvSpPr/>
            <p:nvPr/>
          </p:nvSpPr>
          <p:spPr>
            <a:xfrm>
              <a:off x="762000" y="533400"/>
              <a:ext cx="3048000" cy="304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0"/>
              <a:ext cx="1295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2438400" y="2590800"/>
            <a:ext cx="1295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1066800"/>
            <a:ext cx="1295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8600" y="1066800"/>
            <a:ext cx="1295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8200" y="2590800"/>
            <a:ext cx="12954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71918" y="304800"/>
            <a:ext cx="1295400" cy="923330"/>
          </a:xfrm>
          <a:prstGeom prst="rect">
            <a:avLst/>
          </a:prstGeom>
          <a:noFill/>
        </p:spPr>
        <p:txBody>
          <a:bodyPr wrap="square" rtlCol="0">
            <a:spAutoFit/>
          </a:bodyPr>
          <a:lstStyle/>
          <a:p>
            <a:pPr algn="ctr"/>
            <a:r>
              <a:rPr lang="en-US" b="1" dirty="0" smtClean="0"/>
              <a:t>Step 1:</a:t>
            </a:r>
          </a:p>
          <a:p>
            <a:pPr algn="ctr"/>
            <a:r>
              <a:rPr lang="en-US" b="1" dirty="0" smtClean="0"/>
              <a:t>Planning &amp; Direction</a:t>
            </a:r>
            <a:endParaRPr lang="en-US" b="1" dirty="0"/>
          </a:p>
        </p:txBody>
      </p:sp>
      <p:sp>
        <p:nvSpPr>
          <p:cNvPr id="19" name="TextBox 18"/>
          <p:cNvSpPr txBox="1"/>
          <p:nvPr/>
        </p:nvSpPr>
        <p:spPr>
          <a:xfrm>
            <a:off x="2472018" y="2895600"/>
            <a:ext cx="1295400" cy="646331"/>
          </a:xfrm>
          <a:prstGeom prst="rect">
            <a:avLst/>
          </a:prstGeom>
          <a:noFill/>
        </p:spPr>
        <p:txBody>
          <a:bodyPr wrap="square" rtlCol="0">
            <a:spAutoFit/>
          </a:bodyPr>
          <a:lstStyle/>
          <a:p>
            <a:pPr algn="ctr"/>
            <a:r>
              <a:rPr lang="en-US" b="1" dirty="0" smtClean="0"/>
              <a:t>Step 3:</a:t>
            </a:r>
          </a:p>
          <a:p>
            <a:pPr algn="ctr"/>
            <a:r>
              <a:rPr lang="en-US" b="1" dirty="0" smtClean="0"/>
              <a:t>Processing</a:t>
            </a:r>
            <a:endParaRPr lang="en-US" b="1" dirty="0"/>
          </a:p>
        </p:txBody>
      </p:sp>
      <p:sp>
        <p:nvSpPr>
          <p:cNvPr id="20" name="TextBox 19"/>
          <p:cNvSpPr txBox="1"/>
          <p:nvPr/>
        </p:nvSpPr>
        <p:spPr>
          <a:xfrm>
            <a:off x="851647" y="2667000"/>
            <a:ext cx="1295400" cy="923330"/>
          </a:xfrm>
          <a:prstGeom prst="rect">
            <a:avLst/>
          </a:prstGeom>
          <a:noFill/>
        </p:spPr>
        <p:txBody>
          <a:bodyPr wrap="square" rtlCol="0">
            <a:spAutoFit/>
          </a:bodyPr>
          <a:lstStyle/>
          <a:p>
            <a:pPr algn="ctr"/>
            <a:r>
              <a:rPr lang="en-US" b="1" dirty="0" smtClean="0"/>
              <a:t>Step 4:</a:t>
            </a:r>
          </a:p>
          <a:p>
            <a:pPr algn="ctr"/>
            <a:r>
              <a:rPr lang="en-US" b="1" dirty="0" smtClean="0"/>
              <a:t>Analysis &amp; Production</a:t>
            </a:r>
            <a:endParaRPr lang="en-US" b="1" dirty="0"/>
          </a:p>
        </p:txBody>
      </p:sp>
      <p:sp>
        <p:nvSpPr>
          <p:cNvPr id="21" name="TextBox 20"/>
          <p:cNvSpPr txBox="1"/>
          <p:nvPr/>
        </p:nvSpPr>
        <p:spPr>
          <a:xfrm>
            <a:off x="3048000" y="1371600"/>
            <a:ext cx="1295400" cy="646331"/>
          </a:xfrm>
          <a:prstGeom prst="rect">
            <a:avLst/>
          </a:prstGeom>
          <a:noFill/>
        </p:spPr>
        <p:txBody>
          <a:bodyPr wrap="square" rtlCol="0">
            <a:spAutoFit/>
          </a:bodyPr>
          <a:lstStyle/>
          <a:p>
            <a:pPr algn="ctr"/>
            <a:r>
              <a:rPr lang="en-US" b="1" dirty="0" smtClean="0"/>
              <a:t>Step 2:</a:t>
            </a:r>
          </a:p>
          <a:p>
            <a:pPr algn="ctr"/>
            <a:r>
              <a:rPr lang="en-US" b="1" dirty="0" smtClean="0"/>
              <a:t>Collection</a:t>
            </a:r>
            <a:endParaRPr lang="en-US" b="1" dirty="0"/>
          </a:p>
        </p:txBody>
      </p:sp>
      <p:sp>
        <p:nvSpPr>
          <p:cNvPr id="22" name="TextBox 21"/>
          <p:cNvSpPr txBox="1"/>
          <p:nvPr/>
        </p:nvSpPr>
        <p:spPr>
          <a:xfrm>
            <a:off x="190500" y="1411069"/>
            <a:ext cx="1295400" cy="646331"/>
          </a:xfrm>
          <a:prstGeom prst="rect">
            <a:avLst/>
          </a:prstGeom>
          <a:noFill/>
        </p:spPr>
        <p:txBody>
          <a:bodyPr wrap="square" rtlCol="0">
            <a:spAutoFit/>
          </a:bodyPr>
          <a:lstStyle/>
          <a:p>
            <a:pPr algn="ctr"/>
            <a:r>
              <a:rPr lang="en-US" b="1" dirty="0" smtClean="0"/>
              <a:t>Step 5:</a:t>
            </a:r>
          </a:p>
          <a:p>
            <a:pPr algn="ctr"/>
            <a:r>
              <a:rPr lang="en-US" b="1" dirty="0" smtClean="0"/>
              <a:t>Delivery</a:t>
            </a:r>
            <a:endParaRPr lang="en-US" b="1" dirty="0"/>
          </a:p>
        </p:txBody>
      </p:sp>
      <p:sp>
        <p:nvSpPr>
          <p:cNvPr id="36" name="TextBox 35"/>
          <p:cNvSpPr txBox="1"/>
          <p:nvPr/>
        </p:nvSpPr>
        <p:spPr>
          <a:xfrm>
            <a:off x="76200" y="30659"/>
            <a:ext cx="1219200" cy="769441"/>
          </a:xfrm>
          <a:prstGeom prst="rect">
            <a:avLst/>
          </a:prstGeom>
          <a:noFill/>
        </p:spPr>
        <p:txBody>
          <a:bodyPr wrap="square" rtlCol="0">
            <a:spAutoFit/>
          </a:bodyPr>
          <a:lstStyle/>
          <a:p>
            <a:r>
              <a:rPr lang="en-US" sz="4400" b="1" dirty="0" smtClean="0"/>
              <a:t>OLD</a:t>
            </a:r>
            <a:endParaRPr lang="en-US" sz="4400" b="1" dirty="0"/>
          </a:p>
        </p:txBody>
      </p:sp>
      <p:sp>
        <p:nvSpPr>
          <p:cNvPr id="37" name="TextBox 36"/>
          <p:cNvSpPr txBox="1"/>
          <p:nvPr/>
        </p:nvSpPr>
        <p:spPr>
          <a:xfrm>
            <a:off x="1598604" y="1595735"/>
            <a:ext cx="1379287" cy="923330"/>
          </a:xfrm>
          <a:prstGeom prst="rect">
            <a:avLst/>
          </a:prstGeom>
          <a:noFill/>
        </p:spPr>
        <p:txBody>
          <a:bodyPr wrap="none" rtlCol="0">
            <a:spAutoFit/>
          </a:bodyPr>
          <a:lstStyle/>
          <a:p>
            <a:pPr algn="ctr"/>
            <a:r>
              <a:rPr lang="en-US" b="1" i="1" dirty="0" smtClean="0"/>
              <a:t>Government</a:t>
            </a:r>
          </a:p>
          <a:p>
            <a:pPr algn="ctr"/>
            <a:r>
              <a:rPr lang="en-US" b="1" i="1" dirty="0" smtClean="0"/>
              <a:t>Secret</a:t>
            </a:r>
          </a:p>
          <a:p>
            <a:pPr algn="ctr"/>
            <a:r>
              <a:rPr lang="en-US" b="1" i="1" dirty="0" smtClean="0"/>
              <a:t>Policy Focus</a:t>
            </a:r>
          </a:p>
        </p:txBody>
      </p:sp>
      <p:sp>
        <p:nvSpPr>
          <p:cNvPr id="3" name="TextBox 2"/>
          <p:cNvSpPr txBox="1"/>
          <p:nvPr/>
        </p:nvSpPr>
        <p:spPr>
          <a:xfrm>
            <a:off x="4879459" y="1219200"/>
            <a:ext cx="1226361" cy="369332"/>
          </a:xfrm>
          <a:prstGeom prst="rect">
            <a:avLst/>
          </a:prstGeom>
          <a:noFill/>
        </p:spPr>
        <p:txBody>
          <a:bodyPr wrap="none" rtlCol="0">
            <a:spAutoFit/>
          </a:bodyPr>
          <a:lstStyle/>
          <a:p>
            <a:r>
              <a:rPr lang="en-US" b="1" i="1" dirty="0" smtClean="0"/>
              <a:t>Stovepipes</a:t>
            </a:r>
            <a:endParaRPr lang="en-US" b="1" i="1" dirty="0"/>
          </a:p>
        </p:txBody>
      </p:sp>
      <p:sp>
        <p:nvSpPr>
          <p:cNvPr id="38" name="TextBox 37"/>
          <p:cNvSpPr txBox="1"/>
          <p:nvPr/>
        </p:nvSpPr>
        <p:spPr>
          <a:xfrm>
            <a:off x="7086600" y="1897559"/>
            <a:ext cx="1371600" cy="769441"/>
          </a:xfrm>
          <a:prstGeom prst="rect">
            <a:avLst/>
          </a:prstGeom>
          <a:noFill/>
        </p:spPr>
        <p:txBody>
          <a:bodyPr wrap="square" rtlCol="0">
            <a:spAutoFit/>
          </a:bodyPr>
          <a:lstStyle/>
          <a:p>
            <a:r>
              <a:rPr lang="en-US" sz="4400" b="1" dirty="0" smtClean="0"/>
              <a:t>NEW</a:t>
            </a:r>
            <a:endParaRPr lang="en-US" sz="44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649" y="2887472"/>
            <a:ext cx="5283200" cy="3962400"/>
          </a:xfrm>
          <a:prstGeom prst="rect">
            <a:avLst/>
          </a:prstGeom>
        </p:spPr>
      </p:pic>
      <p:cxnSp>
        <p:nvCxnSpPr>
          <p:cNvPr id="39" name="Straight Connector 38"/>
          <p:cNvCxnSpPr/>
          <p:nvPr/>
        </p:nvCxnSpPr>
        <p:spPr>
          <a:xfrm>
            <a:off x="-393700" y="4133166"/>
            <a:ext cx="4089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00" y="4267200"/>
            <a:ext cx="4267200" cy="2831544"/>
          </a:xfrm>
          <a:prstGeom prst="rect">
            <a:avLst/>
          </a:prstGeom>
          <a:noFill/>
        </p:spPr>
        <p:txBody>
          <a:bodyPr wrap="square" rtlCol="0">
            <a:spAutoFit/>
          </a:bodyPr>
          <a:lstStyle/>
          <a:p>
            <a:r>
              <a:rPr lang="en-US" sz="2000" b="1" dirty="0" smtClean="0"/>
              <a:t>Next Higher Levels of Processing:</a:t>
            </a:r>
          </a:p>
          <a:p>
            <a:pPr marL="342900" indent="-342900">
              <a:buAutoNum type="arabicPlain"/>
            </a:pPr>
            <a:r>
              <a:rPr lang="en-US" sz="2000" dirty="0" smtClean="0"/>
              <a:t>Multinational, Multiagency</a:t>
            </a:r>
          </a:p>
          <a:p>
            <a:pPr marL="342900" indent="-342900">
              <a:buAutoNum type="arabicPlain"/>
            </a:pPr>
            <a:r>
              <a:rPr lang="en-US" sz="2000" dirty="0" smtClean="0"/>
              <a:t>Multi-Disciplinary, Multi-domain</a:t>
            </a:r>
          </a:p>
          <a:p>
            <a:pPr marL="342900" indent="-342900">
              <a:buAutoNum type="arabicPlain"/>
            </a:pPr>
            <a:r>
              <a:rPr lang="en-US" sz="2000" dirty="0" smtClean="0"/>
              <a:t>True Cost Attributes at all times</a:t>
            </a:r>
          </a:p>
          <a:p>
            <a:pPr marL="342900" indent="-342900">
              <a:buAutoNum type="arabicPlain"/>
            </a:pPr>
            <a:r>
              <a:rPr lang="en-US" sz="2000" dirty="0" smtClean="0"/>
              <a:t>Geospatial Attributes at all times</a:t>
            </a:r>
          </a:p>
          <a:p>
            <a:pPr marL="342900" indent="-342900">
              <a:buAutoNum type="arabicPlain"/>
            </a:pPr>
            <a:r>
              <a:rPr lang="en-US" sz="2000" dirty="0" smtClean="0"/>
              <a:t>Historical Reach-Back</a:t>
            </a:r>
          </a:p>
          <a:p>
            <a:pPr marL="342900" indent="-342900">
              <a:buAutoNum type="arabicPlain"/>
            </a:pPr>
            <a:r>
              <a:rPr lang="en-US" sz="2000" dirty="0" smtClean="0"/>
              <a:t>7</a:t>
            </a:r>
            <a:r>
              <a:rPr lang="en-US" sz="2000" baseline="30000" dirty="0" smtClean="0"/>
              <a:t>th</a:t>
            </a:r>
            <a:r>
              <a:rPr lang="en-US" sz="2000" dirty="0" smtClean="0"/>
              <a:t> Generation Forecasting</a:t>
            </a:r>
          </a:p>
          <a:p>
            <a:pPr marL="342900" indent="-342900">
              <a:buAutoNum type="arabicPlain"/>
            </a:pPr>
            <a:r>
              <a:rPr lang="en-US" sz="2000" dirty="0" smtClean="0"/>
              <a:t>Transparent &amp; Truthful at all times</a:t>
            </a:r>
          </a:p>
          <a:p>
            <a:pPr marL="342900" indent="-342900">
              <a:buAutoNum type="arabicPlain"/>
            </a:pPr>
            <a:endParaRPr lang="en-US" dirty="0"/>
          </a:p>
        </p:txBody>
      </p:sp>
    </p:spTree>
    <p:extLst>
      <p:ext uri="{BB962C8B-B14F-4D97-AF65-F5344CB8AC3E}">
        <p14:creationId xmlns:p14="http://schemas.microsoft.com/office/powerpoint/2010/main" val="238492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3" descr="Six Circles 2010 Nit Fix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8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3" descr="27 Herring Tri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38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1676400" y="6324600"/>
            <a:ext cx="552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Figure 14: Global Range of Gifts Table Illustrated</a:t>
            </a:r>
          </a:p>
        </p:txBody>
      </p:sp>
      <p:cxnSp>
        <p:nvCxnSpPr>
          <p:cNvPr id="5" name="Straight Connector 4"/>
          <p:cNvCxnSpPr/>
          <p:nvPr/>
        </p:nvCxnSpPr>
        <p:spPr>
          <a:xfrm>
            <a:off x="304800" y="2971800"/>
            <a:ext cx="2895600" cy="1981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953294" y="2704306"/>
            <a:ext cx="449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457200"/>
            <a:ext cx="5181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846" name="TextBox 10"/>
          <p:cNvSpPr txBox="1">
            <a:spLocks noChangeArrowheads="1"/>
          </p:cNvSpPr>
          <p:nvPr/>
        </p:nvSpPr>
        <p:spPr bwMode="auto">
          <a:xfrm>
            <a:off x="3505200" y="76200"/>
            <a:ext cx="487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All those with a need, however miniscule</a:t>
            </a:r>
          </a:p>
        </p:txBody>
      </p:sp>
      <p:sp>
        <p:nvSpPr>
          <p:cNvPr id="35847" name="TextBox 12"/>
          <p:cNvSpPr txBox="1">
            <a:spLocks noChangeArrowheads="1"/>
          </p:cNvSpPr>
          <p:nvPr/>
        </p:nvSpPr>
        <p:spPr bwMode="auto">
          <a:xfrm rot="-5400000">
            <a:off x="1036637" y="2144713"/>
            <a:ext cx="377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t>All those with something to give</a:t>
            </a:r>
          </a:p>
        </p:txBody>
      </p:sp>
      <p:sp>
        <p:nvSpPr>
          <p:cNvPr id="35848" name="TextBox 14"/>
          <p:cNvSpPr txBox="1">
            <a:spLocks noChangeArrowheads="1"/>
          </p:cNvSpPr>
          <p:nvPr/>
        </p:nvSpPr>
        <p:spPr bwMode="auto">
          <a:xfrm rot="2046121">
            <a:off x="-168275" y="3340100"/>
            <a:ext cx="309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Time &amp; Space Relations</a:t>
            </a:r>
          </a:p>
          <a:p>
            <a:pPr eaLnBrk="1" hangingPunct="1"/>
            <a:endParaRPr lang="en-US"/>
          </a:p>
        </p:txBody>
      </p:sp>
      <p:grpSp>
        <p:nvGrpSpPr>
          <p:cNvPr id="35849" name="Group 36"/>
          <p:cNvGrpSpPr>
            <a:grpSpLocks/>
          </p:cNvGrpSpPr>
          <p:nvPr/>
        </p:nvGrpSpPr>
        <p:grpSpPr bwMode="auto">
          <a:xfrm>
            <a:off x="228600" y="457200"/>
            <a:ext cx="1447800" cy="1533525"/>
            <a:chOff x="685800" y="1981200"/>
            <a:chExt cx="1447800" cy="1532930"/>
          </a:xfrm>
        </p:grpSpPr>
        <p:sp>
          <p:nvSpPr>
            <p:cNvPr id="21" name="Rectangle 20"/>
            <p:cNvSpPr/>
            <p:nvPr/>
          </p:nvSpPr>
          <p:spPr>
            <a:xfrm>
              <a:off x="1219200" y="1981200"/>
              <a:ext cx="152400" cy="1523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371600" y="2133541"/>
              <a:ext cx="152400" cy="1523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524000" y="2285882"/>
              <a:ext cx="152400" cy="1523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371600" y="2362052"/>
              <a:ext cx="152400" cy="1523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143000" y="2285882"/>
              <a:ext cx="152400" cy="1523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900" name="TextBox 25"/>
            <p:cNvSpPr txBox="1">
              <a:spLocks noChangeArrowheads="1"/>
            </p:cNvSpPr>
            <p:nvPr/>
          </p:nvSpPr>
          <p:spPr bwMode="auto">
            <a:xfrm>
              <a:off x="685800" y="2590800"/>
              <a:ext cx="144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Cluster of Food Need Over Time</a:t>
              </a:r>
            </a:p>
          </p:txBody>
        </p:sp>
      </p:grpSp>
      <p:sp>
        <p:nvSpPr>
          <p:cNvPr id="35850" name="TextBox 27"/>
          <p:cNvSpPr txBox="1">
            <a:spLocks noChangeArrowheads="1"/>
          </p:cNvSpPr>
          <p:nvPr/>
        </p:nvSpPr>
        <p:spPr bwMode="auto">
          <a:xfrm>
            <a:off x="381000" y="5029200"/>
            <a:ext cx="82296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Powered by Zero Waste Mind-Sets, Enabled by Ubiquitous Information Access</a:t>
            </a:r>
          </a:p>
          <a:p>
            <a:pPr algn="ctr" eaLnBrk="1" hangingPunct="1"/>
            <a:endParaRPr lang="en-US" sz="800"/>
          </a:p>
          <a:p>
            <a:pPr algn="ctr" eaLnBrk="1" hangingPunct="1"/>
            <a:r>
              <a:rPr lang="en-US"/>
              <a:t>Benefit #1: On Demand Precision Giving  Benefit #2: Elimination of Overhead</a:t>
            </a:r>
          </a:p>
          <a:p>
            <a:pPr algn="ctr" eaLnBrk="1" hangingPunct="1"/>
            <a:endParaRPr lang="en-US" sz="800"/>
          </a:p>
          <a:p>
            <a:pPr algn="ctr" eaLnBrk="1" hangingPunct="1"/>
            <a:r>
              <a:rPr lang="en-US"/>
              <a:t>Benefit #3:  Harnesses Giving of Billion Individuals Who Do Not Give Now</a:t>
            </a:r>
          </a:p>
        </p:txBody>
      </p:sp>
      <p:grpSp>
        <p:nvGrpSpPr>
          <p:cNvPr id="35851" name="Group 40"/>
          <p:cNvGrpSpPr>
            <a:grpSpLocks/>
          </p:cNvGrpSpPr>
          <p:nvPr/>
        </p:nvGrpSpPr>
        <p:grpSpPr bwMode="auto">
          <a:xfrm>
            <a:off x="4724400" y="533400"/>
            <a:ext cx="2438400" cy="646113"/>
            <a:chOff x="609599" y="381000"/>
            <a:chExt cx="2438401" cy="646331"/>
          </a:xfrm>
        </p:grpSpPr>
        <p:sp>
          <p:nvSpPr>
            <p:cNvPr id="29" name="Isosceles Triangle 28"/>
            <p:cNvSpPr/>
            <p:nvPr/>
          </p:nvSpPr>
          <p:spPr>
            <a:xfrm>
              <a:off x="2514600" y="457226"/>
              <a:ext cx="228600" cy="228677"/>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Isosceles Triangle 29"/>
            <p:cNvSpPr/>
            <p:nvPr/>
          </p:nvSpPr>
          <p:spPr>
            <a:xfrm>
              <a:off x="2667000" y="609677"/>
              <a:ext cx="228600" cy="228677"/>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a:off x="2819400" y="762129"/>
              <a:ext cx="228600" cy="228677"/>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Isosceles Triangle 31"/>
            <p:cNvSpPr/>
            <p:nvPr/>
          </p:nvSpPr>
          <p:spPr>
            <a:xfrm>
              <a:off x="2438400" y="685903"/>
              <a:ext cx="228600" cy="228677"/>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94" name="TextBox 34"/>
            <p:cNvSpPr txBox="1">
              <a:spLocks noChangeArrowheads="1"/>
            </p:cNvSpPr>
            <p:nvPr/>
          </p:nvSpPr>
          <p:spPr bwMode="auto">
            <a:xfrm flipH="1">
              <a:off x="609599" y="381000"/>
              <a:ext cx="1904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Cluster of Medical Needs</a:t>
              </a:r>
            </a:p>
          </p:txBody>
        </p:sp>
      </p:grpSp>
      <p:sp>
        <p:nvSpPr>
          <p:cNvPr id="38" name="Heart 37"/>
          <p:cNvSpPr/>
          <p:nvPr/>
        </p:nvSpPr>
        <p:spPr>
          <a:xfrm>
            <a:off x="4648200" y="1828800"/>
            <a:ext cx="228600" cy="2286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0" name="Straight Connector 39"/>
          <p:cNvCxnSpPr/>
          <p:nvPr/>
        </p:nvCxnSpPr>
        <p:spPr>
          <a:xfrm rot="5400000" flipH="1" flipV="1">
            <a:off x="4153694" y="1104106"/>
            <a:ext cx="1143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76600" y="2132013"/>
            <a:ext cx="121920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855" name="TextBox 43"/>
          <p:cNvSpPr txBox="1">
            <a:spLocks noChangeArrowheads="1"/>
          </p:cNvSpPr>
          <p:nvPr/>
        </p:nvSpPr>
        <p:spPr bwMode="auto">
          <a:xfrm>
            <a:off x="3200400" y="17922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Peer to peer giving</a:t>
            </a:r>
          </a:p>
        </p:txBody>
      </p:sp>
      <p:sp>
        <p:nvSpPr>
          <p:cNvPr id="45" name="Right Brace 44"/>
          <p:cNvSpPr/>
          <p:nvPr/>
        </p:nvSpPr>
        <p:spPr>
          <a:xfrm>
            <a:off x="3352800" y="533400"/>
            <a:ext cx="76200" cy="838200"/>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5857" name="Group 72"/>
          <p:cNvGrpSpPr>
            <a:grpSpLocks/>
          </p:cNvGrpSpPr>
          <p:nvPr/>
        </p:nvGrpSpPr>
        <p:grpSpPr bwMode="auto">
          <a:xfrm>
            <a:off x="6096000" y="2249488"/>
            <a:ext cx="1905000" cy="1560512"/>
            <a:chOff x="5791200" y="1905000"/>
            <a:chExt cx="1905000" cy="1560731"/>
          </a:xfrm>
        </p:grpSpPr>
        <p:sp>
          <p:nvSpPr>
            <p:cNvPr id="16" name="Oval 15"/>
            <p:cNvSpPr/>
            <p:nvPr/>
          </p:nvSpPr>
          <p:spPr>
            <a:xfrm>
              <a:off x="6400800" y="2286053"/>
              <a:ext cx="152400" cy="152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6553200" y="2438475"/>
              <a:ext cx="152400" cy="152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629400" y="2286053"/>
              <a:ext cx="152400" cy="152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543800" y="2286053"/>
              <a:ext cx="152400" cy="152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6705600" y="2514686"/>
              <a:ext cx="152400" cy="152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88" name="TextBox 26"/>
            <p:cNvSpPr txBox="1">
              <a:spLocks noChangeArrowheads="1"/>
            </p:cNvSpPr>
            <p:nvPr/>
          </p:nvSpPr>
          <p:spPr bwMode="auto">
            <a:xfrm>
              <a:off x="5791200" y="28194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Cluster of Clothing Need</a:t>
              </a:r>
            </a:p>
          </p:txBody>
        </p:sp>
        <p:sp>
          <p:nvSpPr>
            <p:cNvPr id="46" name="Left Brace 45"/>
            <p:cNvSpPr/>
            <p:nvPr/>
          </p:nvSpPr>
          <p:spPr>
            <a:xfrm>
              <a:off x="6096000" y="1905000"/>
              <a:ext cx="304800" cy="914528"/>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48" name="Straight Connector 47"/>
          <p:cNvCxnSpPr/>
          <p:nvPr/>
        </p:nvCxnSpPr>
        <p:spPr>
          <a:xfrm>
            <a:off x="3581400" y="990600"/>
            <a:ext cx="27432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ight Brace 48"/>
          <p:cNvSpPr/>
          <p:nvPr/>
        </p:nvSpPr>
        <p:spPr>
          <a:xfrm>
            <a:off x="3352800" y="2209800"/>
            <a:ext cx="152400" cy="1066800"/>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1" name="Straight Connector 50"/>
          <p:cNvCxnSpPr/>
          <p:nvPr/>
        </p:nvCxnSpPr>
        <p:spPr>
          <a:xfrm flipV="1">
            <a:off x="3733800" y="2667000"/>
            <a:ext cx="2514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5861" name="TextBox 51"/>
          <p:cNvSpPr txBox="1">
            <a:spLocks noChangeArrowheads="1"/>
          </p:cNvSpPr>
          <p:nvPr/>
        </p:nvSpPr>
        <p:spPr bwMode="auto">
          <a:xfrm rot="1829312">
            <a:off x="3724275" y="1196975"/>
            <a:ext cx="214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Harmonized Giving</a:t>
            </a:r>
          </a:p>
        </p:txBody>
      </p:sp>
      <p:sp>
        <p:nvSpPr>
          <p:cNvPr id="53" name="Isosceles Triangle 52"/>
          <p:cNvSpPr/>
          <p:nvPr/>
        </p:nvSpPr>
        <p:spPr>
          <a:xfrm>
            <a:off x="4419600" y="4343400"/>
            <a:ext cx="228600" cy="228600"/>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Isosceles Triangle 53"/>
          <p:cNvSpPr/>
          <p:nvPr/>
        </p:nvSpPr>
        <p:spPr>
          <a:xfrm>
            <a:off x="6248400" y="1524000"/>
            <a:ext cx="228600" cy="228600"/>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Sun 54"/>
          <p:cNvSpPr/>
          <p:nvPr/>
        </p:nvSpPr>
        <p:spPr>
          <a:xfrm>
            <a:off x="3200400" y="4114800"/>
            <a:ext cx="381000" cy="457200"/>
          </a:xfrm>
          <a:prstGeom prst="su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7" name="Straight Connector 56"/>
          <p:cNvCxnSpPr>
            <a:stCxn id="55" idx="3"/>
            <a:endCxn id="53" idx="1"/>
          </p:cNvCxnSpPr>
          <p:nvPr/>
        </p:nvCxnSpPr>
        <p:spPr>
          <a:xfrm>
            <a:off x="3581400" y="4343400"/>
            <a:ext cx="89535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3"/>
          </p:cNvCxnSpPr>
          <p:nvPr/>
        </p:nvCxnSpPr>
        <p:spPr>
          <a:xfrm flipV="1">
            <a:off x="3581400" y="1066800"/>
            <a:ext cx="3124200" cy="327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4" idx="2"/>
          </p:cNvCxnSpPr>
          <p:nvPr/>
        </p:nvCxnSpPr>
        <p:spPr>
          <a:xfrm flipV="1">
            <a:off x="5867400" y="17526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5" idx="3"/>
          </p:cNvCxnSpPr>
          <p:nvPr/>
        </p:nvCxnSpPr>
        <p:spPr>
          <a:xfrm flipV="1">
            <a:off x="3581400" y="3581400"/>
            <a:ext cx="16764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p:cNvSpPr/>
          <p:nvPr/>
        </p:nvSpPr>
        <p:spPr>
          <a:xfrm>
            <a:off x="5257800" y="3429000"/>
            <a:ext cx="228600" cy="228600"/>
          </a:xfrm>
          <a:prstGeom prst="triangle">
            <a:avLst/>
          </a:prstGeom>
          <a:solidFill>
            <a:srgbClr val="6E59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70" name="TextBox 69"/>
          <p:cNvSpPr txBox="1">
            <a:spLocks noChangeArrowheads="1"/>
          </p:cNvSpPr>
          <p:nvPr/>
        </p:nvSpPr>
        <p:spPr bwMode="auto">
          <a:xfrm rot="-2846733">
            <a:off x="3209131" y="3209132"/>
            <a:ext cx="196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Organized Giving</a:t>
            </a:r>
          </a:p>
        </p:txBody>
      </p:sp>
      <p:cxnSp>
        <p:nvCxnSpPr>
          <p:cNvPr id="72" name="Straight Connector 71"/>
          <p:cNvCxnSpPr/>
          <p:nvPr/>
        </p:nvCxnSpPr>
        <p:spPr>
          <a:xfrm>
            <a:off x="2590800" y="0"/>
            <a:ext cx="990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Left Brace 78"/>
          <p:cNvSpPr/>
          <p:nvPr/>
        </p:nvSpPr>
        <p:spPr>
          <a:xfrm>
            <a:off x="2514600" y="457200"/>
            <a:ext cx="228600" cy="3505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1" name="Straight Connector 80"/>
          <p:cNvCxnSpPr/>
          <p:nvPr/>
        </p:nvCxnSpPr>
        <p:spPr>
          <a:xfrm rot="10800000" flipV="1">
            <a:off x="1371600" y="6096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1600200" y="990600"/>
            <a:ext cx="91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1600200" y="1143000"/>
            <a:ext cx="914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1524000" y="1295400"/>
            <a:ext cx="9144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V="1">
            <a:off x="1676400" y="1981200"/>
            <a:ext cx="9906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V="1">
            <a:off x="1409700" y="22479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V="1">
            <a:off x="1181100" y="2400300"/>
            <a:ext cx="167640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35880" name="TextBox 93"/>
          <p:cNvSpPr txBox="1">
            <a:spLocks noChangeArrowheads="1"/>
          </p:cNvSpPr>
          <p:nvPr/>
        </p:nvSpPr>
        <p:spPr bwMode="auto">
          <a:xfrm>
            <a:off x="228600" y="2097088"/>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Time-Phased Harmonized Giving</a:t>
            </a:r>
          </a:p>
        </p:txBody>
      </p:sp>
      <p:sp>
        <p:nvSpPr>
          <p:cNvPr id="35881" name="TextBox 3"/>
          <p:cNvSpPr txBox="1">
            <a:spLocks noChangeArrowheads="1"/>
          </p:cNvSpPr>
          <p:nvPr/>
        </p:nvSpPr>
        <p:spPr bwMode="auto">
          <a:xfrm>
            <a:off x="0" y="6242050"/>
            <a:ext cx="9144000" cy="61595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500" dirty="0">
              <a:solidFill>
                <a:srgbClr val="FFFF00"/>
              </a:solidFill>
            </a:endParaRPr>
          </a:p>
          <a:p>
            <a:pPr algn="ctr" eaLnBrk="1" hangingPunct="1"/>
            <a:r>
              <a:rPr lang="en-US" sz="2400" b="1" dirty="0"/>
              <a:t>Making a Difference 21: Influence How OTHERS Spend</a:t>
            </a:r>
          </a:p>
          <a:p>
            <a:pPr eaLnBrk="1" hangingPunct="1"/>
            <a:endParaRPr lang="en-US" sz="500" dirty="0">
              <a:solidFill>
                <a:srgbClr val="FFFF00"/>
              </a:solidFill>
            </a:endParaRPr>
          </a:p>
        </p:txBody>
      </p:sp>
      <p:sp>
        <p:nvSpPr>
          <p:cNvPr id="35882" name="TextBox 61"/>
          <p:cNvSpPr txBox="1">
            <a:spLocks noChangeArrowheads="1"/>
          </p:cNvSpPr>
          <p:nvPr/>
        </p:nvSpPr>
        <p:spPr bwMode="auto">
          <a:xfrm rot="2027620">
            <a:off x="17463" y="3800475"/>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Wks, Mos, Yrs, Decades</a:t>
            </a:r>
          </a:p>
        </p:txBody>
      </p:sp>
      <p:sp>
        <p:nvSpPr>
          <p:cNvPr id="3" name="Rectangle 2"/>
          <p:cNvSpPr/>
          <p:nvPr/>
        </p:nvSpPr>
        <p:spPr>
          <a:xfrm>
            <a:off x="0" y="0"/>
            <a:ext cx="9144000" cy="6858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162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839200" cy="6515100"/>
          </a:xfrm>
          <a:prstGeom prst="rect">
            <a:avLst/>
          </a:prstGeom>
        </p:spPr>
      </p:pic>
    </p:spTree>
    <p:extLst>
      <p:ext uri="{BB962C8B-B14F-4D97-AF65-F5344CB8AC3E}">
        <p14:creationId xmlns:p14="http://schemas.microsoft.com/office/powerpoint/2010/main" val="2432011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5" name="Picture 4" descr="School for G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52400"/>
            <a:ext cx="8737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96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086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Box 4"/>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i="1" dirty="0">
                <a:latin typeface="Calibri" pitchFamily="34" charset="0"/>
              </a:rPr>
              <a:t>Smart Nation 21: Real Estate - Relevance  - Ranking</a:t>
            </a:r>
          </a:p>
        </p:txBody>
      </p:sp>
      <p:sp>
        <p:nvSpPr>
          <p:cNvPr id="2056" name="TextBox 8"/>
          <p:cNvSpPr txBox="1">
            <a:spLocks noChangeArrowheads="1"/>
          </p:cNvSpPr>
          <p:nvPr/>
        </p:nvSpPr>
        <p:spPr bwMode="auto">
          <a:xfrm>
            <a:off x="152400" y="2133600"/>
            <a:ext cx="2667000" cy="9239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Horizons College &amp; Multidisciplinary Research Consortium</a:t>
            </a:r>
          </a:p>
        </p:txBody>
      </p:sp>
      <p:sp>
        <p:nvSpPr>
          <p:cNvPr id="2057" name="TextBox 9"/>
          <p:cNvSpPr txBox="1">
            <a:spLocks noChangeArrowheads="1"/>
          </p:cNvSpPr>
          <p:nvPr/>
        </p:nvSpPr>
        <p:spPr bwMode="auto">
          <a:xfrm>
            <a:off x="1295400" y="609600"/>
            <a:ext cx="30480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School of Future-Oriented Hybrid Governance</a:t>
            </a:r>
          </a:p>
        </p:txBody>
      </p:sp>
      <p:sp>
        <p:nvSpPr>
          <p:cNvPr id="2060" name="TextBox 23"/>
          <p:cNvSpPr txBox="1">
            <a:spLocks noChangeArrowheads="1"/>
          </p:cNvSpPr>
          <p:nvPr/>
        </p:nvSpPr>
        <p:spPr bwMode="auto">
          <a:xfrm>
            <a:off x="4648200" y="609600"/>
            <a:ext cx="26670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Open Source  Agency</a:t>
            </a:r>
          </a:p>
          <a:p>
            <a:pPr algn="ctr" eaLnBrk="1" hangingPunct="1"/>
            <a:r>
              <a:rPr lang="en-US" b="1">
                <a:latin typeface="Calibri" pitchFamily="34" charset="0"/>
              </a:rPr>
              <a:t>(sister agency to BBG)</a:t>
            </a:r>
          </a:p>
        </p:txBody>
      </p:sp>
      <p:sp>
        <p:nvSpPr>
          <p:cNvPr id="2062" name="TextBox 30"/>
          <p:cNvSpPr txBox="1">
            <a:spLocks noChangeArrowheads="1"/>
          </p:cNvSpPr>
          <p:nvPr/>
        </p:nvSpPr>
        <p:spPr bwMode="auto">
          <a:xfrm>
            <a:off x="5791200" y="2438400"/>
            <a:ext cx="32004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Multinational Multiagency Conference Centre</a:t>
            </a:r>
          </a:p>
        </p:txBody>
      </p:sp>
      <p:sp>
        <p:nvSpPr>
          <p:cNvPr id="2063" name="TextBox 31"/>
          <p:cNvSpPr txBox="1">
            <a:spLocks noChangeArrowheads="1"/>
          </p:cNvSpPr>
          <p:nvPr/>
        </p:nvSpPr>
        <p:spPr bwMode="auto">
          <a:xfrm>
            <a:off x="4953000" y="1524000"/>
            <a:ext cx="32004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Multinational Warning &amp;</a:t>
            </a:r>
          </a:p>
          <a:p>
            <a:pPr algn="ctr" eaLnBrk="1" hangingPunct="1"/>
            <a:r>
              <a:rPr lang="en-US" b="1">
                <a:latin typeface="Calibri" pitchFamily="34" charset="0"/>
              </a:rPr>
              <a:t>Decision-Support Centre</a:t>
            </a:r>
          </a:p>
        </p:txBody>
      </p:sp>
      <p:grpSp>
        <p:nvGrpSpPr>
          <p:cNvPr id="2" name="Group 1"/>
          <p:cNvGrpSpPr/>
          <p:nvPr/>
        </p:nvGrpSpPr>
        <p:grpSpPr>
          <a:xfrm>
            <a:off x="0" y="3124200"/>
            <a:ext cx="9161463" cy="4495800"/>
            <a:chOff x="0" y="3048000"/>
            <a:chExt cx="9161463" cy="4572000"/>
          </a:xfrm>
        </p:grpSpPr>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1614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Direct Access Storage 5"/>
            <p:cNvSpPr/>
            <p:nvPr/>
          </p:nvSpPr>
          <p:spPr bwMode="auto">
            <a:xfrm rot="16200000">
              <a:off x="4343400" y="5562600"/>
              <a:ext cx="381000"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lowchart: Magnetic Disk 6"/>
            <p:cNvSpPr/>
            <p:nvPr/>
          </p:nvSpPr>
          <p:spPr bwMode="auto">
            <a:xfrm>
              <a:off x="3581400" y="5334000"/>
              <a:ext cx="3810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lowchart: Magnetic Disk 7"/>
            <p:cNvSpPr/>
            <p:nvPr/>
          </p:nvSpPr>
          <p:spPr bwMode="auto">
            <a:xfrm>
              <a:off x="3124200" y="6248400"/>
              <a:ext cx="685800" cy="304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2" name="Straight Arrow Connector 11"/>
            <p:cNvCxnSpPr>
              <a:stCxn id="2056" idx="2"/>
            </p:cNvCxnSpPr>
            <p:nvPr/>
          </p:nvCxnSpPr>
          <p:spPr bwMode="auto">
            <a:xfrm>
              <a:off x="1485900" y="3057525"/>
              <a:ext cx="1028700" cy="2952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Flowchart: Direct Access Storage 24"/>
            <p:cNvSpPr/>
            <p:nvPr/>
          </p:nvSpPr>
          <p:spPr bwMode="auto">
            <a:xfrm rot="16200000">
              <a:off x="4305300" y="6057900"/>
              <a:ext cx="304800"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4" name="Straight Arrow Connector 33"/>
            <p:cNvCxnSpPr>
              <a:endCxn id="25" idx="2"/>
            </p:cNvCxnSpPr>
            <p:nvPr/>
          </p:nvCxnSpPr>
          <p:spPr bwMode="auto">
            <a:xfrm flipH="1">
              <a:off x="4800600" y="3124200"/>
              <a:ext cx="1219200" cy="3276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a:endCxn id="6" idx="4"/>
          </p:cNvCxnSpPr>
          <p:nvPr/>
        </p:nvCxnSpPr>
        <p:spPr bwMode="auto">
          <a:xfrm flipH="1">
            <a:off x="4533900" y="2209800"/>
            <a:ext cx="723900" cy="35369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7" idx="1"/>
          </p:cNvCxnSpPr>
          <p:nvPr/>
        </p:nvCxnSpPr>
        <p:spPr bwMode="auto">
          <a:xfrm flipH="1">
            <a:off x="3771900" y="1295400"/>
            <a:ext cx="952500" cy="4076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7315200" y="609600"/>
            <a:ext cx="167640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2068" name="TextBox 43"/>
          <p:cNvSpPr txBox="1">
            <a:spLocks noChangeArrowheads="1"/>
          </p:cNvSpPr>
          <p:nvPr/>
        </p:nvSpPr>
        <p:spPr bwMode="auto">
          <a:xfrm rot="2840661">
            <a:off x="7296150" y="11747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Dept. of State</a:t>
            </a:r>
          </a:p>
        </p:txBody>
      </p:sp>
      <p:sp>
        <p:nvSpPr>
          <p:cNvPr id="2069" name="TextBox 49"/>
          <p:cNvSpPr txBox="1">
            <a:spLocks noChangeArrowheads="1"/>
          </p:cNvSpPr>
          <p:nvPr/>
        </p:nvSpPr>
        <p:spPr bwMode="auto">
          <a:xfrm>
            <a:off x="762000" y="1371600"/>
            <a:ext cx="2451100" cy="64611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World Brain Institute</a:t>
            </a:r>
          </a:p>
          <a:p>
            <a:pPr algn="ctr" eaLnBrk="1" hangingPunct="1"/>
            <a:r>
              <a:rPr lang="en-US" b="1">
                <a:latin typeface="Calibri" pitchFamily="34" charset="0"/>
              </a:rPr>
              <a:t>&amp; Global Game</a:t>
            </a:r>
          </a:p>
        </p:txBody>
      </p:sp>
      <p:cxnSp>
        <p:nvCxnSpPr>
          <p:cNvPr id="53" name="Straight Connector 52"/>
          <p:cNvCxnSpPr/>
          <p:nvPr/>
        </p:nvCxnSpPr>
        <p:spPr bwMode="auto">
          <a:xfrm flipH="1">
            <a:off x="152400" y="609600"/>
            <a:ext cx="11430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flipH="1">
            <a:off x="2438400" y="1981200"/>
            <a:ext cx="762000" cy="426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72" name="TextBox 58"/>
          <p:cNvSpPr txBox="1">
            <a:spLocks noChangeArrowheads="1"/>
          </p:cNvSpPr>
          <p:nvPr/>
        </p:nvSpPr>
        <p:spPr bwMode="auto">
          <a:xfrm rot="18410642" flipH="1">
            <a:off x="-446881" y="1078706"/>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Calibri" pitchFamily="34" charset="0"/>
              </a:rPr>
              <a:t>Special District </a:t>
            </a:r>
          </a:p>
        </p:txBody>
      </p:sp>
      <p:cxnSp>
        <p:nvCxnSpPr>
          <p:cNvPr id="17" name="Straight Arrow Connector 16"/>
          <p:cNvCxnSpPr/>
          <p:nvPr/>
        </p:nvCxnSpPr>
        <p:spPr bwMode="auto">
          <a:xfrm flipH="1">
            <a:off x="3276600" y="1295400"/>
            <a:ext cx="76200" cy="495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59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t>TINY URL</a:t>
            </a:r>
            <a:endParaRPr lang="en-US" sz="6600" b="1" dirty="0"/>
          </a:p>
        </p:txBody>
      </p:sp>
      <p:sp>
        <p:nvSpPr>
          <p:cNvPr id="3" name="Content Placeholder 2"/>
          <p:cNvSpPr>
            <a:spLocks noGrp="1"/>
          </p:cNvSpPr>
          <p:nvPr>
            <p:ph idx="1"/>
          </p:nvPr>
        </p:nvSpPr>
        <p:spPr/>
        <p:txBody>
          <a:bodyPr/>
          <a:lstStyle/>
          <a:p>
            <a:r>
              <a:rPr lang="pt-BR" b="1" dirty="0" smtClean="0"/>
              <a:t>URL corto para esta entrada:</a:t>
            </a:r>
            <a:r>
              <a:rPr lang="pt-BR" dirty="0" smtClean="0"/>
              <a:t>  </a:t>
            </a:r>
            <a:r>
              <a:rPr lang="pt-BR" dirty="0" smtClean="0">
                <a:hlinkClick r:id="rId3"/>
              </a:rPr>
              <a:t>http://tinyurl.com/IADB-Abierto</a:t>
            </a:r>
            <a:r>
              <a:rPr lang="pt-BR" dirty="0" smtClean="0"/>
              <a:t/>
            </a:r>
            <a:br>
              <a:rPr lang="pt-BR" dirty="0" smtClean="0"/>
            </a:br>
            <a:endParaRPr lang="pt-BR" dirty="0" smtClean="0"/>
          </a:p>
          <a:p>
            <a:r>
              <a:rPr lang="pt-BR" b="1" dirty="0" smtClean="0"/>
              <a:t>Short URL for this post:</a:t>
            </a:r>
            <a:r>
              <a:rPr lang="pt-BR" dirty="0" smtClean="0"/>
              <a:t>  </a:t>
            </a:r>
            <a:r>
              <a:rPr lang="pt-BR" dirty="0" smtClean="0">
                <a:hlinkClick r:id="rId4"/>
              </a:rPr>
              <a:t>http://tinyurl.com/IADB-Open</a:t>
            </a:r>
            <a:endParaRPr lang="pt-BR" dirty="0" smtClean="0"/>
          </a:p>
          <a:p>
            <a:pPr marL="0" indent="0">
              <a:buNone/>
            </a:pPr>
            <a:endParaRPr lang="en-US" dirty="0" smtClean="0"/>
          </a:p>
          <a:p>
            <a:pPr marL="0" indent="0" algn="ctr">
              <a:buNone/>
            </a:pPr>
            <a:r>
              <a:rPr lang="en-US" sz="4400" b="1" dirty="0" smtClean="0"/>
              <a:t>/IADB-Open     or     /IADB-</a:t>
            </a:r>
            <a:r>
              <a:rPr lang="en-US" sz="4400" b="1" dirty="0" err="1" smtClean="0"/>
              <a:t>Abierto</a:t>
            </a:r>
            <a:endParaRPr lang="en-US" sz="4400" b="1" dirty="0"/>
          </a:p>
        </p:txBody>
      </p:sp>
    </p:spTree>
    <p:extLst>
      <p:ext uri="{BB962C8B-B14F-4D97-AF65-F5344CB8AC3E}">
        <p14:creationId xmlns:p14="http://schemas.microsoft.com/office/powerpoint/2010/main" val="367745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3060141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3" name="Picture 6" descr="cover intel for ear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191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097156616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4038600"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54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6898"/>
            <a:ext cx="3735324" cy="620420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0" y="152400"/>
            <a:ext cx="4914900" cy="6553200"/>
          </a:xfrm>
          <a:prstGeom prst="rect">
            <a:avLst/>
          </a:prstGeom>
        </p:spPr>
      </p:pic>
    </p:spTree>
    <p:extLst>
      <p:ext uri="{BB962C8B-B14F-4D97-AF65-F5344CB8AC3E}">
        <p14:creationId xmlns:p14="http://schemas.microsoft.com/office/powerpoint/2010/main" val="155112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600" b="1" dirty="0" smtClean="0"/>
              <a:t>TINY URL</a:t>
            </a:r>
            <a:endParaRPr lang="en-US" sz="6600" b="1" dirty="0"/>
          </a:p>
        </p:txBody>
      </p:sp>
      <p:sp>
        <p:nvSpPr>
          <p:cNvPr id="3" name="Content Placeholder 2"/>
          <p:cNvSpPr>
            <a:spLocks noGrp="1"/>
          </p:cNvSpPr>
          <p:nvPr>
            <p:ph idx="1"/>
          </p:nvPr>
        </p:nvSpPr>
        <p:spPr/>
        <p:txBody>
          <a:bodyPr>
            <a:normAutofit/>
          </a:bodyPr>
          <a:lstStyle/>
          <a:p>
            <a:r>
              <a:rPr lang="pt-BR" b="1" dirty="0" smtClean="0"/>
              <a:t>URL corto para esta entrada:</a:t>
            </a:r>
            <a:r>
              <a:rPr lang="pt-BR" dirty="0" smtClean="0"/>
              <a:t>  </a:t>
            </a:r>
            <a:r>
              <a:rPr lang="pt-BR" dirty="0" smtClean="0">
                <a:hlinkClick r:id="rId3"/>
              </a:rPr>
              <a:t>http://tinyurl.com/IADB-Abierto</a:t>
            </a:r>
            <a:r>
              <a:rPr lang="pt-BR" dirty="0" smtClean="0"/>
              <a:t/>
            </a:r>
            <a:br>
              <a:rPr lang="pt-BR" dirty="0" smtClean="0"/>
            </a:br>
            <a:endParaRPr lang="pt-BR" sz="1400" dirty="0" smtClean="0"/>
          </a:p>
          <a:p>
            <a:r>
              <a:rPr lang="pt-BR" b="1" dirty="0" smtClean="0"/>
              <a:t>Short URL for this post:</a:t>
            </a:r>
            <a:r>
              <a:rPr lang="pt-BR" dirty="0" smtClean="0"/>
              <a:t>  </a:t>
            </a:r>
            <a:r>
              <a:rPr lang="pt-BR" dirty="0" smtClean="0">
                <a:hlinkClick r:id="rId4"/>
              </a:rPr>
              <a:t>http://tinyurl.com/IADB-Open</a:t>
            </a:r>
            <a:endParaRPr lang="pt-BR" dirty="0" smtClean="0"/>
          </a:p>
          <a:p>
            <a:pPr marL="0" indent="0">
              <a:buNone/>
            </a:pPr>
            <a:endParaRPr lang="en-US" sz="1400" dirty="0" smtClean="0"/>
          </a:p>
          <a:p>
            <a:pPr marL="0" indent="0" algn="ctr">
              <a:buNone/>
            </a:pPr>
            <a:r>
              <a:rPr lang="en-US" sz="4400" b="1" dirty="0" smtClean="0"/>
              <a:t>/IADB-Open     or     /IADB-</a:t>
            </a:r>
            <a:r>
              <a:rPr lang="en-US" sz="4400" b="1" dirty="0" err="1" smtClean="0"/>
              <a:t>Abierto</a:t>
            </a:r>
            <a:endParaRPr lang="en-US" sz="4400" b="1" dirty="0" smtClean="0"/>
          </a:p>
          <a:p>
            <a:pPr marL="0" indent="0" algn="ctr">
              <a:buNone/>
            </a:pPr>
            <a:endParaRPr lang="en-US" sz="1400" b="1" dirty="0" smtClean="0"/>
          </a:p>
          <a:p>
            <a:pPr marL="0" indent="0" algn="ctr">
              <a:buNone/>
            </a:pPr>
            <a:r>
              <a:rPr lang="en-US" sz="3600" b="1" dirty="0" err="1" smtClean="0"/>
              <a:t>robert.david.steele.vivas</a:t>
            </a:r>
            <a:r>
              <a:rPr lang="en-US" sz="3600" b="1" dirty="0" smtClean="0"/>
              <a:t> [at] gmail.com</a:t>
            </a:r>
            <a:endParaRPr lang="en-US" sz="3600" b="1" dirty="0"/>
          </a:p>
        </p:txBody>
      </p:sp>
    </p:spTree>
    <p:extLst>
      <p:ext uri="{BB962C8B-B14F-4D97-AF65-F5344CB8AC3E}">
        <p14:creationId xmlns:p14="http://schemas.microsoft.com/office/powerpoint/2010/main" val="397923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8" y="0"/>
            <a:ext cx="4500282" cy="68507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3448"/>
            <a:ext cx="4419600" cy="6834433"/>
          </a:xfrm>
          <a:prstGeom prst="rect">
            <a:avLst/>
          </a:prstGeom>
        </p:spPr>
      </p:pic>
    </p:spTree>
    <p:extLst>
      <p:ext uri="{BB962C8B-B14F-4D97-AF65-F5344CB8AC3E}">
        <p14:creationId xmlns:p14="http://schemas.microsoft.com/office/powerpoint/2010/main" val="262901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www.bottleneckmgmt.com/blog/wp-content/uploads/Winston-Churchi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3776"/>
            <a:ext cx="36385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4419600"/>
            <a:ext cx="6324599" cy="2062103"/>
          </a:xfrm>
          <a:prstGeom prst="rect">
            <a:avLst/>
          </a:prstGeom>
          <a:noFill/>
        </p:spPr>
        <p:txBody>
          <a:bodyPr wrap="square" rtlCol="0">
            <a:spAutoFit/>
          </a:bodyPr>
          <a:lstStyle/>
          <a:p>
            <a:r>
              <a:rPr lang="es-ES" sz="3200" b="1" i="1" dirty="0" smtClean="0"/>
              <a:t>Lamentablemente, nunca podemos subestimar la habilidad de los estadounidenses de pensar en más cosas malas para probar.</a:t>
            </a:r>
            <a:endParaRPr lang="en-US" sz="3200" b="1" i="1" dirty="0"/>
          </a:p>
        </p:txBody>
      </p:sp>
      <p:sp>
        <p:nvSpPr>
          <p:cNvPr id="6" name="TextBox 5"/>
          <p:cNvSpPr txBox="1"/>
          <p:nvPr/>
        </p:nvSpPr>
        <p:spPr>
          <a:xfrm>
            <a:off x="4419600" y="228600"/>
            <a:ext cx="4267200" cy="3631763"/>
          </a:xfrm>
          <a:prstGeom prst="rect">
            <a:avLst/>
          </a:prstGeom>
          <a:noFill/>
        </p:spPr>
        <p:txBody>
          <a:bodyPr wrap="square" rtlCol="0">
            <a:spAutoFit/>
          </a:bodyPr>
          <a:lstStyle/>
          <a:p>
            <a:r>
              <a:rPr lang="es-ES" sz="3600" b="1" dirty="0"/>
              <a:t>Los estadounidenses siempre hacen lo que deben hacer.</a:t>
            </a:r>
            <a:br>
              <a:rPr lang="es-ES" sz="3600" b="1" dirty="0"/>
            </a:br>
            <a:r>
              <a:rPr lang="es-ES" sz="1400" b="1" dirty="0"/>
              <a:t/>
            </a:r>
            <a:br>
              <a:rPr lang="es-ES" sz="1400" b="1" dirty="0"/>
            </a:br>
            <a:r>
              <a:rPr lang="es-ES" sz="3600" b="1" u="sng" smtClean="0"/>
              <a:t>Sin embargo,</a:t>
            </a:r>
            <a:r>
              <a:rPr lang="es-ES" sz="3600" b="1" smtClean="0"/>
              <a:t> </a:t>
            </a:r>
            <a:r>
              <a:rPr lang="es-ES" sz="3600" b="1" dirty="0" smtClean="0"/>
              <a:t>ellos intentan </a:t>
            </a:r>
            <a:r>
              <a:rPr lang="es-ES" sz="3600" b="1" dirty="0"/>
              <a:t>todo lo demás primero.</a:t>
            </a:r>
            <a:endParaRPr lang="es-ES" sz="3600" b="1"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185284"/>
            <a:ext cx="1854200" cy="2456815"/>
          </a:xfrm>
          <a:prstGeom prst="rect">
            <a:avLst/>
          </a:prstGeom>
        </p:spPr>
      </p:pic>
    </p:spTree>
    <p:extLst>
      <p:ext uri="{BB962C8B-B14F-4D97-AF65-F5344CB8AC3E}">
        <p14:creationId xmlns:p14="http://schemas.microsoft.com/office/powerpoint/2010/main" val="34266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defense.gov/dodcmsshare/biography/hires_070909121022_090709-GBRA-6744H-005%5b1%5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4343400" cy="5433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671248"/>
            <a:ext cx="4286250" cy="1200329"/>
          </a:xfrm>
          <a:prstGeom prst="rect">
            <a:avLst/>
          </a:prstGeom>
          <a:noFill/>
        </p:spPr>
        <p:txBody>
          <a:bodyPr wrap="square" rtlCol="0">
            <a:spAutoFit/>
          </a:bodyPr>
          <a:lstStyle/>
          <a:p>
            <a:r>
              <a:rPr lang="en-US" sz="2400" b="1" dirty="0" smtClean="0"/>
              <a:t>Admiral James </a:t>
            </a:r>
            <a:r>
              <a:rPr lang="en-US" sz="2400" b="1" dirty="0"/>
              <a:t>G. </a:t>
            </a:r>
            <a:r>
              <a:rPr lang="en-US" sz="2400" b="1" dirty="0" err="1" smtClean="0"/>
              <a:t>Stavridis</a:t>
            </a:r>
            <a:r>
              <a:rPr lang="en-US" sz="2400" b="1" dirty="0" smtClean="0"/>
              <a:t>, USN</a:t>
            </a:r>
          </a:p>
          <a:p>
            <a:pPr algn="ctr"/>
            <a:r>
              <a:rPr lang="en-US" sz="2400" b="1" dirty="0" smtClean="0"/>
              <a:t>NATO SACEUR</a:t>
            </a:r>
          </a:p>
          <a:p>
            <a:endParaRPr lang="en-US" sz="2400" b="1" dirty="0"/>
          </a:p>
        </p:txBody>
      </p:sp>
      <p:sp>
        <p:nvSpPr>
          <p:cNvPr id="6" name="TextBox 5"/>
          <p:cNvSpPr txBox="1"/>
          <p:nvPr/>
        </p:nvSpPr>
        <p:spPr>
          <a:xfrm>
            <a:off x="4876800" y="242047"/>
            <a:ext cx="4038600" cy="6124754"/>
          </a:xfrm>
          <a:prstGeom prst="rect">
            <a:avLst/>
          </a:prstGeom>
          <a:noFill/>
        </p:spPr>
        <p:txBody>
          <a:bodyPr wrap="square" rtlCol="0">
            <a:spAutoFit/>
          </a:bodyPr>
          <a:lstStyle/>
          <a:p>
            <a:r>
              <a:rPr lang="en-US" sz="3200" b="1" dirty="0" smtClean="0"/>
              <a:t>Open Source Security</a:t>
            </a:r>
          </a:p>
          <a:p>
            <a:endParaRPr lang="en-US" dirty="0" smtClean="0"/>
          </a:p>
          <a:p>
            <a:r>
              <a:rPr lang="en-US" dirty="0" smtClean="0"/>
              <a:t>Imagine </a:t>
            </a:r>
            <a:r>
              <a:rPr lang="en-US" dirty="0"/>
              <a:t>global security driven by collaboration -- among agencies, government, the private sector and the public. That's not just the distant hope of open-source fans, it's the vision of James </a:t>
            </a:r>
            <a:r>
              <a:rPr lang="en-US" dirty="0" err="1"/>
              <a:t>Stavridis</a:t>
            </a:r>
            <a:r>
              <a:rPr lang="en-US" dirty="0"/>
              <a:t>, a highly accomplished Navy Admiral. </a:t>
            </a:r>
            <a:r>
              <a:rPr lang="en-US" dirty="0" err="1"/>
              <a:t>Stavridis</a:t>
            </a:r>
            <a:r>
              <a:rPr lang="en-US" dirty="0"/>
              <a:t> shares vivid moments from recent military history to explain why security of the future should be built with bridges rather than walls.</a:t>
            </a:r>
          </a:p>
          <a:p>
            <a:endParaRPr lang="en-US" dirty="0" smtClean="0"/>
          </a:p>
          <a:p>
            <a:r>
              <a:rPr lang="en-US" dirty="0" smtClean="0"/>
              <a:t>What </a:t>
            </a:r>
            <a:r>
              <a:rPr lang="en-US" dirty="0"/>
              <a:t>will 21st-century security look like? Navy Admiral James </a:t>
            </a:r>
            <a:r>
              <a:rPr lang="en-US" dirty="0" err="1"/>
              <a:t>Stavridis</a:t>
            </a:r>
            <a:r>
              <a:rPr lang="en-US" dirty="0"/>
              <a:t> suggests that dialogue and openness will be the game-changers</a:t>
            </a:r>
            <a:r>
              <a:rPr lang="en-US" dirty="0" smtClean="0"/>
              <a:t>.</a:t>
            </a:r>
          </a:p>
          <a:p>
            <a:endParaRPr lang="en-US" dirty="0"/>
          </a:p>
          <a:p>
            <a:r>
              <a:rPr lang="en-US" b="1" i="1" dirty="0" smtClean="0"/>
              <a:t>We must build bridges.  Sharing information is how we connect everything.</a:t>
            </a:r>
            <a:endParaRPr lang="en-US" b="1" i="1" dirty="0"/>
          </a:p>
        </p:txBody>
      </p:sp>
    </p:spTree>
    <p:extLst>
      <p:ext uri="{BB962C8B-B14F-4D97-AF65-F5344CB8AC3E}">
        <p14:creationId xmlns:p14="http://schemas.microsoft.com/office/powerpoint/2010/main" val="236630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sp>
        <p:nvSpPr>
          <p:cNvPr id="6" name="TextBox 5"/>
          <p:cNvSpPr txBox="1"/>
          <p:nvPr/>
        </p:nvSpPr>
        <p:spPr>
          <a:xfrm>
            <a:off x="304800" y="0"/>
            <a:ext cx="8364071" cy="830997"/>
          </a:xfrm>
          <a:prstGeom prst="rect">
            <a:avLst/>
          </a:prstGeom>
          <a:noFill/>
        </p:spPr>
        <p:txBody>
          <a:bodyPr wrap="square" rtlCol="0">
            <a:spAutoFit/>
          </a:bodyPr>
          <a:lstStyle/>
          <a:p>
            <a:pPr algn="ctr"/>
            <a:r>
              <a:rPr lang="en-US" sz="4800" b="1" dirty="0" smtClean="0">
                <a:solidFill>
                  <a:schemeClr val="tx1"/>
                </a:solidFill>
              </a:rPr>
              <a:t>Open Source Agency (OSA)</a:t>
            </a:r>
            <a:endParaRPr lang="en-US" sz="4800" b="1" dirty="0">
              <a:solidFill>
                <a:schemeClr val="tx1"/>
              </a:solidFill>
            </a:endParaRPr>
          </a:p>
        </p:txBody>
      </p:sp>
      <p:sp>
        <p:nvSpPr>
          <p:cNvPr id="7" name="TextBox 6"/>
          <p:cNvSpPr txBox="1"/>
          <p:nvPr/>
        </p:nvSpPr>
        <p:spPr>
          <a:xfrm>
            <a:off x="304800" y="914400"/>
            <a:ext cx="8610600" cy="3185487"/>
          </a:xfrm>
          <a:prstGeom prst="rect">
            <a:avLst/>
          </a:prstGeom>
          <a:noFill/>
        </p:spPr>
        <p:txBody>
          <a:bodyPr wrap="square" rtlCol="0">
            <a:spAutoFit/>
          </a:bodyPr>
          <a:lstStyle/>
          <a:p>
            <a:pPr>
              <a:spcAft>
                <a:spcPts val="600"/>
              </a:spcAft>
            </a:pPr>
            <a:r>
              <a:rPr lang="en-US" sz="2400" i="1" dirty="0"/>
              <a:t>An Open Source Agency (OSA) is </a:t>
            </a:r>
            <a:r>
              <a:rPr lang="en-US" sz="2400" i="1" dirty="0" smtClean="0"/>
              <a:t>an intelligence-gathering </a:t>
            </a:r>
            <a:r>
              <a:rPr lang="en-US" sz="2400" i="1" dirty="0"/>
              <a:t>and decision-support capability, relying exclusively on sources and methods that are </a:t>
            </a:r>
            <a:r>
              <a:rPr lang="en-US" sz="2400" i="1" dirty="0" smtClean="0"/>
              <a:t>open….in all languages (183+).</a:t>
            </a:r>
            <a:endParaRPr lang="en-US" sz="2400" b="1" i="1" dirty="0" smtClean="0"/>
          </a:p>
          <a:p>
            <a:pPr>
              <a:spcAft>
                <a:spcPts val="600"/>
              </a:spcAft>
            </a:pPr>
            <a:r>
              <a:rPr lang="en-US" sz="2400" b="1" dirty="0" smtClean="0"/>
              <a:t>Main Events:</a:t>
            </a:r>
          </a:p>
          <a:p>
            <a:pPr marL="285750" indent="-285750">
              <a:spcAft>
                <a:spcPts val="600"/>
              </a:spcAft>
              <a:buFont typeface="Arial" pitchFamily="34" charset="0"/>
              <a:buChar char="•"/>
            </a:pPr>
            <a:r>
              <a:rPr lang="en-US" sz="2000" dirty="0" smtClean="0"/>
              <a:t>Create a Smart Nation integrating education, intelligence, &amp; research networks</a:t>
            </a:r>
          </a:p>
          <a:p>
            <a:pPr marL="285750" indent="-285750">
              <a:spcAft>
                <a:spcPts val="600"/>
              </a:spcAft>
              <a:buFont typeface="Arial" pitchFamily="34" charset="0"/>
              <a:buChar char="•"/>
            </a:pPr>
            <a:r>
              <a:rPr lang="en-US" sz="2000" dirty="0" smtClean="0"/>
              <a:t>Provide Open Source Intelligence (OSINT) Decision-Support to ALL </a:t>
            </a:r>
          </a:p>
          <a:p>
            <a:pPr marL="285750" indent="-285750">
              <a:spcAft>
                <a:spcPts val="600"/>
              </a:spcAft>
              <a:buFont typeface="Arial" pitchFamily="34" charset="0"/>
              <a:buChar char="•"/>
            </a:pPr>
            <a:r>
              <a:rPr lang="en-US" sz="2000" dirty="0" smtClean="0"/>
              <a:t>Host a </a:t>
            </a:r>
            <a:r>
              <a:rPr lang="en-US" sz="2000" u="sng" dirty="0" smtClean="0"/>
              <a:t>Global</a:t>
            </a:r>
            <a:r>
              <a:rPr lang="en-US" sz="2000" dirty="0" smtClean="0"/>
              <a:t> Planning and Monitoring Centre (GPMC)</a:t>
            </a:r>
          </a:p>
          <a:p>
            <a:pPr marL="285750" indent="-285750">
              <a:spcAft>
                <a:spcPts val="600"/>
              </a:spcAft>
              <a:buFont typeface="Arial" pitchFamily="34" charset="0"/>
              <a:buChar char="•"/>
            </a:pPr>
            <a:r>
              <a:rPr lang="en-US" sz="2000" dirty="0" smtClean="0"/>
              <a:t>Host a </a:t>
            </a:r>
            <a:r>
              <a:rPr lang="en-US" sz="2000" u="sng" dirty="0" smtClean="0"/>
              <a:t>Multinational</a:t>
            </a:r>
            <a:r>
              <a:rPr lang="en-US" sz="2000" dirty="0" smtClean="0"/>
              <a:t> Decision Support Centre (MDSC)</a:t>
            </a:r>
          </a:p>
        </p:txBody>
      </p:sp>
      <p:sp>
        <p:nvSpPr>
          <p:cNvPr id="8" name="TextBox 7"/>
          <p:cNvSpPr txBox="1"/>
          <p:nvPr/>
        </p:nvSpPr>
        <p:spPr>
          <a:xfrm>
            <a:off x="304799" y="4186535"/>
            <a:ext cx="8229601" cy="461665"/>
          </a:xfrm>
          <a:prstGeom prst="rect">
            <a:avLst/>
          </a:prstGeom>
          <a:noFill/>
        </p:spPr>
        <p:txBody>
          <a:bodyPr wrap="square" rtlCol="0">
            <a:spAutoFit/>
          </a:bodyPr>
          <a:lstStyle/>
          <a:p>
            <a:r>
              <a:rPr lang="en-US" sz="2400" b="1" dirty="0"/>
              <a:t>Open Source Everything (OSE</a:t>
            </a:r>
            <a:r>
              <a:rPr lang="en-US" sz="2400" b="1" dirty="0" smtClean="0"/>
              <a:t>)  --  </a:t>
            </a:r>
            <a:r>
              <a:rPr lang="en-US" sz="2400" b="1" i="1" dirty="0" smtClean="0"/>
              <a:t>below is a partial listing.</a:t>
            </a:r>
            <a:endParaRPr lang="en-US" sz="2400" b="1" i="1" dirty="0"/>
          </a:p>
        </p:txBody>
      </p:sp>
      <p:sp>
        <p:nvSpPr>
          <p:cNvPr id="10" name="TextBox 9"/>
          <p:cNvSpPr txBox="1"/>
          <p:nvPr/>
        </p:nvSpPr>
        <p:spPr>
          <a:xfrm>
            <a:off x="347384" y="4643497"/>
            <a:ext cx="2395816" cy="2062103"/>
          </a:xfrm>
          <a:prstGeom prst="rect">
            <a:avLst/>
          </a:prstGeom>
          <a:noFill/>
        </p:spPr>
        <p:txBody>
          <a:bodyPr wrap="square" rtlCol="0">
            <a:spAutoFit/>
          </a:bodyPr>
          <a:lstStyle/>
          <a:p>
            <a:pPr marL="285750" indent="-285750">
              <a:buFont typeface="Arial" pitchFamily="34" charset="0"/>
              <a:buChar char="•"/>
            </a:pPr>
            <a:r>
              <a:rPr lang="en-US" sz="1600" dirty="0" smtClean="0"/>
              <a:t>Open Access</a:t>
            </a:r>
          </a:p>
          <a:p>
            <a:pPr marL="285750" indent="-285750">
              <a:buFont typeface="Arial" pitchFamily="34" charset="0"/>
              <a:buChar char="•"/>
            </a:pPr>
            <a:r>
              <a:rPr lang="en-US" sz="1600" b="1" dirty="0" smtClean="0"/>
              <a:t>Open Architecture</a:t>
            </a:r>
          </a:p>
          <a:p>
            <a:pPr marL="285750" indent="-285750">
              <a:buFont typeface="Arial" pitchFamily="34" charset="0"/>
              <a:buChar char="•"/>
            </a:pPr>
            <a:r>
              <a:rPr lang="en-US" sz="1600" dirty="0" err="1" smtClean="0"/>
              <a:t>OpenBTS</a:t>
            </a:r>
            <a:endParaRPr lang="en-US" sz="1600" dirty="0" smtClean="0"/>
          </a:p>
          <a:p>
            <a:pPr marL="285750" indent="-285750">
              <a:buFont typeface="Arial" pitchFamily="34" charset="0"/>
              <a:buChar char="•"/>
            </a:pPr>
            <a:r>
              <a:rPr lang="en-US" sz="1600" b="1" dirty="0" smtClean="0"/>
              <a:t>Open Cloud</a:t>
            </a:r>
          </a:p>
          <a:p>
            <a:pPr marL="285750" indent="-285750">
              <a:buFont typeface="Arial" pitchFamily="34" charset="0"/>
              <a:buChar char="•"/>
            </a:pPr>
            <a:r>
              <a:rPr lang="en-US" sz="1600" b="1" dirty="0" smtClean="0"/>
              <a:t>Open Cost</a:t>
            </a:r>
          </a:p>
          <a:p>
            <a:pPr marL="285750" indent="-285750">
              <a:buFont typeface="Arial" pitchFamily="34" charset="0"/>
              <a:buChar char="•"/>
            </a:pPr>
            <a:r>
              <a:rPr lang="en-US" sz="1600" dirty="0" smtClean="0"/>
              <a:t>Open Courseware</a:t>
            </a:r>
          </a:p>
          <a:p>
            <a:pPr marL="285750" indent="-285750">
              <a:buFont typeface="Arial" pitchFamily="34" charset="0"/>
              <a:buChar char="•"/>
            </a:pPr>
            <a:r>
              <a:rPr lang="en-US" sz="1600" b="1" dirty="0" smtClean="0"/>
              <a:t>Open Data</a:t>
            </a:r>
          </a:p>
          <a:p>
            <a:pPr marL="285750" indent="-285750">
              <a:buFont typeface="Arial" pitchFamily="34" charset="0"/>
              <a:buChar char="•"/>
            </a:pPr>
            <a:r>
              <a:rPr lang="en-US" sz="1600" dirty="0" smtClean="0"/>
              <a:t>Open Design</a:t>
            </a:r>
          </a:p>
        </p:txBody>
      </p:sp>
      <p:sp>
        <p:nvSpPr>
          <p:cNvPr id="11" name="TextBox 10"/>
          <p:cNvSpPr txBox="1"/>
          <p:nvPr/>
        </p:nvSpPr>
        <p:spPr>
          <a:xfrm>
            <a:off x="3390900" y="4643497"/>
            <a:ext cx="2552700" cy="2062103"/>
          </a:xfrm>
          <a:prstGeom prst="rect">
            <a:avLst/>
          </a:prstGeom>
          <a:noFill/>
        </p:spPr>
        <p:txBody>
          <a:bodyPr wrap="square" rtlCol="0">
            <a:spAutoFit/>
          </a:bodyPr>
          <a:lstStyle/>
          <a:p>
            <a:pPr marL="285750" indent="-285750">
              <a:buFont typeface="Arial" pitchFamily="34" charset="0"/>
              <a:buChar char="•"/>
            </a:pPr>
            <a:r>
              <a:rPr lang="en-US" sz="1600" dirty="0" smtClean="0"/>
              <a:t>Open Ecologies</a:t>
            </a:r>
          </a:p>
          <a:p>
            <a:pPr marL="285750" indent="-285750">
              <a:buFont typeface="Arial" pitchFamily="34" charset="0"/>
              <a:buChar char="•"/>
            </a:pPr>
            <a:r>
              <a:rPr lang="en-US" sz="1600" dirty="0" smtClean="0"/>
              <a:t>Open Education</a:t>
            </a:r>
          </a:p>
          <a:p>
            <a:pPr marL="285750" indent="-285750">
              <a:buFont typeface="Arial" pitchFamily="34" charset="0"/>
              <a:buChar char="•"/>
            </a:pPr>
            <a:r>
              <a:rPr lang="en-US" sz="1600" dirty="0" smtClean="0"/>
              <a:t>Open Geospatial</a:t>
            </a:r>
          </a:p>
          <a:p>
            <a:pPr marL="285750" indent="-285750">
              <a:buFont typeface="Arial" pitchFamily="34" charset="0"/>
              <a:buChar char="•"/>
            </a:pPr>
            <a:r>
              <a:rPr lang="en-US" sz="1600" dirty="0" smtClean="0"/>
              <a:t>Open Government</a:t>
            </a:r>
          </a:p>
          <a:p>
            <a:pPr marL="285750" indent="-285750">
              <a:buFont typeface="Arial" pitchFamily="34" charset="0"/>
              <a:buChar char="•"/>
            </a:pPr>
            <a:r>
              <a:rPr lang="en-US" sz="1600" b="1" dirty="0" smtClean="0"/>
              <a:t>Open Hardware</a:t>
            </a:r>
          </a:p>
          <a:p>
            <a:pPr marL="285750" indent="-285750">
              <a:buFont typeface="Arial" pitchFamily="34" charset="0"/>
              <a:buChar char="•"/>
            </a:pPr>
            <a:r>
              <a:rPr lang="en-US" sz="1600" dirty="0" smtClean="0"/>
              <a:t>Open Knowledge</a:t>
            </a:r>
          </a:p>
          <a:p>
            <a:pPr marL="285750" indent="-285750">
              <a:buFont typeface="Arial" pitchFamily="34" charset="0"/>
              <a:buChar char="•"/>
            </a:pPr>
            <a:r>
              <a:rPr lang="en-US" sz="1600" b="1" dirty="0" smtClean="0"/>
              <a:t>Open Manufacturing</a:t>
            </a:r>
          </a:p>
          <a:p>
            <a:pPr marL="285750" indent="-285750">
              <a:buFont typeface="Arial" pitchFamily="34" charset="0"/>
              <a:buChar char="•"/>
            </a:pPr>
            <a:r>
              <a:rPr lang="en-US" sz="1600" b="1" dirty="0" smtClean="0"/>
              <a:t>Open Materials</a:t>
            </a:r>
          </a:p>
        </p:txBody>
      </p:sp>
      <p:sp>
        <p:nvSpPr>
          <p:cNvPr id="12" name="TextBox 11"/>
          <p:cNvSpPr txBox="1"/>
          <p:nvPr/>
        </p:nvSpPr>
        <p:spPr>
          <a:xfrm>
            <a:off x="6123217" y="4643497"/>
            <a:ext cx="1836080" cy="2062103"/>
          </a:xfrm>
          <a:prstGeom prst="rect">
            <a:avLst/>
          </a:prstGeom>
          <a:noFill/>
        </p:spPr>
        <p:txBody>
          <a:bodyPr wrap="none" rtlCol="0">
            <a:spAutoFit/>
          </a:bodyPr>
          <a:lstStyle/>
          <a:p>
            <a:pPr marL="285750" indent="-285750">
              <a:buFont typeface="Arial" pitchFamily="34" charset="0"/>
              <a:buChar char="•"/>
            </a:pPr>
            <a:r>
              <a:rPr lang="en-US" sz="1600" dirty="0" smtClean="0"/>
              <a:t>Open Money</a:t>
            </a:r>
          </a:p>
          <a:p>
            <a:pPr marL="285750" indent="-285750">
              <a:buFont typeface="Arial" pitchFamily="34" charset="0"/>
              <a:buChar char="•"/>
            </a:pPr>
            <a:r>
              <a:rPr lang="en-US" sz="1600" dirty="0" smtClean="0"/>
              <a:t>Open Science</a:t>
            </a:r>
          </a:p>
          <a:p>
            <a:pPr marL="285750" indent="-285750">
              <a:buFont typeface="Arial" pitchFamily="34" charset="0"/>
              <a:buChar char="•"/>
            </a:pPr>
            <a:r>
              <a:rPr lang="en-US" sz="1600" dirty="0" smtClean="0"/>
              <a:t>Open Security</a:t>
            </a:r>
          </a:p>
          <a:p>
            <a:pPr marL="285750" indent="-285750">
              <a:buFont typeface="Arial" pitchFamily="34" charset="0"/>
              <a:buChar char="•"/>
            </a:pPr>
            <a:r>
              <a:rPr lang="en-US" sz="1600" dirty="0" smtClean="0"/>
              <a:t>Open Space</a:t>
            </a:r>
          </a:p>
          <a:p>
            <a:pPr marL="285750" indent="-285750">
              <a:buFont typeface="Arial" pitchFamily="34" charset="0"/>
              <a:buChar char="•"/>
            </a:pPr>
            <a:r>
              <a:rPr lang="en-US" sz="1600" dirty="0" smtClean="0"/>
              <a:t>Open Society</a:t>
            </a:r>
          </a:p>
          <a:p>
            <a:pPr marL="285750" indent="-285750">
              <a:buFont typeface="Arial" pitchFamily="34" charset="0"/>
              <a:buChar char="•"/>
            </a:pPr>
            <a:r>
              <a:rPr lang="en-US" sz="1600" b="1" dirty="0" smtClean="0"/>
              <a:t>Open Software</a:t>
            </a:r>
          </a:p>
          <a:p>
            <a:pPr marL="285750" indent="-285750">
              <a:buFont typeface="Arial" pitchFamily="34" charset="0"/>
              <a:buChar char="•"/>
            </a:pPr>
            <a:r>
              <a:rPr lang="en-US" sz="1600" b="1" dirty="0" smtClean="0"/>
              <a:t>Open Spectrum</a:t>
            </a:r>
          </a:p>
          <a:p>
            <a:pPr marL="285750" indent="-285750">
              <a:buFont typeface="Arial" pitchFamily="34" charset="0"/>
              <a:buChar char="•"/>
            </a:pPr>
            <a:r>
              <a:rPr lang="en-US" sz="1600" b="1" dirty="0" smtClean="0"/>
              <a:t>Open Standards</a:t>
            </a:r>
            <a:endParaRPr lang="en-US" sz="1600" b="1" dirty="0"/>
          </a:p>
        </p:txBody>
      </p:sp>
    </p:spTree>
    <p:extLst>
      <p:ext uri="{BB962C8B-B14F-4D97-AF65-F5344CB8AC3E}">
        <p14:creationId xmlns:p14="http://schemas.microsoft.com/office/powerpoint/2010/main" val="292668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4137" y="3602713"/>
            <a:ext cx="9161463" cy="3749487"/>
            <a:chOff x="0" y="3048000"/>
            <a:chExt cx="9161463" cy="4572000"/>
          </a:xfrm>
        </p:grpSpPr>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1614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lowchart: Direct Access Storage 22"/>
            <p:cNvSpPr/>
            <p:nvPr/>
          </p:nvSpPr>
          <p:spPr bwMode="auto">
            <a:xfrm rot="16200000">
              <a:off x="4343400" y="5562600"/>
              <a:ext cx="381000"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Flowchart: Magnetic Disk 24"/>
            <p:cNvSpPr/>
            <p:nvPr/>
          </p:nvSpPr>
          <p:spPr bwMode="auto">
            <a:xfrm>
              <a:off x="3581400" y="5334000"/>
              <a:ext cx="3810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Flowchart: Magnetic Disk 25"/>
            <p:cNvSpPr/>
            <p:nvPr/>
          </p:nvSpPr>
          <p:spPr bwMode="auto">
            <a:xfrm>
              <a:off x="3124200" y="6248400"/>
              <a:ext cx="685800" cy="304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lowchart: Direct Access Storage 27"/>
            <p:cNvSpPr/>
            <p:nvPr/>
          </p:nvSpPr>
          <p:spPr bwMode="auto">
            <a:xfrm rot="16200000">
              <a:off x="4305300" y="6057900"/>
              <a:ext cx="304800"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4098" name="Group 4"/>
          <p:cNvGrpSpPr>
            <a:grpSpLocks/>
          </p:cNvGrpSpPr>
          <p:nvPr/>
        </p:nvGrpSpPr>
        <p:grpSpPr bwMode="auto">
          <a:xfrm>
            <a:off x="3352800" y="-76200"/>
            <a:ext cx="5892800" cy="2457450"/>
            <a:chOff x="0" y="1041400"/>
            <a:chExt cx="4419600" cy="3276600"/>
          </a:xfrm>
        </p:grpSpPr>
        <p:pic>
          <p:nvPicPr>
            <p:cNvPr id="4110" name="Picture 5" descr="jfk helo view toward g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414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bwMode="auto">
            <a:xfrm>
              <a:off x="3352800" y="2006600"/>
              <a:ext cx="10668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Oval 7"/>
            <p:cNvSpPr/>
            <p:nvPr/>
          </p:nvSpPr>
          <p:spPr bwMode="auto">
            <a:xfrm rot="887050">
              <a:off x="1786595" y="2196711"/>
              <a:ext cx="1905000"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113" name="TextBox 18"/>
            <p:cNvSpPr txBox="1">
              <a:spLocks noChangeArrowheads="1"/>
            </p:cNvSpPr>
            <p:nvPr/>
          </p:nvSpPr>
          <p:spPr bwMode="auto">
            <a:xfrm>
              <a:off x="3733800" y="1955800"/>
              <a:ext cx="60960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FF00"/>
                  </a:solidFill>
                  <a:latin typeface="Calibri" pitchFamily="34" charset="0"/>
                </a:rPr>
                <a:t>1</a:t>
              </a:r>
            </a:p>
          </p:txBody>
        </p:sp>
        <p:sp>
          <p:nvSpPr>
            <p:cNvPr id="4114" name="TextBox 19"/>
            <p:cNvSpPr txBox="1">
              <a:spLocks noChangeArrowheads="1"/>
            </p:cNvSpPr>
            <p:nvPr/>
          </p:nvSpPr>
          <p:spPr bwMode="auto">
            <a:xfrm>
              <a:off x="2286000" y="1955800"/>
              <a:ext cx="45720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FFF00"/>
                  </a:solidFill>
                  <a:latin typeface="Calibri" pitchFamily="34" charset="0"/>
                </a:rPr>
                <a:t>2</a:t>
              </a:r>
            </a:p>
          </p:txBody>
        </p:sp>
      </p:grpSp>
      <p:grpSp>
        <p:nvGrpSpPr>
          <p:cNvPr id="4099" name="Group 10"/>
          <p:cNvGrpSpPr>
            <a:grpSpLocks/>
          </p:cNvGrpSpPr>
          <p:nvPr/>
        </p:nvGrpSpPr>
        <p:grpSpPr bwMode="auto">
          <a:xfrm>
            <a:off x="3352800" y="2209800"/>
            <a:ext cx="5791200" cy="2132013"/>
            <a:chOff x="0" y="6302375"/>
            <a:chExt cx="4419600" cy="2841625"/>
          </a:xfrm>
        </p:grpSpPr>
        <p:pic>
          <p:nvPicPr>
            <p:cNvPr id="4105" name="Picture 11" descr="jfk high level vie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302375"/>
              <a:ext cx="44196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371433" y="7468225"/>
              <a:ext cx="989807" cy="6093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4" name="Oval 13"/>
            <p:cNvSpPr/>
            <p:nvPr/>
          </p:nvSpPr>
          <p:spPr>
            <a:xfrm>
              <a:off x="1828174" y="6858852"/>
              <a:ext cx="381626" cy="5332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108" name="TextBox 11"/>
            <p:cNvSpPr txBox="1">
              <a:spLocks noChangeArrowheads="1"/>
            </p:cNvSpPr>
            <p:nvPr/>
          </p:nvSpPr>
          <p:spPr bwMode="auto">
            <a:xfrm>
              <a:off x="1851684" y="6784975"/>
              <a:ext cx="299964"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Calibri" pitchFamily="34" charset="0"/>
                </a:rPr>
                <a:t>1</a:t>
              </a:r>
            </a:p>
          </p:txBody>
        </p:sp>
        <p:sp>
          <p:nvSpPr>
            <p:cNvPr id="4109" name="TextBox 12"/>
            <p:cNvSpPr txBox="1">
              <a:spLocks noChangeArrowheads="1"/>
            </p:cNvSpPr>
            <p:nvPr/>
          </p:nvSpPr>
          <p:spPr bwMode="auto">
            <a:xfrm>
              <a:off x="1735378" y="7394575"/>
              <a:ext cx="299964"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2</a:t>
              </a:r>
            </a:p>
          </p:txBody>
        </p:sp>
      </p:grpSp>
      <p:sp>
        <p:nvSpPr>
          <p:cNvPr id="4102" name="TextBox 22"/>
          <p:cNvSpPr txBox="1">
            <a:spLocks noChangeArrowheads="1"/>
          </p:cNvSpPr>
          <p:nvPr/>
        </p:nvSpPr>
        <p:spPr bwMode="auto">
          <a:xfrm>
            <a:off x="0" y="0"/>
            <a:ext cx="3276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smtClean="0">
                <a:latin typeface="Calibri" pitchFamily="34" charset="0"/>
              </a:rPr>
              <a:t>PLAN 2013-2016</a:t>
            </a:r>
            <a:endParaRPr lang="en-US" sz="2800" b="1" dirty="0">
              <a:latin typeface="Calibri" pitchFamily="34" charset="0"/>
            </a:endParaRPr>
          </a:p>
          <a:p>
            <a:pPr algn="ctr" eaLnBrk="1" hangingPunct="1"/>
            <a:endParaRPr lang="en-US" sz="800" b="1" dirty="0">
              <a:latin typeface="Calibri" pitchFamily="34" charset="0"/>
            </a:endParaRPr>
          </a:p>
          <a:p>
            <a:pPr eaLnBrk="1" hangingPunct="1"/>
            <a:r>
              <a:rPr lang="en-US" sz="2200" dirty="0" err="1">
                <a:latin typeface="Calibri" pitchFamily="34" charset="0"/>
              </a:rPr>
              <a:t>SecState</a:t>
            </a:r>
            <a:r>
              <a:rPr lang="en-US" sz="2200" dirty="0">
                <a:latin typeface="Calibri" pitchFamily="34" charset="0"/>
              </a:rPr>
              <a:t> </a:t>
            </a:r>
            <a:r>
              <a:rPr lang="en-US" sz="2200" dirty="0" smtClean="0">
                <a:latin typeface="Calibri" pitchFamily="34" charset="0"/>
              </a:rPr>
              <a:t>&amp; </a:t>
            </a:r>
            <a:r>
              <a:rPr lang="en-US" sz="2200" dirty="0" err="1" smtClean="0">
                <a:latin typeface="Calibri" pitchFamily="34" charset="0"/>
              </a:rPr>
              <a:t>SecDef</a:t>
            </a:r>
            <a:r>
              <a:rPr lang="en-US" sz="2200" dirty="0" smtClean="0">
                <a:latin typeface="Calibri" pitchFamily="34" charset="0"/>
              </a:rPr>
              <a:t> ask </a:t>
            </a:r>
            <a:r>
              <a:rPr lang="en-US" sz="2200" dirty="0">
                <a:latin typeface="Calibri" pitchFamily="34" charset="0"/>
              </a:rPr>
              <a:t>for Open Source Agency on South Central </a:t>
            </a:r>
            <a:r>
              <a:rPr lang="en-US" sz="2200" dirty="0" smtClean="0">
                <a:latin typeface="Calibri" pitchFamily="34" charset="0"/>
              </a:rPr>
              <a:t>Campus.  </a:t>
            </a:r>
          </a:p>
          <a:p>
            <a:pPr eaLnBrk="1" hangingPunct="1"/>
            <a:endParaRPr lang="en-US" sz="800" dirty="0">
              <a:latin typeface="Calibri" pitchFamily="34" charset="0"/>
            </a:endParaRPr>
          </a:p>
          <a:p>
            <a:pPr eaLnBrk="1" hangingPunct="1"/>
            <a:r>
              <a:rPr lang="en-US" sz="2200" dirty="0">
                <a:latin typeface="Calibri" pitchFamily="34" charset="0"/>
              </a:rPr>
              <a:t>Saudis and JFK Center raise funds </a:t>
            </a:r>
            <a:r>
              <a:rPr lang="en-US" sz="2200" dirty="0" smtClean="0">
                <a:latin typeface="Calibri" pitchFamily="34" charset="0"/>
              </a:rPr>
              <a:t>Potomac </a:t>
            </a:r>
            <a:r>
              <a:rPr lang="en-US" sz="2200" dirty="0">
                <a:latin typeface="Calibri" pitchFamily="34" charset="0"/>
              </a:rPr>
              <a:t>Plaza ($600M estimate</a:t>
            </a:r>
            <a:r>
              <a:rPr lang="en-US" sz="2200" dirty="0" smtClean="0">
                <a:latin typeface="Calibri" pitchFamily="34" charset="0"/>
              </a:rPr>
              <a:t>)</a:t>
            </a:r>
            <a:endParaRPr lang="en-US" sz="2200" dirty="0">
              <a:latin typeface="Calibri" pitchFamily="34" charset="0"/>
            </a:endParaRPr>
          </a:p>
          <a:p>
            <a:pPr eaLnBrk="1" hangingPunct="1"/>
            <a:endParaRPr lang="en-US" sz="800" dirty="0">
              <a:latin typeface="Calibri" pitchFamily="34" charset="0"/>
            </a:endParaRPr>
          </a:p>
          <a:p>
            <a:pPr eaLnBrk="1" hangingPunct="1"/>
            <a:r>
              <a:rPr lang="en-US" sz="2200" dirty="0" smtClean="0">
                <a:latin typeface="Calibri" pitchFamily="34" charset="0"/>
              </a:rPr>
              <a:t>OSA </a:t>
            </a:r>
            <a:r>
              <a:rPr lang="en-US" sz="2200" dirty="0">
                <a:latin typeface="Calibri" pitchFamily="34" charset="0"/>
              </a:rPr>
              <a:t>as hub for </a:t>
            </a:r>
            <a:r>
              <a:rPr lang="en-US" sz="2200" dirty="0" smtClean="0">
                <a:latin typeface="Calibri" pitchFamily="34" charset="0"/>
              </a:rPr>
              <a:t>first ever multinational open source intelligence network.</a:t>
            </a:r>
            <a:endParaRPr lang="en-US" sz="2200" dirty="0">
              <a:latin typeface="Calibri" pitchFamily="34" charset="0"/>
            </a:endParaRPr>
          </a:p>
          <a:p>
            <a:pPr eaLnBrk="1" hangingPunct="1"/>
            <a:endParaRPr lang="en-US" sz="2400" dirty="0">
              <a:latin typeface="Calibri" pitchFamily="34" charset="0"/>
            </a:endParaRPr>
          </a:p>
          <a:p>
            <a:pPr algn="ctr" eaLnBrk="1" hangingPunct="1"/>
            <a:endParaRPr lang="en-US" sz="2800" b="1" dirty="0">
              <a:latin typeface="Calibri" pitchFamily="34" charset="0"/>
            </a:endParaRPr>
          </a:p>
        </p:txBody>
      </p:sp>
    </p:spTree>
    <p:extLst>
      <p:ext uri="{BB962C8B-B14F-4D97-AF65-F5344CB8AC3E}">
        <p14:creationId xmlns:p14="http://schemas.microsoft.com/office/powerpoint/2010/main" val="274524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3" name="Title 1"/>
          <p:cNvSpPr>
            <a:spLocks noGrp="1"/>
          </p:cNvSpPr>
          <p:nvPr>
            <p:ph type="title"/>
          </p:nvPr>
        </p:nvSpPr>
        <p:spPr>
          <a:xfrm>
            <a:off x="457200" y="0"/>
            <a:ext cx="8229600" cy="1143000"/>
          </a:xfrm>
        </p:spPr>
        <p:txBody>
          <a:bodyPr>
            <a:normAutofit fontScale="90000"/>
          </a:bodyPr>
          <a:lstStyle/>
          <a:p>
            <a:pPr eaLnBrk="1" hangingPunct="1"/>
            <a:r>
              <a:rPr lang="en-US" b="1" dirty="0" smtClean="0"/>
              <a:t>Spending on War versus Peace</a:t>
            </a:r>
            <a:br>
              <a:rPr lang="en-US" b="1" dirty="0" smtClean="0"/>
            </a:br>
            <a:r>
              <a:rPr lang="en-US" sz="2800" b="1" i="1" dirty="0" smtClean="0"/>
              <a:t>In the absence of intelligence with integrity</a:t>
            </a:r>
          </a:p>
        </p:txBody>
      </p:sp>
      <p:pic>
        <p:nvPicPr>
          <p:cNvPr id="5124" name="Picture 4" descr="Medard War and Peace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6553200"/>
            <a:ext cx="81534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6" name="TextBox 6"/>
          <p:cNvSpPr txBox="1">
            <a:spLocks noChangeArrowheads="1"/>
          </p:cNvSpPr>
          <p:nvPr/>
        </p:nvSpPr>
        <p:spPr bwMode="auto">
          <a:xfrm>
            <a:off x="838200" y="13716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C00000"/>
                </a:solidFill>
              </a:rPr>
              <a:t>TOTAL SPENDING ON MILITARY (100% OF THE </a:t>
            </a:r>
            <a:r>
              <a:rPr lang="en-US" b="1" dirty="0" smtClean="0">
                <a:solidFill>
                  <a:srgbClr val="C00000"/>
                </a:solidFill>
              </a:rPr>
              <a:t>PIE)</a:t>
            </a:r>
            <a:endParaRPr lang="en-US" b="1" dirty="0">
              <a:solidFill>
                <a:srgbClr val="C00000"/>
              </a:solidFill>
            </a:endParaRPr>
          </a:p>
        </p:txBody>
      </p:sp>
      <p:cxnSp>
        <p:nvCxnSpPr>
          <p:cNvPr id="9" name="Straight Arrow Connector 8"/>
          <p:cNvCxnSpPr/>
          <p:nvPr/>
        </p:nvCxnSpPr>
        <p:spPr>
          <a:xfrm>
            <a:off x="4572000" y="1676400"/>
            <a:ext cx="12192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Block Arc 9"/>
          <p:cNvSpPr/>
          <p:nvPr/>
        </p:nvSpPr>
        <p:spPr>
          <a:xfrm rot="10800000">
            <a:off x="-1447800" y="457200"/>
            <a:ext cx="12496800" cy="5410200"/>
          </a:xfrm>
          <a:prstGeom prst="blockArc">
            <a:avLst>
              <a:gd name="adj1" fmla="val 11968761"/>
              <a:gd name="adj2" fmla="val 20282761"/>
              <a:gd name="adj3" fmla="val 302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29" name="TextBox 10"/>
          <p:cNvSpPr txBox="1">
            <a:spLocks noChangeArrowheads="1"/>
          </p:cNvSpPr>
          <p:nvPr/>
        </p:nvSpPr>
        <p:spPr bwMode="auto">
          <a:xfrm>
            <a:off x="914400" y="5867400"/>
            <a:ext cx="7467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B050"/>
                </a:solidFill>
              </a:rPr>
              <a:t>FUTURE OF LIFE COST PER YEAR $227B PER YEAR</a:t>
            </a:r>
          </a:p>
        </p:txBody>
      </p:sp>
    </p:spTree>
    <p:extLst>
      <p:ext uri="{BB962C8B-B14F-4D97-AF65-F5344CB8AC3E}">
        <p14:creationId xmlns:p14="http://schemas.microsoft.com/office/powerpoint/2010/main" val="121388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191000" y="171450"/>
            <a:ext cx="4724400" cy="645795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1450"/>
            <a:ext cx="4343400" cy="325755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429000"/>
            <a:ext cx="4343400" cy="3200400"/>
          </a:xfrm>
          <a:prstGeom prst="rect">
            <a:avLst/>
          </a:prstGeom>
        </p:spPr>
      </p:pic>
    </p:spTree>
    <p:extLst>
      <p:ext uri="{BB962C8B-B14F-4D97-AF65-F5344CB8AC3E}">
        <p14:creationId xmlns:p14="http://schemas.microsoft.com/office/powerpoint/2010/main" val="41853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2609</Words>
  <Application>Microsoft Office PowerPoint</Application>
  <PresentationFormat>On-screen Show (4:3)</PresentationFormat>
  <Paragraphs>312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TINY URL</vt:lpstr>
      <vt:lpstr>PowerPoint Presentation</vt:lpstr>
      <vt:lpstr>PowerPoint Presentation</vt:lpstr>
      <vt:lpstr>PowerPoint Presentation</vt:lpstr>
      <vt:lpstr>PowerPoint Presentation</vt:lpstr>
      <vt:lpstr>PowerPoint Presentation</vt:lpstr>
      <vt:lpstr>Spending on War versus Peace In the absence of intelligence with integrity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TINY URL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63</cp:revision>
  <cp:lastPrinted>2013-01-31T14:55:11Z</cp:lastPrinted>
  <dcterms:created xsi:type="dcterms:W3CDTF">2013-01-25T18:50:54Z</dcterms:created>
  <dcterms:modified xsi:type="dcterms:W3CDTF">2013-01-31T15:04:54Z</dcterms:modified>
</cp:coreProperties>
</file>