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3"/>
  </p:notesMasterIdLst>
  <p:sldIdLst>
    <p:sldId id="256" r:id="rId2"/>
    <p:sldId id="257" r:id="rId3"/>
    <p:sldId id="261" r:id="rId4"/>
    <p:sldId id="262" r:id="rId5"/>
    <p:sldId id="263" r:id="rId6"/>
    <p:sldId id="258" r:id="rId7"/>
    <p:sldId id="259" r:id="rId8"/>
    <p:sldId id="312" r:id="rId9"/>
    <p:sldId id="313" r:id="rId10"/>
    <p:sldId id="264" r:id="rId11"/>
    <p:sldId id="288" r:id="rId12"/>
    <p:sldId id="265" r:id="rId13"/>
    <p:sldId id="273" r:id="rId14"/>
    <p:sldId id="275" r:id="rId15"/>
    <p:sldId id="276" r:id="rId16"/>
    <p:sldId id="277" r:id="rId17"/>
    <p:sldId id="286" r:id="rId18"/>
    <p:sldId id="287" r:id="rId19"/>
    <p:sldId id="300" r:id="rId20"/>
    <p:sldId id="301" r:id="rId21"/>
    <p:sldId id="302" r:id="rId22"/>
    <p:sldId id="285" r:id="rId23"/>
    <p:sldId id="289" r:id="rId24"/>
    <p:sldId id="290" r:id="rId25"/>
    <p:sldId id="291" r:id="rId26"/>
    <p:sldId id="293" r:id="rId27"/>
    <p:sldId id="292" r:id="rId28"/>
    <p:sldId id="303" r:id="rId29"/>
    <p:sldId id="294" r:id="rId30"/>
    <p:sldId id="295" r:id="rId31"/>
    <p:sldId id="296" r:id="rId32"/>
    <p:sldId id="317" r:id="rId33"/>
    <p:sldId id="306" r:id="rId34"/>
    <p:sldId id="307" r:id="rId35"/>
    <p:sldId id="315" r:id="rId36"/>
    <p:sldId id="316" r:id="rId37"/>
    <p:sldId id="260" r:id="rId38"/>
    <p:sldId id="318" r:id="rId39"/>
    <p:sldId id="311" r:id="rId40"/>
    <p:sldId id="314" r:id="rId41"/>
    <p:sldId id="274" r:id="rId42"/>
    <p:sldId id="267" r:id="rId43"/>
    <p:sldId id="268" r:id="rId44"/>
    <p:sldId id="266" r:id="rId45"/>
    <p:sldId id="269" r:id="rId46"/>
    <p:sldId id="284" r:id="rId47"/>
    <p:sldId id="282" r:id="rId48"/>
    <p:sldId id="297" r:id="rId49"/>
    <p:sldId id="298" r:id="rId50"/>
    <p:sldId id="299" r:id="rId51"/>
    <p:sldId id="309" r:id="rId52"/>
    <p:sldId id="283" r:id="rId53"/>
    <p:sldId id="270" r:id="rId54"/>
    <p:sldId id="271" r:id="rId55"/>
    <p:sldId id="305" r:id="rId56"/>
    <p:sldId id="272" r:id="rId57"/>
    <p:sldId id="310" r:id="rId58"/>
    <p:sldId id="281" r:id="rId59"/>
    <p:sldId id="280" r:id="rId60"/>
    <p:sldId id="279" r:id="rId61"/>
    <p:sldId id="278"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9030" autoAdjust="0"/>
  </p:normalViewPr>
  <p:slideViewPr>
    <p:cSldViewPr>
      <p:cViewPr varScale="1">
        <p:scale>
          <a:sx n="57" d="100"/>
          <a:sy n="57" d="100"/>
        </p:scale>
        <p:origin x="-1469" y="-91"/>
      </p:cViewPr>
      <p:guideLst>
        <p:guide orient="horz" pos="2160"/>
        <p:guide pos="2880"/>
      </p:guideLst>
    </p:cSldViewPr>
  </p:slideViewPr>
  <p:outlineViewPr>
    <p:cViewPr>
      <p:scale>
        <a:sx n="33" d="100"/>
        <a:sy n="33" d="100"/>
      </p:scale>
      <p:origin x="0" y="220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9" d="100"/>
          <a:sy n="49" d="100"/>
        </p:scale>
        <p:origin x="-2654"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13DE7B-E72F-4AB3-9504-D91378985F39}" type="datetimeFigureOut">
              <a:rPr lang="en-US" smtClean="0"/>
              <a:pPr/>
              <a:t>3/11/2013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1CF2F0-FD5C-496F-A8DC-D53209EDBED6}" type="slidenum">
              <a:rPr lang="en-US" smtClean="0"/>
              <a:pPr/>
              <a:t>‹#›</a:t>
            </a:fld>
            <a:endParaRPr lang="en-US" dirty="0"/>
          </a:p>
        </p:txBody>
      </p:sp>
    </p:spTree>
    <p:extLst>
      <p:ext uri="{BB962C8B-B14F-4D97-AF65-F5344CB8AC3E}">
        <p14:creationId xmlns:p14="http://schemas.microsoft.com/office/powerpoint/2010/main" val="1714035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NIST found no corroborating evidence for alternative hypotheses suggesting that WTC towers were brought down by controlled demolition using explosives planted prior to 9/11</a:t>
            </a:r>
          </a:p>
          <a:p>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http://www.serendipity.li/wot/finn/5/soldier5.htm</a:t>
            </a: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http://www.serendipity.li/wot/finn/5/soldier5.htm</a:t>
            </a: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19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984 K = 1,311.8  °F</a:t>
            </a:r>
          </a:p>
          <a:p>
            <a:r>
              <a:rPr lang="en-US" dirty="0" smtClean="0"/>
              <a:t>http://trs-new.jpl.nasa.gov/dspace/bitstream/2014/6599/1/03-0421.pdf</a:t>
            </a: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21</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http://jamesfetzer.blogspot.com/2011/05/has-nanothermite-been-oversold-to-911.html</a:t>
            </a:r>
          </a:p>
          <a:p>
            <a:r>
              <a:rPr lang="en-US" dirty="0" smtClean="0"/>
              <a:t>http://www.veteranstoday.com/2011/07/17/is-911-truth-based-upon-a-false-theory/</a:t>
            </a: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22</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http://www.veteranstoday.com/2011/07/17/is-911-truth-based-upon-a-false-theory/</a:t>
            </a: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23</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http://journalof911studies.com/volume/200609/WhyIndeedDidtheWorldTradeCenterBuildingsCompletelyCollapse.pdf</a:t>
            </a:r>
          </a:p>
          <a:p>
            <a:r>
              <a:rPr lang="en-US" dirty="0" smtClean="0"/>
              <a:t>http://journalof911studies.com/letters/a/Hard-Evidence-Rebudiates-the-Hypothesis-that-Mini-Nukes-were-used-on-the-wtc-towers-by-steven-jones.pdf</a:t>
            </a:r>
          </a:p>
          <a:p>
            <a:r>
              <a:rPr lang="en-US" dirty="0" smtClean="0"/>
              <a:t>http://en.wikipedia.org/wiki/Steven_E._Jones</a:t>
            </a: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24</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http://en.wikipedia.org/wiki/Steven_E._Jones</a:t>
            </a: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25</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http://journalof911studies.com/letters/a/Hard-Evidence-Rebudiates-the-Hypothesis-that-Mini-Nukes-were-used-on-the-wtc-towers-by-steven-jones.pdf</a:t>
            </a: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http://wheredidthetowersgo.com/</a:t>
            </a:r>
          </a:p>
          <a:p>
            <a:r>
              <a:rPr lang="en-US" dirty="0" smtClean="0"/>
              <a:t>http://www.drjudywood.com/articles/a/bio/Wood_Bio.html</a:t>
            </a:r>
          </a:p>
          <a:p>
            <a:r>
              <a:rPr lang="en-US" dirty="0" smtClean="0"/>
              <a:t>http://www.drjudywood.com/faq/#22</a:t>
            </a: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27</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Morgan debated</a:t>
            </a:r>
            <a:r>
              <a:rPr lang="en-US" baseline="0" dirty="0" smtClean="0"/>
              <a:t> Chuck Boldwyn on Jim Fetzer’s show the Real Deal 2/6/12. These are points that Morgan made during that debate.</a:t>
            </a:r>
          </a:p>
          <a:p>
            <a:endParaRPr lang="en-US" baseline="0" dirty="0" smtClean="0"/>
          </a:p>
          <a:p>
            <a:r>
              <a:rPr lang="en-US" dirty="0" smtClean="0"/>
              <a:t>http://radiofetzer.blogspot.com/2012/02/chuck-boldwyn-morgan-reynolds.html#comment-form </a:t>
            </a:r>
          </a:p>
          <a:p>
            <a:r>
              <a:rPr lang="en-US" dirty="0" smtClean="0"/>
              <a:t>http://nomoregames.net/bio/</a:t>
            </a: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28</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http://www.drjudywood.com/faq/#3</a:t>
            </a: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29</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http://www.drjudywood.com/faq/#39</a:t>
            </a: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30</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Study of Traces of Tritium at the World Trade Center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https://e-reports-ext.llnl.gov/pdf/241096.pdf</a:t>
            </a: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32</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http://en.wikipedia.org/wiki/Limited_hangout</a:t>
            </a: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33</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http://edwardmd.wordpress.com/2010/09/06/proven-9-11-nukes-us-government-involvement/</a:t>
            </a: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35</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http://911u.org/Physics/WTCenergySurplus.html</a:t>
            </a:r>
          </a:p>
          <a:p>
            <a:r>
              <a:rPr lang="en-US" dirty="0" smtClean="0"/>
              <a:t>http://www.serendipity.li/wot/ed_ward/use_of_abombs.htm</a:t>
            </a:r>
          </a:p>
          <a:p>
            <a:r>
              <a:rPr lang="en-US" dirty="0" smtClean="0"/>
              <a:t>http://edwardmd.wordpress.com/2010/09/06/proven-9-11-nukes-us-government-involvement/</a:t>
            </a:r>
          </a:p>
          <a:p>
            <a:r>
              <a:rPr lang="en-US" dirty="0" smtClean="0"/>
              <a:t>http://www.fas.org/sgp/othergov/doe/rdd-7.html</a:t>
            </a: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37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people think of something like this when they think of a nuclear</a:t>
            </a:r>
            <a:r>
              <a:rPr lang="en-US" baseline="0" dirty="0" smtClean="0"/>
              <a:t> </a:t>
            </a:r>
            <a:r>
              <a:rPr lang="en-US" dirty="0" smtClean="0"/>
              <a:t>bomb. </a:t>
            </a:r>
          </a:p>
          <a:p>
            <a:r>
              <a:rPr lang="en-US" sz="1200" b="1" u="none" strike="noStrike" kern="1200" dirty="0" smtClean="0">
                <a:solidFill>
                  <a:schemeClr val="tx1"/>
                </a:solidFill>
                <a:latin typeface="+mn-lt"/>
                <a:ea typeface="+mn-ea"/>
                <a:cs typeface="+mn-cs"/>
              </a:rPr>
              <a:t>Image 169</a:t>
            </a:r>
            <a:r>
              <a:rPr lang="en-US" sz="1200" u="none" strike="noStrike" kern="1200" dirty="0" smtClean="0">
                <a:solidFill>
                  <a:schemeClr val="tx1"/>
                </a:solidFill>
                <a:latin typeface="+mn-lt"/>
                <a:ea typeface="+mn-ea"/>
                <a:cs typeface="+mn-cs"/>
              </a:rPr>
              <a:t> ROMEO, a 11 megaton shot of part of Operation Castle. It was fired from a barge near Bikini Atoll on March 26, 1954</a:t>
            </a:r>
            <a:r>
              <a:rPr lang="en-US" dirty="0" smtClean="0"/>
              <a:t> </a:t>
            </a:r>
          </a:p>
          <a:p>
            <a:endParaRPr lang="en-US" dirty="0" smtClean="0"/>
          </a:p>
          <a:p>
            <a:r>
              <a:rPr lang="en-US" dirty="0" smtClean="0"/>
              <a:t>http://www.angelfire.com/tx/yuccaflat/atomic-photos.html</a:t>
            </a: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38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 Department of Energy Office of Declassification  2/1/01 admits that the US has “developed atomic munitions suitable for use in demolition work.”</a:t>
            </a:r>
          </a:p>
          <a:p>
            <a:endParaRPr lang="en-US" dirty="0" smtClean="0"/>
          </a:p>
          <a:p>
            <a:r>
              <a:rPr lang="en-US" dirty="0" smtClean="0"/>
              <a:t>http://www.fas.org/sgp/othergov/doe/rdd-7.html</a:t>
            </a: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39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http://jamesfetzer.blogspot.com/2011/05/has-nanothermite-been-oversold-to-911.html</a:t>
            </a:r>
          </a:p>
          <a:p>
            <a:r>
              <a:rPr lang="en-US" dirty="0" smtClean="0"/>
              <a:t>http://www.serendipity.li/wot/finn/military.htm</a:t>
            </a:r>
          </a:p>
          <a:p>
            <a:r>
              <a:rPr lang="en-US" dirty="0" smtClean="0"/>
              <a:t>http://www.ae911truth.org/</a:t>
            </a: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Deuterium</a:t>
            </a:r>
            <a:r>
              <a:rPr lang="en-US" baseline="0" dirty="0" smtClean="0"/>
              <a:t> </a:t>
            </a:r>
            <a:r>
              <a:rPr lang="en-US" baseline="0" dirty="0" err="1" smtClean="0"/>
              <a:t>microbomb</a:t>
            </a:r>
            <a:r>
              <a:rPr lang="en-US" baseline="0" dirty="0" smtClean="0"/>
              <a:t> rocket propulsion</a:t>
            </a:r>
          </a:p>
          <a:p>
            <a:endParaRPr lang="en-US" baseline="0" dirty="0" smtClean="0"/>
          </a:p>
          <a:p>
            <a:r>
              <a:rPr lang="en-US" dirty="0" smtClean="0"/>
              <a:t>http://arxiv.org/pdf/0812.0397.pdf</a:t>
            </a: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40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http://hyperphysics.phy-astr.gsu.edu/hbase/nucene/fusion.html#c2</a:t>
            </a: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41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more than three decades, Lawrence Livermore's Laser Programs have earned a worldwide reputation for pushing the limits of laser technology. But few accomplishments have rivaled the one celebrated in the early morning hours of May 23, 1996, by an exhausted but exuberant crew that just used a revolutionary laser that produced more than a quadrillion watts of energy, a world record.</a:t>
            </a:r>
            <a:br>
              <a:rPr lang="en-US" dirty="0" smtClean="0"/>
            </a:br>
            <a:r>
              <a:rPr lang="en-US" dirty="0" smtClean="0"/>
              <a:t>The extraordinarily powerful laser is called the Petawatt because the prefix "peta" refers to a quadrillion, or 1015. The laser reached a peak of 1.25 petawatts of peak power, about 25% more powerful than expected and more than ten times the peak power of Lawrence Livermore's Nova laser, the world's largest. The historic shots shattered the existing record for laser power (125 trillion watts) by more than a factor of 10, set by Livermore researchers using a Petawatt prototype during the summer of 1995.</a:t>
            </a:r>
            <a:br>
              <a:rPr lang="en-US" dirty="0" smtClean="0"/>
            </a:br>
            <a:r>
              <a:rPr lang="en-US" dirty="0" smtClean="0"/>
              <a:t>Although the shots exceeded by more than 1,200 times the entire electrical generating capacity of the U.S., they lasted less than half a picosecond (a trillionth, or 10</a:t>
            </a:r>
            <a:r>
              <a:rPr lang="en-US" baseline="30000" dirty="0" smtClean="0"/>
              <a:t>-12</a:t>
            </a:r>
            <a:r>
              <a:rPr lang="en-US" dirty="0" smtClean="0"/>
              <a:t>, of a second). In that exceedingly fleeting moment, nearly 10,000 times shorter than the typical Nova laser shot, only enough energy (about 600 joules) was generated to keep a 100-watt light bulb burning for about 6 seconds.</a:t>
            </a:r>
            <a:br>
              <a:rPr lang="en-US" dirty="0" smtClean="0"/>
            </a:br>
            <a:r>
              <a:rPr lang="en-US" dirty="0" smtClean="0"/>
              <a:t>By crossing the petawatt threshold, the laser heralds a new age in laser research. Lasers that provide a petawatt of power or more in a picosecond may make it possible to achieve fusion using significantly less energy than presently envisioned, through a novel Livermore concept called fast ignition.</a:t>
            </a:r>
          </a:p>
          <a:p>
            <a:r>
              <a:rPr lang="en-US" dirty="0" smtClean="0"/>
              <a:t>https://www.llnl.gov/str/Petawatt.html</a:t>
            </a: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42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https://www.llnl.gov/str/gifs/Petawatt6.gif</a:t>
            </a: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43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http://911u.org/Physics/WTCenergySurplus.html</a:t>
            </a: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44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Numerous explosions and corresponding dust clouds were recorded before the South tower fell supporting eyewitness testimony that was "Classified for National Security" and ignored by the 9/11 Commission.</a:t>
            </a:r>
          </a:p>
          <a:p>
            <a:endParaRPr lang="en-US" sz="1200" kern="1200" dirty="0" smtClean="0">
              <a:solidFill>
                <a:schemeClr val="tx1"/>
              </a:solidFill>
              <a:latin typeface="+mn-lt"/>
              <a:ea typeface="+mn-ea"/>
              <a:cs typeface="+mn-cs"/>
            </a:endParaRPr>
          </a:p>
          <a:p>
            <a:r>
              <a:rPr lang="en-US" dirty="0" smtClean="0"/>
              <a:t>http://www.911eyewitness.com/samples/precollapsenew.php</a:t>
            </a: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45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Moments after Rick saw the rescue chopper #4 dropping a line down, the south tower fell into a pile of dust. Did someone set a detonation sequence timer before being picked up from the roof by chopper #4? If the fires were put out, there would be no reason for a symmetrical collapse at freefall speed.</a:t>
            </a:r>
            <a:br>
              <a:rPr lang="en-US" sz="1200" kern="1200" dirty="0" smtClean="0">
                <a:solidFill>
                  <a:schemeClr val="tx1"/>
                </a:solidFill>
                <a:latin typeface="+mn-lt"/>
                <a:ea typeface="+mn-ea"/>
                <a:cs typeface="+mn-cs"/>
              </a:rPr>
            </a:br>
            <a:endParaRPr lang="en-US" dirty="0" smtClean="0"/>
          </a:p>
          <a:p>
            <a:r>
              <a:rPr lang="en-US" dirty="0" smtClean="0"/>
              <a:t>http://www.911eyewitness.com/samples/chopper4split.php</a:t>
            </a: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46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http://www.bollyn.com/how-thermite-and-explosives-brought-down-wtc-2/</a:t>
            </a: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47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According to Newton's 1st law of motion, the Law of Inertia, an object in motion tends to stay in motion with the same speed and same direction unless acted upon by an unbalanced force. Since the intact top section did not fall into the street, the unbalanced force of explosions pulverizing it from the bottom up must be responsible for it's change of motion from tipping sideways to falling straight downward.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http://www.911eyewitness.com/samples/newton1.php</a:t>
            </a:r>
            <a:br>
              <a:rPr lang="en-US" sz="120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48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pancake collapse theory violates the laws of science because momentum would not be conserved according to Newton's 2nd law of motion. The tremendous mass of the 25 floor top section tilting at a sharp angle has established a sideways momentum that suddenly disappeared into clouds of pulverized concrete found only in the floors. A large supply of explosive energy would be required to instantaneously pulverize all the concrete.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http://www.911eyewitness.com/samples/newton2.php</a:t>
            </a:r>
            <a:br>
              <a:rPr lang="en-US" sz="120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49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http://hyperphysics.phy-astr.gsu.edu/hbase/nucene/fusion.html#c2</a:t>
            </a: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5</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Newton's 3rd law of motion states that: For every action, there is and equal and opposite reaction. Therefore the action of high-powered explosions produces the equal and opposite reaction of ejected steel beams and pulverized concrete dust. The cover story of floors </a:t>
            </a:r>
            <a:r>
              <a:rPr lang="en-US" sz="1200" kern="1200" dirty="0" err="1" smtClean="0">
                <a:solidFill>
                  <a:schemeClr val="tx1"/>
                </a:solidFill>
                <a:latin typeface="+mn-lt"/>
                <a:ea typeface="+mn-ea"/>
                <a:cs typeface="+mn-cs"/>
              </a:rPr>
              <a:t>pancaking</a:t>
            </a:r>
            <a:r>
              <a:rPr lang="en-US" sz="1200" kern="1200" dirty="0" smtClean="0">
                <a:solidFill>
                  <a:schemeClr val="tx1"/>
                </a:solidFill>
                <a:latin typeface="+mn-lt"/>
                <a:ea typeface="+mn-ea"/>
                <a:cs typeface="+mn-cs"/>
              </a:rPr>
              <a:t> cannot explain the tremendous energy required to shatter the 47 center columns, eject heavy steel debris horizontally and pulverize concrete flooring.</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http://www.911eyewitness.com/samples/newton3.php</a:t>
            </a:r>
            <a:br>
              <a:rPr lang="en-US" sz="120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50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top section of the south tower began to lean at a sharp angle early in its implosion. In the seconds that followed, this intact top section turned to dust instead of falling into the street in one large piece. Critics charge implosions always start at the bottom, but this style of mid-level detonation sequence is not uncommon, as seen in Philadelphia in 1999, courtesy of Controlled Demolition Inc.</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http://www.911eyewitness.com/samples/south20floors.php</a:t>
            </a:r>
            <a:br>
              <a:rPr lang="en-US" sz="120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51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http://www.bollyn.com/how-thermite-and-explosives-brought-down-wtc-2/</a:t>
            </a: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52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Digital audio analysis clearly shows the sound wave signatures of explosions used in the controlled demolition of the North Tower ­ hard evidence that reveals the official story is a fraud.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http://www.911eyewitness.com/samples/wtc1summary.php</a:t>
            </a:r>
            <a:br>
              <a:rPr lang="en-US" sz="120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53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Visual evidence of heavy steel framework ejected in an upward parabolic arc from all sides of the north tower, confirms that indeed massive explosions were required to fracture the 47 massive steel columns that made up the center core of both towers. The comet tail of pulverized concrete dust trailing behind the heavy steel is a signature of controlled demolition.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http://www.911eyewitness.com/samples/energy.php</a:t>
            </a:r>
            <a:br>
              <a:rPr lang="en-US" sz="120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55</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58</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http://other.nrl.navy.mil/LaserFusionEnergy/fusionfuels.html</a:t>
            </a: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59</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http://other.nrl.navy.mil/LaserFusionEnergy/otherfuels.htm</a:t>
            </a: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60</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http://www.nytimes.com/2010/06/14/world/asia/14minerals.html?_r=1&amp;pagewanted=all</a:t>
            </a: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61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http://www.ae911truth.org/en/news-section/41-articles/505-ae911truth-faq-6-whats-your-assessment-of-the-directed-energy-weapon-dew-hypothesis.html</a:t>
            </a: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http://en.wikipedia.org/wiki/Black_operation</a:t>
            </a: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http://meiswinkleforcongress.com/2010/09/332/</a:t>
            </a: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lot of PhD's on the staff yet they</a:t>
            </a:r>
            <a:r>
              <a:rPr lang="en-US" baseline="0" dirty="0" smtClean="0"/>
              <a:t> blame a kerosene fire for turning 2 500,000 ton buildings to dust in 10 seconds each. </a:t>
            </a:r>
            <a:r>
              <a:rPr lang="en-US" dirty="0" smtClean="0"/>
              <a:t> </a:t>
            </a:r>
            <a:endParaRPr lang="en-US" dirty="0"/>
          </a:p>
        </p:txBody>
      </p:sp>
      <p:sp>
        <p:nvSpPr>
          <p:cNvPr id="4" name="Slide Number Placeholder 3"/>
          <p:cNvSpPr>
            <a:spLocks noGrp="1"/>
          </p:cNvSpPr>
          <p:nvPr>
            <p:ph type="sldNum" sz="quarter" idx="10"/>
          </p:nvPr>
        </p:nvSpPr>
        <p:spPr/>
        <p:txBody>
          <a:bodyPr/>
          <a:lstStyle/>
          <a:p>
            <a:fld id="{C71CF2F0-FD5C-496F-A8DC-D53209EDBED6}"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3/11/2013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3/11/2013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3/11/2013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3/11/2013</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groups.yahoo.com/group/EdWard-MD/message/141" TargetMode="External"/><Relationship Id="rId2" Type="http://schemas.openxmlformats.org/officeDocument/2006/relationships/hyperlink" Target="http://letsrollforums.com/update-us-government-s-t22024.html?t=22024" TargetMode="External"/><Relationship Id="rId1" Type="http://schemas.openxmlformats.org/officeDocument/2006/relationships/slideLayout" Target="../slideLayouts/slideLayout2.xml"/><Relationship Id="rId4" Type="http://schemas.openxmlformats.org/officeDocument/2006/relationships/hyperlink" Target="http://www.serendipity.li/wot/ed_ward/use_of_abombs.htm"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1.gif"/></Relationships>
</file>

<file path=ppt/slides/_rels/slide4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5000" r="-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229600" cy="2971800"/>
          </a:xfrm>
        </p:spPr>
        <p:txBody>
          <a:bodyPr>
            <a:normAutofit/>
          </a:bodyPr>
          <a:lstStyle/>
          <a:p>
            <a:r>
              <a:rPr lang="en-US" dirty="0" smtClean="0"/>
              <a:t>How Mini-nukes were</a:t>
            </a:r>
            <a:br>
              <a:rPr lang="en-US" dirty="0" smtClean="0"/>
            </a:br>
            <a:r>
              <a:rPr lang="en-US" dirty="0" smtClean="0"/>
              <a:t>used  to Destroy the WTC and the untold story of 9/11</a:t>
            </a:r>
            <a:endParaRPr lang="en-US" dirty="0"/>
          </a:p>
        </p:txBody>
      </p:sp>
      <p:sp>
        <p:nvSpPr>
          <p:cNvPr id="3" name="Subtitle 2"/>
          <p:cNvSpPr>
            <a:spLocks noGrp="1"/>
          </p:cNvSpPr>
          <p:nvPr>
            <p:ph type="subTitle" idx="1"/>
          </p:nvPr>
        </p:nvSpPr>
        <p:spPr>
          <a:xfrm>
            <a:off x="1371600" y="5410200"/>
            <a:ext cx="6400800" cy="1143000"/>
          </a:xfrm>
        </p:spPr>
        <p:txBody>
          <a:bodyPr>
            <a:normAutofit fontScale="85000" lnSpcReduction="20000"/>
          </a:bodyPr>
          <a:lstStyle/>
          <a:p>
            <a:r>
              <a:rPr lang="en-US" dirty="0" smtClean="0"/>
              <a:t>Compiled by</a:t>
            </a:r>
          </a:p>
          <a:p>
            <a:r>
              <a:rPr lang="en-US" dirty="0" smtClean="0"/>
              <a:t>Donald Fox </a:t>
            </a:r>
          </a:p>
          <a:p>
            <a:r>
              <a:rPr lang="en-US" dirty="0" smtClean="0"/>
              <a:t>June 16, 2012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NIST NCSTAR 1A Report</a:t>
            </a:r>
            <a:endParaRPr lang="en-US" dirty="0"/>
          </a:p>
        </p:txBody>
      </p:sp>
      <p:pic>
        <p:nvPicPr>
          <p:cNvPr id="1028" name="Picture 4"/>
          <p:cNvPicPr>
            <a:picLocks noGrp="1" noChangeAspect="1" noChangeArrowheads="1"/>
          </p:cNvPicPr>
          <p:nvPr>
            <p:ph idx="1"/>
          </p:nvPr>
        </p:nvPicPr>
        <p:blipFill>
          <a:blip r:embed="rId3" cstate="print"/>
          <a:srcRect/>
          <a:stretch>
            <a:fillRect/>
          </a:stretch>
        </p:blipFill>
        <p:spPr bwMode="auto">
          <a:xfrm>
            <a:off x="304800" y="1219200"/>
            <a:ext cx="84582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0"/>
            <a:ext cx="12192000" cy="723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44562"/>
          </a:xfrm>
        </p:spPr>
        <p:txBody>
          <a:bodyPr>
            <a:normAutofit fontScale="90000"/>
          </a:bodyPr>
          <a:lstStyle/>
          <a:p>
            <a:r>
              <a:rPr lang="en-US" dirty="0" smtClean="0"/>
              <a:t>NIST: No Evidence of Explosives</a:t>
            </a:r>
            <a:endParaRPr lang="en-US" dirty="0"/>
          </a:p>
        </p:txBody>
      </p:sp>
      <p:pic>
        <p:nvPicPr>
          <p:cNvPr id="7" name="Picture 5"/>
          <p:cNvPicPr>
            <a:picLocks noGrp="1" noChangeAspect="1" noChangeArrowheads="1"/>
          </p:cNvPicPr>
          <p:nvPr>
            <p:ph idx="1"/>
          </p:nvPr>
        </p:nvPicPr>
        <p:blipFill>
          <a:blip r:embed="rId3" cstate="print"/>
          <a:srcRect/>
          <a:stretch>
            <a:fillRect/>
          </a:stretch>
        </p:blipFill>
        <p:spPr bwMode="auto">
          <a:xfrm>
            <a:off x="606926" y="1295400"/>
            <a:ext cx="7930147" cy="501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Sure Looks Like an Explosion to Me!!</a:t>
            </a:r>
            <a:endParaRPr lang="en-US" dirty="0"/>
          </a:p>
        </p:txBody>
      </p:sp>
      <p:pic>
        <p:nvPicPr>
          <p:cNvPr id="4" name="Content Placeholder 3" descr="sor11000.jpg"/>
          <p:cNvPicPr>
            <a:picLocks noGrp="1" noChangeAspect="1"/>
          </p:cNvPicPr>
          <p:nvPr>
            <p:ph idx="1"/>
          </p:nvPr>
        </p:nvPicPr>
        <p:blipFill>
          <a:blip r:embed="rId2" cstate="print"/>
          <a:stretch>
            <a:fillRect/>
          </a:stretch>
        </p:blipFill>
        <p:spPr>
          <a:xfrm>
            <a:off x="1981200" y="1371600"/>
            <a:ext cx="5257800" cy="5334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fontScale="90000"/>
          </a:bodyPr>
          <a:lstStyle/>
          <a:p>
            <a:r>
              <a:rPr lang="en-US" dirty="0" err="1" smtClean="0"/>
              <a:t>Storax</a:t>
            </a:r>
            <a:r>
              <a:rPr lang="en-US" dirty="0" smtClean="0"/>
              <a:t> Sedan 104 Kt shallow underground </a:t>
            </a:r>
            <a:endParaRPr lang="en-US" dirty="0"/>
          </a:p>
        </p:txBody>
      </p:sp>
      <p:pic>
        <p:nvPicPr>
          <p:cNvPr id="1026" name="Picture 2" descr="C:\Users\don\Pictures\WTC\nuke1000.jpg"/>
          <p:cNvPicPr>
            <a:picLocks noGrp="1" noChangeAspect="1" noChangeArrowheads="1"/>
          </p:cNvPicPr>
          <p:nvPr>
            <p:ph idx="1"/>
          </p:nvPr>
        </p:nvPicPr>
        <p:blipFill>
          <a:blip r:embed="rId3" cstate="print"/>
          <a:srcRect/>
          <a:stretch>
            <a:fillRect/>
          </a:stretch>
        </p:blipFill>
        <p:spPr bwMode="auto">
          <a:xfrm>
            <a:off x="1567164" y="1600200"/>
            <a:ext cx="6009672" cy="47085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295400"/>
          </a:xfrm>
        </p:spPr>
        <p:txBody>
          <a:bodyPr>
            <a:normAutofit fontScale="90000"/>
          </a:bodyPr>
          <a:lstStyle/>
          <a:p>
            <a:r>
              <a:rPr lang="en-US" dirty="0" smtClean="0"/>
              <a:t/>
            </a:r>
            <a:br>
              <a:rPr lang="en-US" dirty="0" smtClean="0"/>
            </a:br>
            <a:r>
              <a:rPr lang="en-US" dirty="0" smtClean="0"/>
              <a:t>WTC2 compared to </a:t>
            </a:r>
            <a:r>
              <a:rPr lang="en-US" dirty="0" err="1" smtClean="0"/>
              <a:t>Banberry</a:t>
            </a:r>
            <a:r>
              <a:rPr lang="en-US" dirty="0" smtClean="0"/>
              <a:t> 10 Kt underground</a:t>
            </a:r>
            <a:br>
              <a:rPr lang="en-US" dirty="0" smtClean="0"/>
            </a:br>
            <a:endParaRPr lang="en-US" dirty="0"/>
          </a:p>
        </p:txBody>
      </p:sp>
      <p:pic>
        <p:nvPicPr>
          <p:cNvPr id="7" name="Content Placeholder 6" descr="w5000000.jpg"/>
          <p:cNvPicPr>
            <a:picLocks noGrp="1" noChangeAspect="1"/>
          </p:cNvPicPr>
          <p:nvPr>
            <p:ph sz="half" idx="1"/>
          </p:nvPr>
        </p:nvPicPr>
        <p:blipFill>
          <a:blip r:embed="rId3" cstate="print"/>
          <a:stretch>
            <a:fillRect/>
          </a:stretch>
        </p:blipFill>
        <p:spPr>
          <a:xfrm>
            <a:off x="457200" y="1720056"/>
            <a:ext cx="4038600" cy="4604544"/>
          </a:xfrm>
        </p:spPr>
      </p:pic>
      <p:pic>
        <p:nvPicPr>
          <p:cNvPr id="8" name="Content Placeholder 7" descr="w6000000.jpg"/>
          <p:cNvPicPr>
            <a:picLocks noGrp="1" noChangeAspect="1"/>
          </p:cNvPicPr>
          <p:nvPr>
            <p:ph sz="half" idx="2"/>
          </p:nvPr>
        </p:nvPicPr>
        <p:blipFill>
          <a:blip r:embed="rId4" cstate="print"/>
          <a:stretch>
            <a:fillRect/>
          </a:stretch>
        </p:blipFill>
        <p:spPr>
          <a:xfrm>
            <a:off x="4876801" y="1720056"/>
            <a:ext cx="3657600" cy="4604544"/>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229600" cy="914400"/>
          </a:xfrm>
        </p:spPr>
        <p:txBody>
          <a:bodyPr/>
          <a:lstStyle/>
          <a:p>
            <a:r>
              <a:rPr lang="en-US" dirty="0" smtClean="0"/>
              <a:t>Pyroclastic Flow </a:t>
            </a:r>
            <a:endParaRPr lang="en-US" dirty="0"/>
          </a:p>
        </p:txBody>
      </p:sp>
      <p:pic>
        <p:nvPicPr>
          <p:cNvPr id="1026" name="Picture 2" descr="C:\Users\don\Pictures\WTC\new911-06.jpg"/>
          <p:cNvPicPr>
            <a:picLocks noGrp="1" noChangeAspect="1" noChangeArrowheads="1"/>
          </p:cNvPicPr>
          <p:nvPr>
            <p:ph idx="1"/>
          </p:nvPr>
        </p:nvPicPr>
        <p:blipFill>
          <a:blip r:embed="rId2" cstate="print"/>
          <a:srcRect/>
          <a:stretch>
            <a:fillRect/>
          </a:stretch>
        </p:blipFill>
        <p:spPr bwMode="auto">
          <a:xfrm>
            <a:off x="1524000" y="1524000"/>
            <a:ext cx="6248400" cy="5029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on\Pictures\WTC\new911.jpg"/>
          <p:cNvPicPr>
            <a:picLocks noChangeAspect="1" noChangeArrowheads="1"/>
          </p:cNvPicPr>
          <p:nvPr/>
        </p:nvPicPr>
        <p:blipFill>
          <a:blip r:embed="rId2" cstate="print"/>
          <a:srcRect/>
          <a:stretch>
            <a:fillRect/>
          </a:stretch>
        </p:blipFill>
        <p:spPr bwMode="auto">
          <a:xfrm>
            <a:off x="169863" y="236538"/>
            <a:ext cx="8802687" cy="63849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on\Pictures\WTC\new911-03.jpg"/>
          <p:cNvPicPr>
            <a:picLocks noChangeAspect="1" noChangeArrowheads="1"/>
          </p:cNvPicPr>
          <p:nvPr/>
        </p:nvPicPr>
        <p:blipFill>
          <a:blip r:embed="rId2" cstate="print"/>
          <a:srcRect/>
          <a:stretch>
            <a:fillRect/>
          </a:stretch>
        </p:blipFill>
        <p:spPr bwMode="auto">
          <a:xfrm>
            <a:off x="169863" y="188913"/>
            <a:ext cx="8802687" cy="647858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on\Pictures\WTC\new911-05.jpg"/>
          <p:cNvPicPr>
            <a:picLocks noChangeAspect="1" noChangeArrowheads="1"/>
          </p:cNvPicPr>
          <p:nvPr/>
        </p:nvPicPr>
        <p:blipFill>
          <a:blip r:embed="rId3" cstate="print"/>
          <a:srcRect/>
          <a:stretch>
            <a:fillRect/>
          </a:stretch>
        </p:blipFill>
        <p:spPr bwMode="auto">
          <a:xfrm>
            <a:off x="242888" y="160338"/>
            <a:ext cx="8656637" cy="65373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a:t>
            </a:r>
            <a:endParaRPr lang="en-US" dirty="0"/>
          </a:p>
        </p:txBody>
      </p:sp>
      <p:sp>
        <p:nvSpPr>
          <p:cNvPr id="3" name="Content Placeholder 2"/>
          <p:cNvSpPr>
            <a:spLocks noGrp="1"/>
          </p:cNvSpPr>
          <p:nvPr>
            <p:ph idx="1"/>
          </p:nvPr>
        </p:nvSpPr>
        <p:spPr>
          <a:xfrm>
            <a:off x="457200" y="1295400"/>
            <a:ext cx="8229600" cy="5013960"/>
          </a:xfrm>
        </p:spPr>
        <p:txBody>
          <a:bodyPr>
            <a:normAutofit lnSpcReduction="10000"/>
          </a:bodyPr>
          <a:lstStyle/>
          <a:p>
            <a:r>
              <a:rPr lang="en-US" dirty="0" smtClean="0"/>
              <a:t>I’m not a nuclear physicist </a:t>
            </a:r>
          </a:p>
          <a:p>
            <a:r>
              <a:rPr lang="en-US" dirty="0" smtClean="0"/>
              <a:t>IT Professional from Minneapolis, MN</a:t>
            </a:r>
          </a:p>
          <a:p>
            <a:r>
              <a:rPr lang="en-US" dirty="0" smtClean="0"/>
              <a:t>Bachelor of Science in Information Technology</a:t>
            </a:r>
          </a:p>
          <a:p>
            <a:r>
              <a:rPr lang="en-US" dirty="0" smtClean="0"/>
              <a:t>I study Black Ops and “Deep Politics.”</a:t>
            </a:r>
          </a:p>
          <a:p>
            <a:r>
              <a:rPr lang="en-US" dirty="0" smtClean="0"/>
              <a:t>Started down the rabbit hole after watching the movie JFK in 1992</a:t>
            </a:r>
          </a:p>
          <a:p>
            <a:r>
              <a:rPr lang="en-US" dirty="0" smtClean="0"/>
              <a:t>I have been studying 9/11 since 2004</a:t>
            </a:r>
          </a:p>
          <a:p>
            <a:r>
              <a:rPr lang="en-US" dirty="0" smtClean="0"/>
              <a:t>Researching Mini-Nukes since 2006</a:t>
            </a:r>
          </a:p>
          <a:p>
            <a:r>
              <a:rPr lang="en-US" dirty="0" smtClean="0"/>
              <a:t>Followed Jim Fetzer since 2003</a:t>
            </a:r>
          </a:p>
          <a:p>
            <a:r>
              <a:rPr lang="en-US" dirty="0" smtClean="0"/>
              <a:t>Regular listener of the Real Deal and Black Op Radio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don\Pictures\WTC\hotspots-compare.jpg"/>
          <p:cNvPicPr>
            <a:picLocks noChangeAspect="1" noChangeArrowheads="1"/>
          </p:cNvPicPr>
          <p:nvPr/>
        </p:nvPicPr>
        <p:blipFill>
          <a:blip r:embed="rId2" cstate="print"/>
          <a:srcRect/>
          <a:stretch>
            <a:fillRect/>
          </a:stretch>
        </p:blipFill>
        <p:spPr bwMode="auto">
          <a:xfrm>
            <a:off x="1439856" y="457201"/>
            <a:ext cx="6484944" cy="616361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0" y="0"/>
            <a:ext cx="12192000" cy="723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Could Nanothermite Turn a 500,000 Ton Building Into Dust?</a:t>
            </a:r>
            <a:endParaRPr lang="en-US" dirty="0"/>
          </a:p>
        </p:txBody>
      </p:sp>
      <p:sp>
        <p:nvSpPr>
          <p:cNvPr id="3" name="Content Placeholder 2"/>
          <p:cNvSpPr>
            <a:spLocks noGrp="1"/>
          </p:cNvSpPr>
          <p:nvPr>
            <p:ph idx="1"/>
          </p:nvPr>
        </p:nvSpPr>
        <p:spPr/>
        <p:txBody>
          <a:bodyPr>
            <a:normAutofit fontScale="92500"/>
          </a:bodyPr>
          <a:lstStyle/>
          <a:p>
            <a:r>
              <a:rPr lang="en-US" dirty="0" smtClean="0"/>
              <a:t>Detonation velocity only 895 meters per second</a:t>
            </a:r>
          </a:p>
          <a:p>
            <a:r>
              <a:rPr lang="en-US" dirty="0" smtClean="0"/>
              <a:t>Thermite is an incendiary</a:t>
            </a:r>
          </a:p>
          <a:p>
            <a:r>
              <a:rPr lang="en-US" dirty="0" smtClean="0"/>
              <a:t>Thermite gets very hot, it produces molten iron, it can melt steel, and it can catch things on fire, but it is absolutely not an explosive.</a:t>
            </a:r>
          </a:p>
          <a:p>
            <a:r>
              <a:rPr lang="en-US" dirty="0" smtClean="0"/>
              <a:t>895 m/s is obviously too low of a value to account for the explosive effects observed in the catastrophic destruction of the WTC Twin Towers, including turning concrete and other materials into dust or separating and propelling steel members and other materials outward.</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on\Pictures\WTC\Vancouver\256wowl.jpg"/>
          <p:cNvPicPr>
            <a:picLocks noChangeAspect="1" noChangeArrowheads="1"/>
          </p:cNvPicPr>
          <p:nvPr/>
        </p:nvPicPr>
        <p:blipFill>
          <a:blip r:embed="rId3" cstate="print"/>
          <a:srcRect/>
          <a:stretch>
            <a:fillRect/>
          </a:stretch>
        </p:blipFill>
        <p:spPr bwMode="auto">
          <a:xfrm>
            <a:off x="914400" y="152401"/>
            <a:ext cx="7239000" cy="6477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Steven E Jones</a:t>
            </a:r>
            <a:endParaRPr lang="en-US" dirty="0"/>
          </a:p>
        </p:txBody>
      </p:sp>
      <p:sp>
        <p:nvSpPr>
          <p:cNvPr id="3" name="Content Placeholder 2"/>
          <p:cNvSpPr>
            <a:spLocks noGrp="1"/>
          </p:cNvSpPr>
          <p:nvPr>
            <p:ph idx="1"/>
          </p:nvPr>
        </p:nvSpPr>
        <p:spPr>
          <a:xfrm>
            <a:off x="457200" y="1295400"/>
            <a:ext cx="8229600" cy="5013960"/>
          </a:xfrm>
        </p:spPr>
        <p:txBody>
          <a:bodyPr>
            <a:normAutofit fontScale="92500"/>
          </a:bodyPr>
          <a:lstStyle/>
          <a:p>
            <a:r>
              <a:rPr lang="en-US" dirty="0" smtClean="0"/>
              <a:t>Promotes theory that high-temperature cutter-charges  such as thermite, HMX or RDX destroyed WTC.</a:t>
            </a:r>
          </a:p>
          <a:p>
            <a:r>
              <a:rPr lang="en-US" dirty="0" smtClean="0"/>
              <a:t>Denies Mini-Nukes were used to destroy the WTC</a:t>
            </a:r>
          </a:p>
          <a:p>
            <a:r>
              <a:rPr lang="en-US" dirty="0" smtClean="0"/>
              <a:t>Jones earned his bachelor's degree in physics, magna cum laude, from Brigham Young University in 1973, and his Ph.D. in physics from Vanderbilt University in 1978. Jones conducted his Ph.D. research at the Stanford Linear Accelerator Center (from 1974 to 1977), and post-doctoral research at Cornell University and the Los Alamos Meson Physics Facility.</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020762"/>
          </a:xfrm>
        </p:spPr>
        <p:txBody>
          <a:bodyPr>
            <a:normAutofit fontScale="90000"/>
          </a:bodyPr>
          <a:lstStyle/>
          <a:p>
            <a:r>
              <a:rPr lang="en-US" dirty="0" smtClean="0"/>
              <a:t>Jones has Extensive Nuclear Physics Background </a:t>
            </a:r>
            <a:endParaRPr lang="en-US" dirty="0"/>
          </a:p>
        </p:txBody>
      </p:sp>
      <p:sp>
        <p:nvSpPr>
          <p:cNvPr id="6" name="Content Placeholder 5"/>
          <p:cNvSpPr>
            <a:spLocks noGrp="1"/>
          </p:cNvSpPr>
          <p:nvPr>
            <p:ph idx="1"/>
          </p:nvPr>
        </p:nvSpPr>
        <p:spPr>
          <a:xfrm>
            <a:off x="457200" y="1371600"/>
            <a:ext cx="8229600" cy="5105400"/>
          </a:xfrm>
        </p:spPr>
        <p:txBody>
          <a:bodyPr>
            <a:normAutofit fontScale="85000" lnSpcReduction="20000"/>
          </a:bodyPr>
          <a:lstStyle/>
          <a:p>
            <a:r>
              <a:rPr lang="en-US" dirty="0" smtClean="0"/>
              <a:t>Jones conducted research at the Idaho National Laboratory, in Arco, Idaho where, from 1979 to 1985, he was a senior engineering specialist. </a:t>
            </a:r>
          </a:p>
          <a:p>
            <a:r>
              <a:rPr lang="en-US" dirty="0" smtClean="0"/>
              <a:t>He was principal investigator for experimental </a:t>
            </a:r>
            <a:r>
              <a:rPr lang="en-US" dirty="0" err="1" smtClean="0"/>
              <a:t>muon</a:t>
            </a:r>
            <a:r>
              <a:rPr lang="en-US" dirty="0" smtClean="0"/>
              <a:t>-catalyzed fusion from 1982 to 1991 for the U.S. Department of Energy, Division of Advanced Energy Projects. </a:t>
            </a:r>
          </a:p>
          <a:p>
            <a:r>
              <a:rPr lang="en-US" dirty="0" smtClean="0"/>
              <a:t>From 1990 to 1993, Jones studied fusion in condensed matter physics and deuterium under U.S. Department of Energy and Electric Power Research Institute sponsorship. </a:t>
            </a:r>
          </a:p>
          <a:p>
            <a:r>
              <a:rPr lang="en-US" dirty="0" smtClean="0"/>
              <a:t>Jones also collaborated in experiments at other physics labs, including TRIUMF (Vancouver, British Columbia), KEK (Tsukuba, Japan), and the Rutherford Appleton Laboratory at Oxford University</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Steve’s Real Mission to Deny Nukes?</a:t>
            </a:r>
            <a:endParaRPr lang="en-US" dirty="0"/>
          </a:p>
        </p:txBody>
      </p:sp>
      <p:sp>
        <p:nvSpPr>
          <p:cNvPr id="3" name="Content Placeholder 2"/>
          <p:cNvSpPr>
            <a:spLocks noGrp="1"/>
          </p:cNvSpPr>
          <p:nvPr>
            <p:ph idx="1"/>
          </p:nvPr>
        </p:nvSpPr>
        <p:spPr>
          <a:xfrm>
            <a:off x="457200" y="1447800"/>
            <a:ext cx="8229600" cy="5029200"/>
          </a:xfrm>
        </p:spPr>
        <p:txBody>
          <a:bodyPr>
            <a:normAutofit lnSpcReduction="10000"/>
          </a:bodyPr>
          <a:lstStyle/>
          <a:p>
            <a:r>
              <a:rPr lang="en-US" dirty="0" smtClean="0"/>
              <a:t>Promotes a theory (thermite) that cannot possibly explain what was observed on 9/11. </a:t>
            </a:r>
          </a:p>
          <a:p>
            <a:r>
              <a:rPr lang="en-US" dirty="0" smtClean="0"/>
              <a:t>Has extensive background in nuclear physics and denies that  nuclear weapons were used on 9/11</a:t>
            </a:r>
          </a:p>
          <a:p>
            <a:r>
              <a:rPr lang="en-US" dirty="0" smtClean="0"/>
              <a:t>“But to date, all known hydrogen bomb-explosions have been started (“ignited”) by fission bombs. Our technology is not yet sufficient to have a “pure” fusion device of any significant size – we struggle to ignite small d-t </a:t>
            </a:r>
            <a:r>
              <a:rPr lang="fr-FR" dirty="0" smtClean="0"/>
              <a:t>pellets in a laser-</a:t>
            </a:r>
            <a:r>
              <a:rPr lang="fr-FR" dirty="0" err="1" smtClean="0"/>
              <a:t>bombardment</a:t>
            </a:r>
            <a:r>
              <a:rPr lang="fr-FR" dirty="0" smtClean="0"/>
              <a:t>  </a:t>
            </a:r>
            <a:r>
              <a:rPr lang="fr-FR" dirty="0" err="1" smtClean="0"/>
              <a:t>environment</a:t>
            </a:r>
            <a:r>
              <a:rPr lang="fr-FR" dirty="0" smtClean="0"/>
              <a:t>.</a:t>
            </a:r>
            <a:r>
              <a:rPr lang="en-US" dirty="0" smtClean="0"/>
              <a:t>”</a:t>
            </a:r>
            <a:r>
              <a:rPr lang="fr-FR" dirty="0" smtClean="0"/>
              <a:t>  </a:t>
            </a:r>
          </a:p>
          <a:p>
            <a:endParaRPr lang="fr-FR"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Dr. Judy Wood</a:t>
            </a:r>
            <a:endParaRPr lang="en-US" dirty="0"/>
          </a:p>
        </p:txBody>
      </p:sp>
      <p:sp>
        <p:nvSpPr>
          <p:cNvPr id="3" name="Content Placeholder 2"/>
          <p:cNvSpPr>
            <a:spLocks noGrp="1"/>
          </p:cNvSpPr>
          <p:nvPr>
            <p:ph idx="1"/>
          </p:nvPr>
        </p:nvSpPr>
        <p:spPr>
          <a:xfrm>
            <a:off x="457200" y="1295400"/>
            <a:ext cx="8229600" cy="5013960"/>
          </a:xfrm>
        </p:spPr>
        <p:txBody>
          <a:bodyPr>
            <a:normAutofit fontScale="85000" lnSpcReduction="10000"/>
          </a:bodyPr>
          <a:lstStyle/>
          <a:p>
            <a:r>
              <a:rPr lang="en-US" dirty="0" smtClean="0"/>
              <a:t>Her book Where Did the Towers Go? Has caused quite a stir in the 9/11 Truth Community.</a:t>
            </a:r>
          </a:p>
          <a:p>
            <a:r>
              <a:rPr lang="en-US" dirty="0" smtClean="0"/>
              <a:t>B.S. (Civil Engineering, 1981) (Structural Engineering), </a:t>
            </a:r>
          </a:p>
          <a:p>
            <a:r>
              <a:rPr lang="en-US" dirty="0" smtClean="0"/>
              <a:t>M.S. (Engineering Mechanics (Applied Physics), 1983)</a:t>
            </a:r>
          </a:p>
          <a:p>
            <a:r>
              <a:rPr lang="en-US" dirty="0" smtClean="0"/>
              <a:t>Ph.D. (Materials Engineering Science, 1992) from the Department of Engineering Science and Mechanics at Virginia Polytechnic Institute and State University in Blacksburg, Virginia. </a:t>
            </a:r>
          </a:p>
          <a:p>
            <a:r>
              <a:rPr lang="en-US" dirty="0" smtClean="0"/>
              <a:t>Judy Wood has no theory for the destruction of the WTC: "What hypothesis, precisely, are you willing to commit yourself to at this stage of research? The hypothesis that the WTC buildings were all destroyed in a way that has never been seen before is consistent with the use of Directed Energy Weapons."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Morgan Reynolds</a:t>
            </a:r>
            <a:endParaRPr lang="en-US" dirty="0"/>
          </a:p>
        </p:txBody>
      </p:sp>
      <p:sp>
        <p:nvSpPr>
          <p:cNvPr id="3" name="Content Placeholder 2"/>
          <p:cNvSpPr>
            <a:spLocks noGrp="1"/>
          </p:cNvSpPr>
          <p:nvPr>
            <p:ph idx="1"/>
          </p:nvPr>
        </p:nvSpPr>
        <p:spPr>
          <a:xfrm>
            <a:off x="457200" y="1295400"/>
            <a:ext cx="8229600" cy="5334000"/>
          </a:xfrm>
        </p:spPr>
        <p:txBody>
          <a:bodyPr>
            <a:normAutofit fontScale="77500" lnSpcReduction="20000"/>
          </a:bodyPr>
          <a:lstStyle/>
          <a:p>
            <a:r>
              <a:rPr lang="en-US" dirty="0" smtClean="0"/>
              <a:t>Morgan O. Reynolds, Ph.D., currently is Professor emeritus, economics, Texas A&amp;M University, College Station, Texas. He is a former Chief Economist at the U.S. Department of Labor 2001-2002, and he also served as the Director of the Criminal Justice Center and Senior Fellow at the National Center for Policy Analysis, headquartered in Dallas, Texas.</a:t>
            </a:r>
          </a:p>
          <a:p>
            <a:r>
              <a:rPr lang="en-US" dirty="0" smtClean="0"/>
              <a:t>Protégée of Dr. Judy Wood </a:t>
            </a:r>
          </a:p>
          <a:p>
            <a:r>
              <a:rPr lang="en-US" dirty="0" smtClean="0"/>
              <a:t>In a debate with Chuck Boldwyn, Morgan raised the following points:</a:t>
            </a:r>
          </a:p>
          <a:p>
            <a:r>
              <a:rPr lang="en-US" dirty="0" smtClean="0"/>
              <a:t>No Audio of Big Explosions</a:t>
            </a:r>
          </a:p>
          <a:p>
            <a:r>
              <a:rPr lang="en-US" dirty="0" smtClean="0"/>
              <a:t>No heat</a:t>
            </a:r>
          </a:p>
          <a:p>
            <a:r>
              <a:rPr lang="en-US" dirty="0" smtClean="0"/>
              <a:t>No thermite</a:t>
            </a:r>
          </a:p>
          <a:p>
            <a:r>
              <a:rPr lang="en-US" dirty="0" smtClean="0"/>
              <a:t>No nukes</a:t>
            </a:r>
          </a:p>
          <a:p>
            <a:r>
              <a:rPr lang="en-US" dirty="0" smtClean="0"/>
              <a:t>Bombs don’t explode vertically</a:t>
            </a:r>
          </a:p>
          <a:p>
            <a:r>
              <a:rPr lang="en-US" dirty="0" smtClean="0"/>
              <a:t>Believes that Judy Wood sees things we do not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 Directed Energy Weapon? </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Beam Weapons, Energy Weapons, and Directed Energy Weapons (DEW):</a:t>
            </a:r>
            <a:br>
              <a:rPr lang="en-US" dirty="0" smtClean="0"/>
            </a:br>
            <a:r>
              <a:rPr lang="en-US" dirty="0" smtClean="0"/>
              <a:t/>
            </a:r>
            <a:br>
              <a:rPr lang="en-US" dirty="0" smtClean="0"/>
            </a:br>
            <a:r>
              <a:rPr lang="en-US" dirty="0" smtClean="0"/>
              <a:t>I have used the terms "beam weapons" and "directed energy weapons" to refer to unconventional weapons (exotic weapons) that are energy weapons. I broadly define DEW as Energy that is Directed and is used as a Weapon. The full range of these weapons is classified information, so I make no limits or distinction of categories within the realm of energy weapons, as doing so would imply specific knowledge of all that is available. In the following paragraph, I have listed some of the possibilities we are aware of.</a:t>
            </a:r>
            <a:br>
              <a:rPr lang="en-US" dirty="0" smtClean="0"/>
            </a:br>
            <a:r>
              <a:rPr lang="en-US" dirty="0" smtClean="0"/>
              <a:t/>
            </a:r>
            <a:br>
              <a:rPr lang="en-US" dirty="0" smtClean="0"/>
            </a:br>
            <a:r>
              <a:rPr lang="en-US" dirty="0" smtClean="0"/>
              <a:t>My critics have accused us of insisting that beam weapons did their damage from outer space, yet I make no claim about whether the directed energy weapon operated from a space-, air-, or ground-based platform. Nor do I make any claim about what wavelength(s) was used, what the source(s) of energy was, whether it involved interference of multiple beams, whether it involved sound waves, whether it involved </a:t>
            </a:r>
            <a:r>
              <a:rPr lang="en-US" dirty="0" err="1" smtClean="0"/>
              <a:t>sonoluminescence</a:t>
            </a:r>
            <a:r>
              <a:rPr lang="en-US" dirty="0" smtClean="0"/>
              <a:t>, whether it involved antimatter weapons, whether it involved scalar weapons, whether it involved HAARP (more here and here), whether it involved a nuclear process (e.g. NDEW, more info), whether it involved conventional directed energy weapons (</a:t>
            </a:r>
            <a:r>
              <a:rPr lang="en-US" dirty="0" err="1" smtClean="0"/>
              <a:t>cDEW</a:t>
            </a:r>
            <a:r>
              <a:rPr lang="en-US" dirty="0" smtClean="0"/>
              <a:t>), whether it involved improvised directed energy weapons (</a:t>
            </a:r>
            <a:r>
              <a:rPr lang="en-US" dirty="0" err="1" smtClean="0"/>
              <a:t>iDEW</a:t>
            </a:r>
            <a:r>
              <a:rPr lang="en-US" dirty="0" smtClean="0"/>
              <a:t>), nor what kind of accelerator was used, nor do I claim to know what the serial numbers of the parts that were in the weapon(s). </a:t>
            </a:r>
          </a:p>
          <a:p>
            <a:r>
              <a:rPr lang="en-US" dirty="0" smtClean="0"/>
              <a:t>What I do claim is that the evidence is consistent with the use of energy weapons that go well beyond the capabilities of conventional explosives and can be directed.</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Material</a:t>
            </a:r>
            <a:endParaRPr lang="en-US" dirty="0"/>
          </a:p>
        </p:txBody>
      </p:sp>
      <p:sp>
        <p:nvSpPr>
          <p:cNvPr id="3" name="Content Placeholder 2"/>
          <p:cNvSpPr>
            <a:spLocks noGrp="1"/>
          </p:cNvSpPr>
          <p:nvPr>
            <p:ph idx="1"/>
          </p:nvPr>
        </p:nvSpPr>
        <p:spPr>
          <a:xfrm>
            <a:off x="457200" y="1371600"/>
            <a:ext cx="8229600" cy="4937760"/>
          </a:xfrm>
        </p:spPr>
        <p:txBody>
          <a:bodyPr>
            <a:normAutofit lnSpcReduction="10000"/>
          </a:bodyPr>
          <a:lstStyle/>
          <a:p>
            <a:r>
              <a:rPr lang="en-US" dirty="0" smtClean="0"/>
              <a:t>Recommended Videos: 9/11 Eyewitness, 9/11 In Plane Sight and several YouTube videos</a:t>
            </a:r>
          </a:p>
          <a:p>
            <a:r>
              <a:rPr lang="en-US" dirty="0" smtClean="0"/>
              <a:t>Recommended web sites: 911U.org, ae911truth.org, drjudywood.com, Finnish Military Expert and Georgia State University HyperPhysics</a:t>
            </a:r>
          </a:p>
          <a:p>
            <a:r>
              <a:rPr lang="en-US" dirty="0" smtClean="0"/>
              <a:t>Fetzer and Hightower: Has nanothermite been oversold to the 9/11 Truth community?</a:t>
            </a:r>
          </a:p>
          <a:p>
            <a:r>
              <a:rPr lang="en-US" dirty="0" smtClean="0"/>
              <a:t>Jeff Prager’s PDF: http://www.datafilehost.com/download-b128ac41.html</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Drjudywood.com FAQ 39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first step in a forensic investigation is to determine what happened. What happened on 9/11 is not merely a case of belief. This is a crime that should be solved by a forensic study of the evidence. Before it can be determined who did it, it must first be determined what was done and how it was done. Until he has done that, nothing else has any scientific value. I have determined what happened; most of the buildings were turned to dust. Therefore the dust would be expected to contain traces of all materials that were in the building. Finding traces of chocolate, sugar, and </a:t>
            </a:r>
            <a:r>
              <a:rPr lang="en-US" dirty="0" err="1" smtClean="0"/>
              <a:t>nano</a:t>
            </a:r>
            <a:r>
              <a:rPr lang="en-US" dirty="0" smtClean="0"/>
              <a:t>-wheat (flour) in the dust would not prove that chocolate-chip cookies turned the buildings to dust. It would not prove there were chocolate chip cookies in the building nor that such cookies were capable of turning buildings to dust. The same is true for thermite.</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47800"/>
          </a:xfrm>
        </p:spPr>
        <p:txBody>
          <a:bodyPr>
            <a:normAutofit/>
          </a:bodyPr>
          <a:lstStyle/>
          <a:p>
            <a:r>
              <a:rPr lang="en-US" dirty="0" smtClean="0"/>
              <a:t>What was Found in the Dust?</a:t>
            </a:r>
            <a:endParaRPr lang="en-US" dirty="0"/>
          </a:p>
        </p:txBody>
      </p:sp>
      <p:sp>
        <p:nvSpPr>
          <p:cNvPr id="3" name="Content Placeholder 2"/>
          <p:cNvSpPr>
            <a:spLocks noGrp="1"/>
          </p:cNvSpPr>
          <p:nvPr>
            <p:ph idx="1"/>
          </p:nvPr>
        </p:nvSpPr>
        <p:spPr>
          <a:xfrm>
            <a:off x="457200" y="1600200"/>
            <a:ext cx="8229600" cy="4709160"/>
          </a:xfrm>
        </p:spPr>
        <p:txBody>
          <a:bodyPr/>
          <a:lstStyle/>
          <a:p>
            <a:r>
              <a:rPr lang="en-US" dirty="0" smtClean="0"/>
              <a:t>Uranium, Thorium, Strontium, Barium and many other fission products (telltale signs of nukes) that Jeff Prager has documented</a:t>
            </a:r>
          </a:p>
          <a:p>
            <a:r>
              <a:rPr lang="en-US" dirty="0" smtClean="0"/>
              <a:t>Tritium was found by the DOE in the WTC storm sewer 3 days later and in the basement of WTC6 11 days later. Another telltale sign of nuclear fusion bombs</a:t>
            </a:r>
          </a:p>
          <a:p>
            <a:r>
              <a:rPr lang="en-US" dirty="0" smtClean="0"/>
              <a:t>Undoubtedly Judy Wood is aware of the USGS and DOE findings yet she denies nukes</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0"/>
            <a:ext cx="12192000" cy="723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 Hangout?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 limited hangout, or partial hangout, is a public relations or propaganda technique that involves the release of previously hidden information in order to prevent a greater exposure of more important details. It takes the form of deception, misdirection, or cover-up often associated with intelligence agencies involving a release or "mea culpa" type of confession of only part of a set of previously hidden sensitive information, that establishes credibility for the one releasing the information who by the very act of confession appears to be "coming clean" and acting with integrity; but in actuality, by withholding key facts, is protecting a deeper operation and those who could be exposed if the whole truth came out. In effect, if an array of offenses or misdeeds is suspected, this confession admits to a lesser offense while covering up the greater ones.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NIST Cover Story not Holding Up</a:t>
            </a:r>
            <a:endParaRPr lang="en-US" dirty="0"/>
          </a:p>
        </p:txBody>
      </p:sp>
      <p:sp>
        <p:nvSpPr>
          <p:cNvPr id="3" name="Content Placeholder 2"/>
          <p:cNvSpPr>
            <a:spLocks noGrp="1"/>
          </p:cNvSpPr>
          <p:nvPr>
            <p:ph idx="1"/>
          </p:nvPr>
        </p:nvSpPr>
        <p:spPr>
          <a:xfrm>
            <a:off x="457200" y="1371600"/>
            <a:ext cx="8229600" cy="4937760"/>
          </a:xfrm>
        </p:spPr>
        <p:txBody>
          <a:bodyPr>
            <a:normAutofit lnSpcReduction="10000"/>
          </a:bodyPr>
          <a:lstStyle/>
          <a:p>
            <a:r>
              <a:rPr lang="en-US" dirty="0" smtClean="0"/>
              <a:t>The NIST cover story is laughable. No way a puny office fire that is going out can cause a 500,000 ton building to collapse at free fall speed and eject tons of debris hundreds of yards.</a:t>
            </a:r>
          </a:p>
          <a:p>
            <a:r>
              <a:rPr lang="en-US" dirty="0" smtClean="0"/>
              <a:t>Jones, Wood and Reynolds appear to be a limited hangout to protect the actual cause of the WTC’s destruction – mini-nukes.</a:t>
            </a:r>
          </a:p>
          <a:p>
            <a:r>
              <a:rPr lang="en-US" dirty="0" smtClean="0"/>
              <a:t>All 3 expose SOME details of the actual 9/11 operation but none of their “theories” actually account for all of the observed phenomena.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Ed Ward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Current Irrefutable Conclusion = Treason, Murder and Crimes Against Humanity for 9-11, the Iraq War, and Revocation of Constitutional Rights of US Citizens – All US ‘representatives’ appropriate US citizens, and non citizens, need to be on trial in Constitutional Courts.</a:t>
            </a:r>
          </a:p>
          <a:p>
            <a:r>
              <a:rPr lang="en-US" dirty="0" smtClean="0"/>
              <a:t>The Current ‘Basic’ Proven 9-11 Nuke Evidence – (About 95 to 98% of the TOTAL evidence covered) – All proven basic physics/chemistry ANY high school graduate should understand after the basic courses.:</a:t>
            </a:r>
          </a:p>
          <a:p>
            <a:r>
              <a:rPr lang="en-US" dirty="0" smtClean="0"/>
              <a:t>1. Three Massive WTC Craters – See us government LIDAR proof: – Nothing else known to man can leave ALL the WTC debris and this particular evidence in the length of time needed , except a third generation Micro Nuke – Mini Nuke – Nuke. It’s 100% classic textbook nuclear event residue – ZERO ANOMALIES.</a:t>
            </a:r>
            <a:br>
              <a:rPr lang="en-US" dirty="0" smtClean="0"/>
            </a:br>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92162"/>
          </a:xfrm>
        </p:spPr>
        <p:txBody>
          <a:bodyPr>
            <a:normAutofit/>
          </a:bodyPr>
          <a:lstStyle/>
          <a:p>
            <a:r>
              <a:rPr lang="en-US" dirty="0" smtClean="0"/>
              <a:t>3</a:t>
            </a:r>
            <a:r>
              <a:rPr lang="en-US" baseline="30000" dirty="0" smtClean="0"/>
              <a:t>rd</a:t>
            </a:r>
            <a:r>
              <a:rPr lang="en-US" dirty="0" smtClean="0"/>
              <a:t> Generation Mini Nuke</a:t>
            </a:r>
            <a:endParaRPr lang="en-US" dirty="0"/>
          </a:p>
        </p:txBody>
      </p:sp>
      <p:sp>
        <p:nvSpPr>
          <p:cNvPr id="6" name="Content Placeholder 5"/>
          <p:cNvSpPr>
            <a:spLocks noGrp="1"/>
          </p:cNvSpPr>
          <p:nvPr>
            <p:ph idx="1"/>
          </p:nvPr>
        </p:nvSpPr>
        <p:spPr>
          <a:xfrm>
            <a:off x="457200" y="1219200"/>
            <a:ext cx="8229600" cy="5090160"/>
          </a:xfrm>
        </p:spPr>
        <p:txBody>
          <a:bodyPr>
            <a:normAutofit fontScale="47500" lnSpcReduction="20000"/>
          </a:bodyPr>
          <a:lstStyle/>
          <a:p>
            <a:r>
              <a:rPr lang="en-US" dirty="0" smtClean="0"/>
              <a:t>2. Five Acres (1.2 Billion Pounds = Weight of Residue of 3 WTC Buildings (WTC 1, 2, and 6)) of WTC Land Brought to </a:t>
            </a:r>
            <a:r>
              <a:rPr lang="en-US" dirty="0" err="1" smtClean="0"/>
              <a:t>Seering</a:t>
            </a:r>
            <a:r>
              <a:rPr lang="en-US" dirty="0" smtClean="0"/>
              <a:t> Temperatures in a Few Hours by an</a:t>
            </a:r>
            <a:br>
              <a:rPr lang="en-US" dirty="0" smtClean="0"/>
            </a:br>
            <a:r>
              <a:rPr lang="en-US" dirty="0" smtClean="0"/>
              <a:t>‘Anaerobic, Chlorine Fueled “Fire” – Impossible by Basic Laws of Physics. See us</a:t>
            </a:r>
            <a:br>
              <a:rPr lang="en-US" dirty="0" smtClean="0"/>
            </a:br>
            <a:r>
              <a:rPr lang="en-US" dirty="0" err="1" smtClean="0"/>
              <a:t>gov</a:t>
            </a:r>
            <a:r>
              <a:rPr lang="en-US" dirty="0" smtClean="0"/>
              <a:t> Thermal Images proof – Nothing else known to man can leave ALL the WTC debris and this particular evidence in the length of time needed , except a third generation Micro Nuke – Mini Nuke – Nuke. It’s 100% classic textbook nuclear event residue – ZERO ANOMALIES.</a:t>
            </a:r>
            <a:br>
              <a:rPr lang="en-US" dirty="0" smtClean="0"/>
            </a:br>
            <a:r>
              <a:rPr lang="en-US" u="sng" dirty="0" smtClean="0">
                <a:hlinkClick r:id="rId2"/>
              </a:rPr>
              <a:t>http://letsrollforums.com/update-us-government-s-t22024.html?t=22024</a:t>
            </a:r>
            <a:r>
              <a:rPr lang="en-US" dirty="0" smtClean="0"/>
              <a:t> – NOT an endorsement of the site.</a:t>
            </a:r>
          </a:p>
          <a:p>
            <a:r>
              <a:rPr lang="en-US" dirty="0" smtClean="0"/>
              <a:t>3. Tritium Levels 55 Times (normal) Background Levels assessed a numerical value</a:t>
            </a:r>
            <a:br>
              <a:rPr lang="en-US" dirty="0" smtClean="0"/>
            </a:br>
            <a:r>
              <a:rPr lang="en-US" dirty="0" smtClean="0"/>
              <a:t>of ‘traces’ and ‘of no human concern’. See us government (DOE report) proof: – Nothing but a NUCLEAR EVENT can cause ‘tritium’ formation – basic physics fact – Nothing else known to man can leave ALL the WTC debris and this particular evidence in the length of time needed , except a third generation Micro Nuke – Mini Nuke – Nuke. It’s 100% classic textbook nuclear event residue – ZERO ANOMALIES.</a:t>
            </a:r>
            <a:br>
              <a:rPr lang="en-US" dirty="0" smtClean="0"/>
            </a:br>
            <a:r>
              <a:rPr lang="en-US" u="sng" dirty="0" smtClean="0">
                <a:hlinkClick r:id="rId3"/>
              </a:rPr>
              <a:t>http://groups.yahoo.com/group/EdWard-MD/message/141</a:t>
            </a:r>
            <a:endParaRPr lang="en-US" dirty="0" smtClean="0"/>
          </a:p>
          <a:p>
            <a:r>
              <a:rPr lang="en-US" dirty="0" smtClean="0"/>
              <a:t>4. An Impossible “Fire” (Combustion Process). See Laws of Physics for</a:t>
            </a:r>
            <a:br>
              <a:rPr lang="en-US" dirty="0" smtClean="0"/>
            </a:br>
            <a:r>
              <a:rPr lang="en-US" dirty="0" smtClean="0"/>
              <a:t>Fire/Combustion Process and Dr. Cahill’s data on ‘anaerobic incineration’. – Nothing else known to man can leave ALL the WTC debris and this particular evidence in the length of time needed , except a third generation Micro Nuke – Mini Nuke – Nuke. It’s 100% classic textbook nuclear event residue – ZERO ANOMALIES.</a:t>
            </a:r>
            <a:br>
              <a:rPr lang="en-US" dirty="0" smtClean="0"/>
            </a:br>
            <a:r>
              <a:rPr lang="en-US" u="sng" dirty="0" smtClean="0"/>
              <a:t>rense.com/general77/newlaws.htm</a:t>
            </a:r>
            <a:endParaRPr lang="en-US" dirty="0" smtClean="0"/>
          </a:p>
          <a:p>
            <a:r>
              <a:rPr lang="en-US" dirty="0" smtClean="0"/>
              <a:t>5. 3 Billion pounds of building instantly turned into 2 Billion pounds of</a:t>
            </a:r>
            <a:br>
              <a:rPr lang="en-US" dirty="0" smtClean="0"/>
            </a:br>
            <a:r>
              <a:rPr lang="en-US" dirty="0" smtClean="0"/>
              <a:t>micronized dust. – Nothing else known to man can leave ALL the WTC debris and this particular evidence in the length of time needed , except a third generation Micro Nuke – Mini Nuke – Nuke. It’s 100% classic textbook nuclear event residue – ZERO ANOMALIES.</a:t>
            </a:r>
            <a:br>
              <a:rPr lang="en-US" dirty="0" smtClean="0"/>
            </a:br>
            <a:r>
              <a:rPr lang="en-US" u="sng" dirty="0" smtClean="0">
                <a:hlinkClick r:id="rId4"/>
              </a:rPr>
              <a:t>http://www.serendipity.li/wot/ed_ward/use_of_abombs.htm</a:t>
            </a:r>
            <a:endParaRPr lang="en-US" u="sng"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dirty="0" smtClean="0"/>
              <a:t>What Is a Mini-Nuke?</a:t>
            </a:r>
            <a:endParaRPr lang="en-US" dirty="0"/>
          </a:p>
        </p:txBody>
      </p:sp>
      <p:sp>
        <p:nvSpPr>
          <p:cNvPr id="3" name="Content Placeholder 2"/>
          <p:cNvSpPr>
            <a:spLocks noGrp="1"/>
          </p:cNvSpPr>
          <p:nvPr>
            <p:ph idx="1"/>
          </p:nvPr>
        </p:nvSpPr>
        <p:spPr>
          <a:xfrm>
            <a:off x="457200" y="1371600"/>
            <a:ext cx="8229600" cy="4937760"/>
          </a:xfrm>
        </p:spPr>
        <p:txBody>
          <a:bodyPr>
            <a:normAutofit lnSpcReduction="10000"/>
          </a:bodyPr>
          <a:lstStyle/>
          <a:p>
            <a:r>
              <a:rPr lang="en-US" dirty="0" smtClean="0"/>
              <a:t>1</a:t>
            </a:r>
            <a:r>
              <a:rPr lang="en-US" baseline="30000" dirty="0" smtClean="0"/>
              <a:t>st</a:t>
            </a:r>
            <a:r>
              <a:rPr lang="en-US" dirty="0" smtClean="0"/>
              <a:t> generation nuclear bombs were atom bombs (A-bombs). These were fission devices. Used against Japan in 1945. High radioactivity.</a:t>
            </a:r>
          </a:p>
          <a:p>
            <a:r>
              <a:rPr lang="en-US" dirty="0" smtClean="0"/>
              <a:t>2</a:t>
            </a:r>
            <a:r>
              <a:rPr lang="en-US" baseline="30000" dirty="0" smtClean="0"/>
              <a:t>nd</a:t>
            </a:r>
            <a:r>
              <a:rPr lang="en-US" dirty="0" smtClean="0"/>
              <a:t> generation bombs were hydrogen bombs (H-bombs). These were fusion devices. Low radioactivity. Needed an A-bomb to detonate. </a:t>
            </a:r>
          </a:p>
          <a:p>
            <a:r>
              <a:rPr lang="en-US" dirty="0" smtClean="0"/>
              <a:t>A mini-nuke or Tactical Nuclear Weapon is a low-yield thermonuclear device</a:t>
            </a:r>
          </a:p>
          <a:p>
            <a:r>
              <a:rPr lang="en-US" dirty="0" smtClean="0"/>
              <a:t>Fissionless fusion (3</a:t>
            </a:r>
            <a:r>
              <a:rPr lang="en-US" baseline="30000" dirty="0" smtClean="0"/>
              <a:t>rd</a:t>
            </a:r>
            <a:r>
              <a:rPr lang="en-US" dirty="0" smtClean="0"/>
              <a:t> generation) allows the size of these devices to be very small – hand grenade size</a:t>
            </a:r>
          </a:p>
          <a:p>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40000" b="-40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Mini-Nukes </a:t>
            </a:r>
            <a:r>
              <a:rPr lang="en-US" smtClean="0"/>
              <a:t>Actually Exist?</a:t>
            </a:r>
            <a:endParaRPr lang="en-US"/>
          </a:p>
        </p:txBody>
      </p:sp>
      <p:pic>
        <p:nvPicPr>
          <p:cNvPr id="1027" name="Picture 3"/>
          <p:cNvPicPr>
            <a:picLocks noGrp="1" noChangeAspect="1" noChangeArrowheads="1"/>
          </p:cNvPicPr>
          <p:nvPr>
            <p:ph idx="1"/>
          </p:nvPr>
        </p:nvPicPr>
        <p:blipFill>
          <a:blip r:embed="rId3" cstate="print"/>
          <a:srcRect/>
          <a:stretch>
            <a:fillRect/>
          </a:stretch>
        </p:blipFill>
        <p:spPr bwMode="auto">
          <a:xfrm>
            <a:off x="805180" y="1600200"/>
            <a:ext cx="7533640" cy="4708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524000"/>
            <a:ext cx="8229600" cy="4785360"/>
          </a:xfrm>
        </p:spPr>
        <p:txBody>
          <a:bodyPr/>
          <a:lstStyle/>
          <a:p>
            <a:r>
              <a:rPr lang="en-US" dirty="0" smtClean="0"/>
              <a:t>Presentation will cover how WTC1 and WTC2 were destroyed by mini-nukes. </a:t>
            </a:r>
          </a:p>
          <a:p>
            <a:r>
              <a:rPr lang="en-US" dirty="0" smtClean="0"/>
              <a:t>I’m not going to get into airplanes or video fakery – these things did not cause the buildings to come down. </a:t>
            </a:r>
          </a:p>
          <a:p>
            <a:r>
              <a:rPr lang="en-US" dirty="0" smtClean="0"/>
              <a:t>Fissionless fusion represents a new energy paradigm. </a:t>
            </a:r>
          </a:p>
          <a:p>
            <a:r>
              <a:rPr lang="en-US" dirty="0" smtClean="0"/>
              <a:t>In a deuterium and tritium fusion reactor 1 gallon of seawater could produce as much energy as 300 gallons of gasoline</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1524000" y="-190500"/>
            <a:ext cx="12192000" cy="723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cstate="print">
            <a:duotone>
              <a:schemeClr val="bg2">
                <a:shade val="3000"/>
                <a:satMod val="110000"/>
              </a:schemeClr>
              <a:schemeClr val="bg2">
                <a:tint val="60000"/>
                <a:satMod val="425000"/>
              </a:schemeClr>
            </a:duotone>
            <a:lum bright="9000" contrast="14000"/>
          </a:blip>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Deuterium-Tritium Fusion</a:t>
            </a:r>
            <a:br>
              <a:rPr lang="en-US" dirty="0" smtClean="0"/>
            </a:br>
            <a:endParaRPr lang="en-US" dirty="0"/>
          </a:p>
        </p:txBody>
      </p:sp>
      <p:pic>
        <p:nvPicPr>
          <p:cNvPr id="7" name="Content Placeholder 6" descr="dtfus.gif"/>
          <p:cNvPicPr>
            <a:picLocks noGrp="1" noChangeAspect="1"/>
          </p:cNvPicPr>
          <p:nvPr>
            <p:ph sz="half" idx="1"/>
          </p:nvPr>
        </p:nvPicPr>
        <p:blipFill>
          <a:blip r:embed="rId4" cstate="print"/>
          <a:stretch>
            <a:fillRect/>
          </a:stretch>
        </p:blipFill>
        <p:spPr>
          <a:xfrm>
            <a:off x="838200" y="1524000"/>
            <a:ext cx="3581399" cy="4724400"/>
          </a:xfrm>
        </p:spPr>
      </p:pic>
      <p:sp>
        <p:nvSpPr>
          <p:cNvPr id="6" name="Content Placeholder 5"/>
          <p:cNvSpPr>
            <a:spLocks noGrp="1"/>
          </p:cNvSpPr>
          <p:nvPr>
            <p:ph sz="half" idx="2"/>
          </p:nvPr>
        </p:nvSpPr>
        <p:spPr/>
        <p:txBody>
          <a:bodyPr>
            <a:normAutofit fontScale="77500" lnSpcReduction="20000"/>
          </a:bodyPr>
          <a:lstStyle/>
          <a:p>
            <a:r>
              <a:rPr lang="en-US" dirty="0" smtClean="0"/>
              <a:t>The most promising of the hydrogen fusion reactions which make up the deuterium cycle is the fusion of deuterium and tritium. The reaction yields 17.6 MeV of energy but requires a temperature of approximately 40 million Kelvins to overcome the coulomb barrier and ignite it. The deuterium fuel is abundant, but tritium must be either bred from lithium or gotten in the operation of the deuterium cycle. </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llnl.gov/str/gifs/Petawatt.gif"/>
          <p:cNvPicPr>
            <a:picLocks noChangeAspect="1" noChangeArrowheads="1"/>
          </p:cNvPicPr>
          <p:nvPr/>
        </p:nvPicPr>
        <p:blipFill>
          <a:blip r:embed="rId3" cstate="print"/>
          <a:srcRect/>
          <a:stretch>
            <a:fillRect/>
          </a:stretch>
        </p:blipFill>
        <p:spPr bwMode="auto">
          <a:xfrm>
            <a:off x="1828800" y="1371600"/>
            <a:ext cx="6019800" cy="5334000"/>
          </a:xfrm>
          <a:prstGeom prst="rect">
            <a:avLst/>
          </a:prstGeom>
          <a:noFill/>
        </p:spPr>
      </p:pic>
      <p:sp>
        <p:nvSpPr>
          <p:cNvPr id="4" name="Title 3"/>
          <p:cNvSpPr>
            <a:spLocks noGrp="1"/>
          </p:cNvSpPr>
          <p:nvPr>
            <p:ph type="title"/>
          </p:nvPr>
        </p:nvSpPr>
        <p:spPr>
          <a:xfrm>
            <a:off x="457200" y="274638"/>
            <a:ext cx="8229600" cy="1020762"/>
          </a:xfrm>
        </p:spPr>
        <p:txBody>
          <a:bodyPr>
            <a:normAutofit fontScale="90000"/>
          </a:bodyPr>
          <a:lstStyle/>
          <a:p>
            <a:r>
              <a:rPr lang="en-US" dirty="0" smtClean="0"/>
              <a:t>Lasers Enable Fissionless Fusion</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Inertial Confinement Fusion</a:t>
            </a:r>
            <a:endParaRPr lang="en-US" dirty="0"/>
          </a:p>
        </p:txBody>
      </p:sp>
      <p:pic>
        <p:nvPicPr>
          <p:cNvPr id="34818" name="Picture 2" descr="C:\Users\don\Pictures\WTC\Vancouver\Petawatt6.gif"/>
          <p:cNvPicPr>
            <a:picLocks noChangeAspect="1" noChangeArrowheads="1"/>
          </p:cNvPicPr>
          <p:nvPr/>
        </p:nvPicPr>
        <p:blipFill>
          <a:blip r:embed="rId3" cstate="print"/>
          <a:srcRect/>
          <a:stretch>
            <a:fillRect/>
          </a:stretch>
        </p:blipFill>
        <p:spPr bwMode="auto">
          <a:xfrm>
            <a:off x="1524000" y="1371600"/>
            <a:ext cx="6096000" cy="51816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Were the Twin Towers Destroyed?</a:t>
            </a:r>
            <a:endParaRPr lang="en-US" dirty="0"/>
          </a:p>
        </p:txBody>
      </p:sp>
      <p:sp>
        <p:nvSpPr>
          <p:cNvPr id="3" name="Content Placeholder 2"/>
          <p:cNvSpPr>
            <a:spLocks noGrp="1"/>
          </p:cNvSpPr>
          <p:nvPr>
            <p:ph idx="1"/>
          </p:nvPr>
        </p:nvSpPr>
        <p:spPr/>
        <p:txBody>
          <a:bodyPr>
            <a:normAutofit lnSpcReduction="10000"/>
          </a:bodyPr>
          <a:lstStyle/>
          <a:p>
            <a:r>
              <a:rPr lang="en-US" dirty="0" smtClean="0"/>
              <a:t>Likely Scenario: 35 fissionless fusion mini-nukes placed in each tower. </a:t>
            </a:r>
          </a:p>
          <a:p>
            <a:r>
              <a:rPr lang="en-US" dirty="0" smtClean="0"/>
              <a:t>Larger nukes (fission/fusion devices) in the basements. These went off first. </a:t>
            </a:r>
          </a:p>
          <a:p>
            <a:r>
              <a:rPr lang="en-US" dirty="0" smtClean="0"/>
              <a:t>Devices were timed to explode from top to bottom to simulate a free fall collapse. </a:t>
            </a:r>
          </a:p>
          <a:p>
            <a:r>
              <a:rPr lang="en-US" dirty="0" smtClean="0"/>
              <a:t>The Fast-</a:t>
            </a:r>
            <a:r>
              <a:rPr lang="en-US" dirty="0" err="1" smtClean="0"/>
              <a:t>Ignitor</a:t>
            </a:r>
            <a:r>
              <a:rPr lang="en-US" dirty="0" smtClean="0"/>
              <a:t> laser triggered mini-nukes blast is NOT spherical; it IS directional</a:t>
            </a:r>
          </a:p>
          <a:p>
            <a:r>
              <a:rPr lang="en-US" dirty="0" smtClean="0"/>
              <a:t>Bombs were configured to explode upward so as not to destroy the device(s) a few floors beneath.</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Destruction of WTC2</a:t>
            </a:r>
            <a:endParaRPr lang="en-US" dirty="0"/>
          </a:p>
        </p:txBody>
      </p:sp>
      <p:pic>
        <p:nvPicPr>
          <p:cNvPr id="4" name="Content Placeholder 3" descr="precollapsenew.jpg"/>
          <p:cNvPicPr>
            <a:picLocks noGrp="1" noChangeAspect="1"/>
          </p:cNvPicPr>
          <p:nvPr>
            <p:ph idx="1"/>
          </p:nvPr>
        </p:nvPicPr>
        <p:blipFill>
          <a:blip r:embed="rId3" cstate="print"/>
          <a:stretch>
            <a:fillRect/>
          </a:stretch>
        </p:blipFill>
        <p:spPr>
          <a:xfrm>
            <a:off x="1143001" y="1371600"/>
            <a:ext cx="6858000" cy="510540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Chopper Spotted Over WTC2 Seconds Before “Collapse”</a:t>
            </a:r>
            <a:endParaRPr lang="en-US" dirty="0"/>
          </a:p>
        </p:txBody>
      </p:sp>
      <p:pic>
        <p:nvPicPr>
          <p:cNvPr id="4" name="Content Placeholder 3" descr="nypdairsea.jpg"/>
          <p:cNvPicPr>
            <a:picLocks noGrp="1" noChangeAspect="1"/>
          </p:cNvPicPr>
          <p:nvPr>
            <p:ph idx="1"/>
          </p:nvPr>
        </p:nvPicPr>
        <p:blipFill>
          <a:blip r:embed="rId3" cstate="print"/>
          <a:stretch>
            <a:fillRect/>
          </a:stretch>
        </p:blipFill>
        <p:spPr>
          <a:xfrm>
            <a:off x="762000" y="1524000"/>
            <a:ext cx="7619999" cy="4953000"/>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Top 25 Floors Tilt as “Collapse” Begins </a:t>
            </a:r>
            <a:endParaRPr lang="en-US" dirty="0"/>
          </a:p>
        </p:txBody>
      </p:sp>
      <p:pic>
        <p:nvPicPr>
          <p:cNvPr id="4" name="Content Placeholder 3" descr="WTC2.jpg"/>
          <p:cNvPicPr>
            <a:picLocks noGrp="1" noChangeAspect="1"/>
          </p:cNvPicPr>
          <p:nvPr>
            <p:ph idx="1"/>
          </p:nvPr>
        </p:nvPicPr>
        <p:blipFill>
          <a:blip r:embed="rId3" cstate="print"/>
          <a:stretch>
            <a:fillRect/>
          </a:stretch>
        </p:blipFill>
        <p:spPr>
          <a:xfrm>
            <a:off x="2819400" y="1371600"/>
            <a:ext cx="3657599" cy="5181600"/>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on\Pictures\WTC\newtons1stlaw.jpg"/>
          <p:cNvPicPr>
            <a:picLocks noChangeAspect="1" noChangeArrowheads="1"/>
          </p:cNvPicPr>
          <p:nvPr/>
        </p:nvPicPr>
        <p:blipFill>
          <a:blip r:embed="rId3" cstate="print"/>
          <a:srcRect/>
          <a:stretch>
            <a:fillRect/>
          </a:stretch>
        </p:blipFill>
        <p:spPr bwMode="auto">
          <a:xfrm>
            <a:off x="508000" y="393700"/>
            <a:ext cx="8128000" cy="60706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on\Pictures\WTC\newtons2ndlaw.jpg"/>
          <p:cNvPicPr>
            <a:picLocks noChangeAspect="1" noChangeArrowheads="1"/>
          </p:cNvPicPr>
          <p:nvPr/>
        </p:nvPicPr>
        <p:blipFill>
          <a:blip r:embed="rId3" cstate="print"/>
          <a:srcRect/>
          <a:stretch>
            <a:fillRect/>
          </a:stretch>
        </p:blipFill>
        <p:spPr bwMode="auto">
          <a:xfrm>
            <a:off x="508000" y="387350"/>
            <a:ext cx="8128000" cy="60833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Deuterium (heavy water) is virtually unlimited: 1 part in 5000 of the hydrogen in seawater is deuterium.</a:t>
            </a:r>
          </a:p>
          <a:p>
            <a:r>
              <a:rPr lang="en-US" dirty="0" smtClean="0"/>
              <a:t>Tritium is rare. No sizable natural source since tritium is radioactive with a halflife of 12.3 years.</a:t>
            </a:r>
          </a:p>
          <a:p>
            <a:r>
              <a:rPr lang="en-US" dirty="0" smtClean="0"/>
              <a:t>Tritium needs to be obtained by breeding tritium from lithium</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on\Pictures\WTC\newtons3rdlaw.jpg"/>
          <p:cNvPicPr>
            <a:picLocks noChangeAspect="1" noChangeArrowheads="1"/>
          </p:cNvPicPr>
          <p:nvPr/>
        </p:nvPicPr>
        <p:blipFill>
          <a:blip r:embed="rId3" cstate="print"/>
          <a:srcRect/>
          <a:stretch>
            <a:fillRect/>
          </a:stretch>
        </p:blipFill>
        <p:spPr bwMode="auto">
          <a:xfrm>
            <a:off x="508000" y="406400"/>
            <a:ext cx="8128000" cy="60452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dirty="0" smtClean="0"/>
              <a:t>WTC2 Looks Like 1999 Controlled Demolition</a:t>
            </a:r>
            <a:endParaRPr lang="en-US" dirty="0"/>
          </a:p>
        </p:txBody>
      </p:sp>
      <p:pic>
        <p:nvPicPr>
          <p:cNvPr id="13314" name="Picture 2" descr="C:\Users\don\Pictures\WTC\femacontrolleddemo.jpg"/>
          <p:cNvPicPr>
            <a:picLocks noGrp="1" noChangeAspect="1" noChangeArrowheads="1"/>
          </p:cNvPicPr>
          <p:nvPr>
            <p:ph idx="1"/>
          </p:nvPr>
        </p:nvPicPr>
        <p:blipFill>
          <a:blip r:embed="rId3" cstate="print"/>
          <a:srcRect/>
          <a:stretch>
            <a:fillRect/>
          </a:stretch>
        </p:blipFill>
        <p:spPr bwMode="auto">
          <a:xfrm>
            <a:off x="609600" y="1371600"/>
            <a:ext cx="8077200" cy="51816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Powered Explosives Take WTC2 Down</a:t>
            </a:r>
            <a:endParaRPr lang="en-US" dirty="0"/>
          </a:p>
        </p:txBody>
      </p:sp>
      <p:pic>
        <p:nvPicPr>
          <p:cNvPr id="4" name="Content Placeholder 3" descr="wtc2collapse.jpg"/>
          <p:cNvPicPr>
            <a:picLocks noGrp="1" noChangeAspect="1"/>
          </p:cNvPicPr>
          <p:nvPr>
            <p:ph idx="1"/>
          </p:nvPr>
        </p:nvPicPr>
        <p:blipFill>
          <a:blip r:embed="rId3" cstate="print"/>
          <a:stretch>
            <a:fillRect/>
          </a:stretch>
        </p:blipFill>
        <p:spPr>
          <a:xfrm>
            <a:off x="1102560" y="1600200"/>
            <a:ext cx="6938879" cy="4708525"/>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Destruction of WTC1</a:t>
            </a:r>
            <a:endParaRPr lang="en-US" dirty="0"/>
          </a:p>
        </p:txBody>
      </p:sp>
      <p:pic>
        <p:nvPicPr>
          <p:cNvPr id="4" name="Content Placeholder 3" descr="wtc1summary01.jpg"/>
          <p:cNvPicPr>
            <a:picLocks noGrp="1" noChangeAspect="1"/>
          </p:cNvPicPr>
          <p:nvPr>
            <p:ph idx="1"/>
          </p:nvPr>
        </p:nvPicPr>
        <p:blipFill>
          <a:blip r:embed="rId3" cstate="print"/>
          <a:stretch>
            <a:fillRect/>
          </a:stretch>
        </p:blipFill>
        <p:spPr>
          <a:xfrm>
            <a:off x="914400" y="1371600"/>
            <a:ext cx="7239000" cy="5105400"/>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Debris Ejected From WTC1 at 45 Degree angle</a:t>
            </a:r>
            <a:endParaRPr lang="en-US" dirty="0"/>
          </a:p>
        </p:txBody>
      </p:sp>
      <p:pic>
        <p:nvPicPr>
          <p:cNvPr id="7" name="Content Placeholder 6" descr="wtc1canon45.jpg"/>
          <p:cNvPicPr>
            <a:picLocks noGrp="1" noChangeAspect="1"/>
          </p:cNvPicPr>
          <p:nvPr>
            <p:ph sz="half" idx="1"/>
          </p:nvPr>
        </p:nvPicPr>
        <p:blipFill>
          <a:blip r:embed="rId2" cstate="print"/>
          <a:stretch>
            <a:fillRect/>
          </a:stretch>
        </p:blipFill>
        <p:spPr>
          <a:xfrm>
            <a:off x="457200" y="2342396"/>
            <a:ext cx="4038600" cy="3041571"/>
          </a:xfrm>
        </p:spPr>
      </p:pic>
      <p:pic>
        <p:nvPicPr>
          <p:cNvPr id="9" name="Content Placeholder 8" descr="1000px-Ideal_projectile_motion_for_different_angles_svg.png"/>
          <p:cNvPicPr>
            <a:picLocks noGrp="1" noChangeAspect="1"/>
          </p:cNvPicPr>
          <p:nvPr>
            <p:ph sz="half" idx="2"/>
          </p:nvPr>
        </p:nvPicPr>
        <p:blipFill>
          <a:blip r:embed="rId3" cstate="print"/>
          <a:stretch>
            <a:fillRect/>
          </a:stretch>
        </p:blipFill>
        <p:spPr>
          <a:xfrm>
            <a:off x="4648200" y="2853531"/>
            <a:ext cx="4038600" cy="2019300"/>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don\Pictures\WTC\Vancouver\energyconserv.jpg"/>
          <p:cNvPicPr>
            <a:picLocks noChangeAspect="1" noChangeArrowheads="1"/>
          </p:cNvPicPr>
          <p:nvPr/>
        </p:nvPicPr>
        <p:blipFill>
          <a:blip r:embed="rId3" cstate="print"/>
          <a:srcRect/>
          <a:stretch>
            <a:fillRect/>
          </a:stretch>
        </p:blipFill>
        <p:spPr bwMode="auto">
          <a:xfrm>
            <a:off x="508000" y="381000"/>
            <a:ext cx="8128000" cy="60960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Debris Ejected 600+ Feet Into the Winter Garden</a:t>
            </a:r>
            <a:endParaRPr lang="en-US" dirty="0"/>
          </a:p>
        </p:txBody>
      </p:sp>
      <p:pic>
        <p:nvPicPr>
          <p:cNvPr id="7" name="Content Placeholder 6" descr="northtower600ft.jpg"/>
          <p:cNvPicPr>
            <a:picLocks noGrp="1" noChangeAspect="1"/>
          </p:cNvPicPr>
          <p:nvPr>
            <p:ph idx="1"/>
          </p:nvPr>
        </p:nvPicPr>
        <p:blipFill>
          <a:blip r:embed="rId2" cstate="print"/>
          <a:stretch>
            <a:fillRect/>
          </a:stretch>
        </p:blipFill>
        <p:spPr>
          <a:xfrm>
            <a:off x="1143001" y="1524000"/>
            <a:ext cx="6934200" cy="4953000"/>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Mini-Nukes are the Dark Secret of 9/11</a:t>
            </a:r>
            <a:endParaRPr lang="en-US" dirty="0"/>
          </a:p>
        </p:txBody>
      </p:sp>
      <p:sp>
        <p:nvSpPr>
          <p:cNvPr id="3" name="Content Placeholder 2"/>
          <p:cNvSpPr>
            <a:spLocks noGrp="1"/>
          </p:cNvSpPr>
          <p:nvPr>
            <p:ph idx="1"/>
          </p:nvPr>
        </p:nvSpPr>
        <p:spPr/>
        <p:txBody>
          <a:bodyPr/>
          <a:lstStyle/>
          <a:p>
            <a:r>
              <a:rPr lang="en-US" dirty="0" smtClean="0"/>
              <a:t>None of the leaders of the 9/11 Truth Movement advocate the mini-nuke theory.</a:t>
            </a:r>
          </a:p>
          <a:p>
            <a:r>
              <a:rPr lang="en-US" dirty="0" smtClean="0"/>
              <a:t>Most mainstream and alternative media scoff at the mini-nuke theory.</a:t>
            </a:r>
          </a:p>
          <a:p>
            <a:r>
              <a:rPr lang="en-US" dirty="0" smtClean="0"/>
              <a:t>Indeed Steve Jones and Judy Wood flatly deny that mini-nukes were used.  </a:t>
            </a:r>
          </a:p>
          <a:p>
            <a:r>
              <a:rPr lang="en-US" dirty="0" smtClean="0"/>
              <a:t>The intel community doesn’t seem too upset about thermite or DEW info getting out. </a:t>
            </a:r>
          </a:p>
          <a:p>
            <a:r>
              <a:rPr lang="en-US" dirty="0" smtClean="0"/>
              <a:t>The public would be outraged if it were widely disseminated that NYC was nuked on 9/11.</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Is there a silver lining to 9/11?</a:t>
            </a:r>
            <a:endParaRPr lang="en-US" dirty="0"/>
          </a:p>
        </p:txBody>
      </p:sp>
      <p:sp>
        <p:nvSpPr>
          <p:cNvPr id="5" name="Subtitle 4"/>
          <p:cNvSpPr>
            <a:spLocks noGrp="1"/>
          </p:cNvSpPr>
          <p:nvPr>
            <p:ph type="subTitle" idx="1"/>
          </p:nvPr>
        </p:nvSpPr>
        <p:spPr/>
        <p:txBody>
          <a:bodyPr/>
          <a:lstStyle/>
          <a:p>
            <a:r>
              <a:rPr lang="en-US" dirty="0" smtClean="0"/>
              <a:t>Fusion: The New Energy Paradigm</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FUSION ENERGY?</a:t>
            </a:r>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805180" y="1600200"/>
            <a:ext cx="7533640" cy="4708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Observed Phenomena of the</a:t>
            </a:r>
            <a:br>
              <a:rPr lang="en-US" dirty="0" smtClean="0"/>
            </a:br>
            <a:r>
              <a:rPr lang="en-US" dirty="0" smtClean="0"/>
              <a:t>Destruction of  WTC1 and 2</a:t>
            </a:r>
            <a:endParaRPr lang="en-US" dirty="0"/>
          </a:p>
        </p:txBody>
      </p:sp>
      <p:sp>
        <p:nvSpPr>
          <p:cNvPr id="3" name="Content Placeholder 2"/>
          <p:cNvSpPr>
            <a:spLocks noGrp="1"/>
          </p:cNvSpPr>
          <p:nvPr>
            <p:ph idx="1"/>
          </p:nvPr>
        </p:nvSpPr>
        <p:spPr>
          <a:xfrm>
            <a:off x="457200" y="1295400"/>
            <a:ext cx="8229600" cy="5257800"/>
          </a:xfrm>
        </p:spPr>
        <p:txBody>
          <a:bodyPr>
            <a:normAutofit/>
          </a:bodyPr>
          <a:lstStyle/>
          <a:p>
            <a:r>
              <a:rPr lang="en-US" dirty="0" smtClean="0"/>
              <a:t>Two 500,000 ton 110 story skyscrapers pulverized in mid-air </a:t>
            </a:r>
          </a:p>
          <a:p>
            <a:r>
              <a:rPr lang="en-US" dirty="0" smtClean="0"/>
              <a:t>Extremely rapid onset of “collapse”</a:t>
            </a:r>
          </a:p>
          <a:p>
            <a:r>
              <a:rPr lang="en-US" dirty="0" smtClean="0"/>
              <a:t>Destruction proceeds through path of greatest resistance at near freefall speed</a:t>
            </a:r>
          </a:p>
          <a:p>
            <a:r>
              <a:rPr lang="en-US" dirty="0" smtClean="0"/>
              <a:t>90% of the debris landed outside of the building’s footprints</a:t>
            </a:r>
          </a:p>
          <a:p>
            <a:r>
              <a:rPr lang="en-US" dirty="0" smtClean="0"/>
              <a:t>No “stack of pancakes” as expected in a gravitational collapse</a:t>
            </a:r>
          </a:p>
          <a:p>
            <a:r>
              <a:rPr lang="en-US" dirty="0" smtClean="0"/>
              <a:t>Buildings destroyed from the top down</a:t>
            </a:r>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PURSUE FUSION ENERGY?</a:t>
            </a:r>
            <a:br>
              <a:rPr lang="en-US" dirty="0" smtClean="0"/>
            </a:b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805180" y="1600200"/>
            <a:ext cx="7533640" cy="4708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Lithium: Real Reason for Afghan Invasion?</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805180" y="1600200"/>
            <a:ext cx="7533640" cy="4708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Continued</a:t>
            </a:r>
            <a:endParaRPr lang="en-US" dirty="0"/>
          </a:p>
        </p:txBody>
      </p:sp>
      <p:sp>
        <p:nvSpPr>
          <p:cNvPr id="3" name="Content Placeholder 2"/>
          <p:cNvSpPr>
            <a:spLocks noGrp="1"/>
          </p:cNvSpPr>
          <p:nvPr>
            <p:ph idx="1"/>
          </p:nvPr>
        </p:nvSpPr>
        <p:spPr>
          <a:xfrm>
            <a:off x="457200" y="990600"/>
            <a:ext cx="8229600" cy="5318760"/>
          </a:xfrm>
        </p:spPr>
        <p:txBody>
          <a:bodyPr>
            <a:normAutofit/>
          </a:bodyPr>
          <a:lstStyle/>
          <a:p>
            <a:r>
              <a:rPr lang="en-US" dirty="0" smtClean="0"/>
              <a:t>Debris ejected upward and outward</a:t>
            </a:r>
          </a:p>
          <a:p>
            <a:r>
              <a:rPr lang="en-US" dirty="0" smtClean="0"/>
              <a:t>One chunk of debris was ejected 603 feet from WTC1 into the Winter Garden</a:t>
            </a:r>
          </a:p>
          <a:p>
            <a:r>
              <a:rPr lang="en-US" dirty="0" smtClean="0"/>
              <a:t>Pyroclastic flow and mushroom clouds</a:t>
            </a:r>
          </a:p>
          <a:p>
            <a:r>
              <a:rPr lang="en-US" dirty="0" smtClean="0"/>
              <a:t>Huge explosions before each tower “collapses”</a:t>
            </a:r>
          </a:p>
          <a:p>
            <a:r>
              <a:rPr lang="en-US" dirty="0" smtClean="0"/>
              <a:t>DOE report detected 55x background levels of tritium</a:t>
            </a:r>
          </a:p>
          <a:p>
            <a:r>
              <a:rPr lang="en-US" dirty="0" smtClean="0"/>
              <a:t>USGS found uranium, barium, strontium and thorium among other fission products in dust samples.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9/11 Was a Black Op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black operation or black op is a covert operation by a government, a government agency, or a military organization. By extension the term may also be used for activities by private companies or groups. A black operation typically involves activities that are highly clandestine and often outside of standard military protocol or even against the law. Key features of a black operation are that it is clandestine, it has negative overtones, and it is not attributable to the organization carrying it out. A single such activity may be called a "black bag operation".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NIST Cover Story</a:t>
            </a:r>
            <a:endParaRPr lang="en-US" dirty="0"/>
          </a:p>
        </p:txBody>
      </p:sp>
      <p:sp>
        <p:nvSpPr>
          <p:cNvPr id="3" name="Content Placeholder 2"/>
          <p:cNvSpPr>
            <a:spLocks noGrp="1"/>
          </p:cNvSpPr>
          <p:nvPr>
            <p:ph idx="1"/>
          </p:nvPr>
        </p:nvSpPr>
        <p:spPr/>
        <p:txBody>
          <a:bodyPr>
            <a:normAutofit lnSpcReduction="10000"/>
          </a:bodyPr>
          <a:lstStyle/>
          <a:p>
            <a:r>
              <a:rPr lang="en-US" dirty="0" smtClean="0"/>
              <a:t>When a black operation is employed, a cover story is created before hand. The cover story is sent out to ”reliable” news agencies at the proper moment throughout the world. The cover story then becomes the history, a </a:t>
            </a:r>
            <a:r>
              <a:rPr lang="en-US" i="1" dirty="0" smtClean="0"/>
              <a:t>fait accompli</a:t>
            </a:r>
            <a:r>
              <a:rPr lang="en-US" dirty="0" smtClean="0"/>
              <a:t>.</a:t>
            </a:r>
          </a:p>
          <a:p>
            <a:r>
              <a:rPr lang="en-US" dirty="0" smtClean="0"/>
              <a:t>The NIST Report was used to give legitimacy to the cover story that Muslim hijackers with box cutters flew commercial airplanes into the WTC causing them to collapse at free fall speed.</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3961</TotalTime>
  <Words>3278</Words>
  <Application>Microsoft Office PowerPoint</Application>
  <PresentationFormat>On-screen Show (4:3)</PresentationFormat>
  <Paragraphs>276</Paragraphs>
  <Slides>61</Slides>
  <Notes>48</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Apex</vt:lpstr>
      <vt:lpstr>How Mini-nukes were used  to Destroy the WTC and the untold story of 9/11</vt:lpstr>
      <vt:lpstr>Bio</vt:lpstr>
      <vt:lpstr>Recommended Material</vt:lpstr>
      <vt:lpstr>Overview</vt:lpstr>
      <vt:lpstr>Overview</vt:lpstr>
      <vt:lpstr>Observed Phenomena of the Destruction of  WTC1 and 2</vt:lpstr>
      <vt:lpstr>Continued</vt:lpstr>
      <vt:lpstr>9/11 Was a Black Op</vt:lpstr>
      <vt:lpstr>NIST Cover Story</vt:lpstr>
      <vt:lpstr>NIST NCSTAR 1A Report</vt:lpstr>
      <vt:lpstr>PowerPoint Presentation</vt:lpstr>
      <vt:lpstr>NIST: No Evidence of Explosives</vt:lpstr>
      <vt:lpstr>Sure Looks Like an Explosion to Me!!</vt:lpstr>
      <vt:lpstr>Storax Sedan 104 Kt shallow underground </vt:lpstr>
      <vt:lpstr> WTC2 compared to Banberry 10 Kt underground </vt:lpstr>
      <vt:lpstr>Pyroclastic Flow </vt:lpstr>
      <vt:lpstr>PowerPoint Presentation</vt:lpstr>
      <vt:lpstr>PowerPoint Presentation</vt:lpstr>
      <vt:lpstr>PowerPoint Presentation</vt:lpstr>
      <vt:lpstr>PowerPoint Presentation</vt:lpstr>
      <vt:lpstr>PowerPoint Presentation</vt:lpstr>
      <vt:lpstr>Could Nanothermite Turn a 500,000 Ton Building Into Dust?</vt:lpstr>
      <vt:lpstr>PowerPoint Presentation</vt:lpstr>
      <vt:lpstr>Steven E Jones</vt:lpstr>
      <vt:lpstr>Jones has Extensive Nuclear Physics Background </vt:lpstr>
      <vt:lpstr>Is Steve’s Real Mission to Deny Nukes?</vt:lpstr>
      <vt:lpstr>Dr. Judy Wood</vt:lpstr>
      <vt:lpstr>Morgan Reynolds</vt:lpstr>
      <vt:lpstr>What is a Directed Energy Weapon? </vt:lpstr>
      <vt:lpstr>Drjudywood.com FAQ 39 </vt:lpstr>
      <vt:lpstr>What was Found in the Dust?</vt:lpstr>
      <vt:lpstr>PowerPoint Presentation</vt:lpstr>
      <vt:lpstr>Limited Hangout?</vt:lpstr>
      <vt:lpstr>NIST Cover Story not Holding Up</vt:lpstr>
      <vt:lpstr>Dr Ed Ward </vt:lpstr>
      <vt:lpstr>3rd Generation Mini Nuke</vt:lpstr>
      <vt:lpstr>What Is a Mini-Nuke?</vt:lpstr>
      <vt:lpstr>PowerPoint Presentation</vt:lpstr>
      <vt:lpstr>Do Mini-Nukes Actually Exist?</vt:lpstr>
      <vt:lpstr>PowerPoint Presentation</vt:lpstr>
      <vt:lpstr>Deuterium-Tritium Fusion </vt:lpstr>
      <vt:lpstr>Lasers Enable Fissionless Fusion</vt:lpstr>
      <vt:lpstr>Inertial Confinement Fusion</vt:lpstr>
      <vt:lpstr>How Were the Twin Towers Destroyed?</vt:lpstr>
      <vt:lpstr>Destruction of WTC2</vt:lpstr>
      <vt:lpstr>Chopper Spotted Over WTC2 Seconds Before “Collapse”</vt:lpstr>
      <vt:lpstr>Top 25 Floors Tilt as “Collapse” Begins </vt:lpstr>
      <vt:lpstr>PowerPoint Presentation</vt:lpstr>
      <vt:lpstr>PowerPoint Presentation</vt:lpstr>
      <vt:lpstr>PowerPoint Presentation</vt:lpstr>
      <vt:lpstr>WTC2 Looks Like 1999 Controlled Demolition</vt:lpstr>
      <vt:lpstr>High Powered Explosives Take WTC2 Down</vt:lpstr>
      <vt:lpstr>Destruction of WTC1</vt:lpstr>
      <vt:lpstr>Debris Ejected From WTC1 at 45 Degree angle</vt:lpstr>
      <vt:lpstr>PowerPoint Presentation</vt:lpstr>
      <vt:lpstr>Debris Ejected 600+ Feet Into the Winter Garden</vt:lpstr>
      <vt:lpstr>Mini-Nukes are the Dark Secret of 9/11</vt:lpstr>
      <vt:lpstr>Is there a silver lining to 9/11?</vt:lpstr>
      <vt:lpstr>WHAT IS FUSION ENERGY?</vt:lpstr>
      <vt:lpstr>WHY PURSUE FUSION ENERGY? </vt:lpstr>
      <vt:lpstr>Lithium: Real Reason for Afghan Invasion?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Mini-nukes were used  to Destroy the WTC and the untold story of 9/11</dc:title>
  <dc:creator>Donald Fox</dc:creator>
  <cp:lastModifiedBy>RobertSteele</cp:lastModifiedBy>
  <cp:revision>340</cp:revision>
  <dcterms:created xsi:type="dcterms:W3CDTF">2006-08-16T00:00:00Z</dcterms:created>
  <dcterms:modified xsi:type="dcterms:W3CDTF">2013-03-11T12:53:58Z</dcterms:modified>
</cp:coreProperties>
</file>