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57" r:id="rId2"/>
    <p:sldId id="275" r:id="rId3"/>
    <p:sldId id="273" r:id="rId4"/>
    <p:sldId id="274" r:id="rId5"/>
    <p:sldId id="278" r:id="rId6"/>
    <p:sldId id="279" r:id="rId7"/>
    <p:sldId id="288" r:id="rId8"/>
    <p:sldId id="287" r:id="rId9"/>
    <p:sldId id="280" r:id="rId10"/>
    <p:sldId id="281" r:id="rId11"/>
    <p:sldId id="258" r:id="rId12"/>
    <p:sldId id="261" r:id="rId13"/>
    <p:sldId id="272" r:id="rId14"/>
    <p:sldId id="264" r:id="rId15"/>
    <p:sldId id="270" r:id="rId16"/>
    <p:sldId id="271" r:id="rId17"/>
    <p:sldId id="269" r:id="rId18"/>
    <p:sldId id="266" r:id="rId19"/>
    <p:sldId id="283" r:id="rId20"/>
    <p:sldId id="276" r:id="rId21"/>
    <p:sldId id="282" r:id="rId22"/>
    <p:sldId id="284" r:id="rId23"/>
    <p:sldId id="267" r:id="rId24"/>
    <p:sldId id="293" r:id="rId25"/>
    <p:sldId id="291" r:id="rId26"/>
    <p:sldId id="295" r:id="rId27"/>
    <p:sldId id="292" r:id="rId28"/>
    <p:sldId id="296" r:id="rId29"/>
    <p:sldId id="297" r:id="rId30"/>
    <p:sldId id="286"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94660"/>
  </p:normalViewPr>
  <p:slideViewPr>
    <p:cSldViewPr>
      <p:cViewPr varScale="1">
        <p:scale>
          <a:sx n="61" d="100"/>
          <a:sy n="61" d="100"/>
        </p:scale>
        <p:origin x="-1349" y="-82"/>
      </p:cViewPr>
      <p:guideLst>
        <p:guide orient="horz" pos="2160"/>
        <p:guide pos="2880"/>
      </p:guideLst>
    </p:cSldViewPr>
  </p:slideViewPr>
  <p:notesTextViewPr>
    <p:cViewPr>
      <p:scale>
        <a:sx n="1" d="1"/>
        <a:sy n="1" d="1"/>
      </p:scale>
      <p:origin x="0" y="0"/>
    </p:cViewPr>
  </p:notesTextViewPr>
  <p:sorterViewPr>
    <p:cViewPr>
      <p:scale>
        <a:sx n="100" d="100"/>
        <a:sy n="100" d="100"/>
      </p:scale>
      <p:origin x="0" y="1709"/>
    </p:cViewPr>
  </p:sorterViewPr>
  <p:notesViewPr>
    <p:cSldViewPr>
      <p:cViewPr varScale="1">
        <p:scale>
          <a:sx n="49" d="100"/>
          <a:sy n="49" d="100"/>
        </p:scale>
        <p:origin x="-2654" y="-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34F508-1BE3-4F47-A81D-4B62B0BDDAF9}" type="datetimeFigureOut">
              <a:rPr lang="en-US" smtClean="0"/>
              <a:t>5/17/2013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6C7FD8C-3831-4FAF-BC89-2BA3021130F2}" type="slidenum">
              <a:rPr lang="en-US" smtClean="0"/>
              <a:t>‹#›</a:t>
            </a:fld>
            <a:endParaRPr lang="en-US"/>
          </a:p>
        </p:txBody>
      </p:sp>
    </p:spTree>
    <p:extLst>
      <p:ext uri="{BB962C8B-B14F-4D97-AF65-F5344CB8AC3E}">
        <p14:creationId xmlns:p14="http://schemas.microsoft.com/office/powerpoint/2010/main" val="21554902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1EBAB4-DD87-4A7B-A5AF-2B6C586D8C87}" type="datetimeFigureOut">
              <a:rPr lang="en-US" smtClean="0"/>
              <a:t>5/17/2013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0FDCC6-1231-4434-87A4-20FDC48F8CCF}" type="slidenum">
              <a:rPr lang="en-US" smtClean="0"/>
              <a:t>‹#›</a:t>
            </a:fld>
            <a:endParaRPr lang="en-US" dirty="0"/>
          </a:p>
        </p:txBody>
      </p:sp>
    </p:spTree>
    <p:extLst>
      <p:ext uri="{BB962C8B-B14F-4D97-AF65-F5344CB8AC3E}">
        <p14:creationId xmlns:p14="http://schemas.microsoft.com/office/powerpoint/2010/main" val="4033721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1" i="1" dirty="0" smtClean="0"/>
              <a:t>Note:  Words are pro forma.  Delivered extemporaneously. </a:t>
            </a:r>
          </a:p>
          <a:p>
            <a:endParaRPr lang="en-US" sz="800" dirty="0" smtClean="0"/>
          </a:p>
          <a:p>
            <a:r>
              <a:rPr lang="en-US" sz="2400" dirty="0" smtClean="0"/>
              <a:t>In </a:t>
            </a:r>
            <a:r>
              <a:rPr lang="en-US" sz="2400" dirty="0"/>
              <a:t>the next 40 minutes, I will </a:t>
            </a:r>
            <a:r>
              <a:rPr lang="en-US" sz="2400" dirty="0" smtClean="0"/>
              <a:t>provide an overview of what I have been calling the Third Era of intelligence, the era of Smart Nations, a World Brain, and a Global Game.  You can download this briefing, with words in Notes format, at Tiny URL forward slash 2013-Steele, where I have also placed the Workshop briefing and a few other links.</a:t>
            </a:r>
            <a:endParaRPr lang="en-US" sz="2400" dirty="0"/>
          </a:p>
          <a:p>
            <a:endParaRPr lang="en-US" sz="2400" dirty="0"/>
          </a:p>
        </p:txBody>
      </p:sp>
      <p:sp>
        <p:nvSpPr>
          <p:cNvPr id="4" name="Slide Number Placeholder 3"/>
          <p:cNvSpPr>
            <a:spLocks noGrp="1"/>
          </p:cNvSpPr>
          <p:nvPr>
            <p:ph type="sldNum" sz="quarter" idx="10"/>
          </p:nvPr>
        </p:nvSpPr>
        <p:spPr/>
        <p:txBody>
          <a:bodyPr/>
          <a:lstStyle/>
          <a:p>
            <a:fld id="{1349880E-1465-47C2-8B2D-31041858F0BF}" type="slidenum">
              <a:rPr lang="en-US" smtClean="0"/>
              <a:t>1</a:t>
            </a:fld>
            <a:endParaRPr lang="en-US" dirty="0"/>
          </a:p>
        </p:txBody>
      </p:sp>
    </p:spTree>
    <p:extLst>
      <p:ext uri="{BB962C8B-B14F-4D97-AF65-F5344CB8AC3E}">
        <p14:creationId xmlns:p14="http://schemas.microsoft.com/office/powerpoint/2010/main" val="745171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In 2004, I used the UN high-level threat panel’s finding, the  first-ever consensus list, to speculate on the relative utility of open sources. I continue to marvel that the US refuses to be serious about open sources.*</a:t>
            </a:r>
          </a:p>
          <a:p>
            <a:endParaRPr lang="en-US" sz="800" dirty="0" smtClean="0"/>
          </a:p>
          <a:p>
            <a:endParaRPr lang="en-US" sz="800" dirty="0"/>
          </a:p>
          <a:p>
            <a:r>
              <a:rPr lang="en-US" sz="2400" dirty="0" smtClean="0"/>
              <a:t>* No, the OSC is not serious.  100 T-1 lines, and HUMINT took overt human sources away from them.  The measure of US IC OSINT is in </a:t>
            </a:r>
            <a:r>
              <a:rPr lang="en-US" sz="2400" i="1" dirty="0" smtClean="0"/>
              <a:t>Global Trends 2030 </a:t>
            </a:r>
            <a:r>
              <a:rPr lang="en-US" sz="2400" dirty="0" smtClean="0"/>
              <a:t>– junk.</a:t>
            </a:r>
            <a:endParaRPr lang="en-US" sz="2400" dirty="0"/>
          </a:p>
        </p:txBody>
      </p:sp>
      <p:sp>
        <p:nvSpPr>
          <p:cNvPr id="4" name="Slide Number Placeholder 3"/>
          <p:cNvSpPr>
            <a:spLocks noGrp="1"/>
          </p:cNvSpPr>
          <p:nvPr>
            <p:ph type="sldNum" sz="quarter" idx="10"/>
          </p:nvPr>
        </p:nvSpPr>
        <p:spPr/>
        <p:txBody>
          <a:bodyPr/>
          <a:lstStyle/>
          <a:p>
            <a:fld id="{1349880E-1465-47C2-8B2D-31041858F0BF}" type="slidenum">
              <a:rPr lang="en-US" smtClean="0"/>
              <a:t>10</a:t>
            </a:fld>
            <a:endParaRPr lang="en-US" dirty="0"/>
          </a:p>
        </p:txBody>
      </p:sp>
    </p:spTree>
    <p:extLst>
      <p:ext uri="{BB962C8B-B14F-4D97-AF65-F5344CB8AC3E}">
        <p14:creationId xmlns:p14="http://schemas.microsoft.com/office/powerpoint/2010/main" val="16904861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This is my most important graphic in the past decade, or so I believe.</a:t>
            </a:r>
          </a:p>
          <a:p>
            <a:endParaRPr lang="en-US" sz="800" dirty="0"/>
          </a:p>
          <a:p>
            <a:r>
              <a:rPr lang="en-US" sz="2400" dirty="0" smtClean="0"/>
              <a:t>You can see where most governments are still positioned, treating intelligence as secrets for the president and generally only in relation to national security writ violent.</a:t>
            </a:r>
          </a:p>
          <a:p>
            <a:endParaRPr lang="en-US" sz="800" dirty="0"/>
          </a:p>
          <a:p>
            <a:r>
              <a:rPr lang="en-US" sz="2400" dirty="0" smtClean="0"/>
              <a:t>It would be so easy – so inexpensive, to run the table out, I am saddened by the inability of our aging intelligence bureaucracies to adapt to new needs.</a:t>
            </a:r>
            <a:endParaRPr lang="en-US" sz="2400" dirty="0"/>
          </a:p>
        </p:txBody>
      </p:sp>
      <p:sp>
        <p:nvSpPr>
          <p:cNvPr id="4" name="Slide Number Placeholder 3"/>
          <p:cNvSpPr>
            <a:spLocks noGrp="1"/>
          </p:cNvSpPr>
          <p:nvPr>
            <p:ph type="sldNum" sz="quarter" idx="10"/>
          </p:nvPr>
        </p:nvSpPr>
        <p:spPr/>
        <p:txBody>
          <a:bodyPr/>
          <a:lstStyle/>
          <a:p>
            <a:fld id="{1349880E-1465-47C2-8B2D-31041858F0BF}" type="slidenum">
              <a:rPr lang="en-US" smtClean="0"/>
              <a:t>11</a:t>
            </a:fld>
            <a:endParaRPr lang="en-US" dirty="0"/>
          </a:p>
        </p:txBody>
      </p:sp>
    </p:spTree>
    <p:extLst>
      <p:ext uri="{BB962C8B-B14F-4D97-AF65-F5344CB8AC3E}">
        <p14:creationId xmlns:p14="http://schemas.microsoft.com/office/powerpoint/2010/main" val="11383590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In 1992 I developed these four threat classes with the intent of justifying four different intelligence approaches including new capabilities; and also to eventually justify four security forces after next, not just the one size fits all force that we still have today.   It takes decades to create and train capabilities suited to each of these threats.  In my view, US intelligence has not been effective </a:t>
            </a:r>
            <a:r>
              <a:rPr lang="en-US" sz="2400" dirty="0" smtClean="0"/>
              <a:t>at</a:t>
            </a:r>
            <a:r>
              <a:rPr lang="en-US" sz="2400" dirty="0" smtClean="0"/>
              <a:t> </a:t>
            </a:r>
            <a:r>
              <a:rPr lang="en-US" sz="2400" dirty="0" smtClean="0"/>
              <a:t>influencing strategy, policy, or acquisition, or in supporting operations—it has been sidelined.</a:t>
            </a:r>
            <a:endParaRPr lang="en-US" sz="2400" dirty="0"/>
          </a:p>
        </p:txBody>
      </p:sp>
      <p:sp>
        <p:nvSpPr>
          <p:cNvPr id="4" name="Slide Number Placeholder 3"/>
          <p:cNvSpPr>
            <a:spLocks noGrp="1"/>
          </p:cNvSpPr>
          <p:nvPr>
            <p:ph type="sldNum" sz="quarter" idx="10"/>
          </p:nvPr>
        </p:nvSpPr>
        <p:spPr/>
        <p:txBody>
          <a:bodyPr/>
          <a:lstStyle/>
          <a:p>
            <a:fld id="{1349880E-1465-47C2-8B2D-31041858F0BF}" type="slidenum">
              <a:rPr lang="en-US" smtClean="0"/>
              <a:t>12</a:t>
            </a:fld>
            <a:endParaRPr lang="en-US" dirty="0"/>
          </a:p>
        </p:txBody>
      </p:sp>
    </p:spTree>
    <p:extLst>
      <p:ext uri="{BB962C8B-B14F-4D97-AF65-F5344CB8AC3E}">
        <p14:creationId xmlns:p14="http://schemas.microsoft.com/office/powerpoint/2010/main" val="5443654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Intelligence is ethical evidence-based decision-support.  Nothing more, and nothing less.</a:t>
            </a:r>
          </a:p>
          <a:p>
            <a:endParaRPr lang="en-US" sz="800" dirty="0"/>
          </a:p>
          <a:p>
            <a:r>
              <a:rPr lang="en-US" sz="2400" dirty="0" smtClean="0"/>
              <a:t>It must be used to support strategic priorities, all manner of policies, all manner of acquisition, and all operations by all parties – field harmonization.</a:t>
            </a:r>
          </a:p>
          <a:p>
            <a:endParaRPr lang="en-US" sz="800" dirty="0"/>
          </a:p>
          <a:p>
            <a:r>
              <a:rPr lang="en-US" sz="2400" dirty="0" smtClean="0"/>
              <a:t>We still need spies and secrecy, but only if rooted in a broad foundation of public intelligence with open communications.</a:t>
            </a:r>
            <a:endParaRPr lang="en-US" sz="2400" dirty="0"/>
          </a:p>
        </p:txBody>
      </p:sp>
      <p:sp>
        <p:nvSpPr>
          <p:cNvPr id="4" name="Slide Number Placeholder 3"/>
          <p:cNvSpPr>
            <a:spLocks noGrp="1"/>
          </p:cNvSpPr>
          <p:nvPr>
            <p:ph type="sldNum" sz="quarter" idx="10"/>
          </p:nvPr>
        </p:nvSpPr>
        <p:spPr/>
        <p:txBody>
          <a:bodyPr/>
          <a:lstStyle/>
          <a:p>
            <a:fld id="{1349880E-1465-47C2-8B2D-31041858F0BF}" type="slidenum">
              <a:rPr lang="en-US" smtClean="0"/>
              <a:t>13</a:t>
            </a:fld>
            <a:endParaRPr lang="en-US" dirty="0"/>
          </a:p>
        </p:txBody>
      </p:sp>
    </p:spTree>
    <p:extLst>
      <p:ext uri="{BB962C8B-B14F-4D97-AF65-F5344CB8AC3E}">
        <p14:creationId xmlns:p14="http://schemas.microsoft.com/office/powerpoint/2010/main" val="14671282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9600"/>
            <a:ext cx="5486400" cy="4114800"/>
          </a:xfrm>
        </p:spPr>
        <p:txBody>
          <a:bodyPr/>
          <a:lstStyle/>
          <a:p>
            <a:r>
              <a:rPr lang="en-US" sz="2400" dirty="0" smtClean="0"/>
              <a:t>In 1990, still a government employee, I identified six fundamental challenges that we needed to address if we were to evolve into the 21</a:t>
            </a:r>
            <a:r>
              <a:rPr lang="en-US" sz="2400" baseline="30000" dirty="0" smtClean="0"/>
              <a:t>st</a:t>
            </a:r>
            <a:r>
              <a:rPr lang="en-US" sz="2400" dirty="0" smtClean="0"/>
              <a:t> Century. We still do not have solutions for all six of these challenges  today.  </a:t>
            </a:r>
          </a:p>
          <a:p>
            <a:endParaRPr lang="en-US" sz="800" dirty="0"/>
          </a:p>
          <a:p>
            <a:r>
              <a:rPr lang="en-US" sz="2400" dirty="0" smtClean="0"/>
              <a:t>Speaking only of the US secret world, I see $1.25 trillion dollars wasted, on top of which we have another $10-15 trillion in </a:t>
            </a:r>
            <a:r>
              <a:rPr lang="en-US" sz="2400" dirty="0" smtClean="0"/>
              <a:t>elective wars and other high crimes – assassination by drone stands out.</a:t>
            </a:r>
            <a:endParaRPr lang="en-US" sz="2400" dirty="0"/>
          </a:p>
        </p:txBody>
      </p:sp>
      <p:sp>
        <p:nvSpPr>
          <p:cNvPr id="4" name="Slide Number Placeholder 3"/>
          <p:cNvSpPr>
            <a:spLocks noGrp="1"/>
          </p:cNvSpPr>
          <p:nvPr>
            <p:ph type="sldNum" sz="quarter" idx="10"/>
          </p:nvPr>
        </p:nvSpPr>
        <p:spPr/>
        <p:txBody>
          <a:bodyPr/>
          <a:lstStyle/>
          <a:p>
            <a:fld id="{1349880E-1465-47C2-8B2D-31041858F0BF}" type="slidenum">
              <a:rPr lang="en-US" smtClean="0"/>
              <a:t>14</a:t>
            </a:fld>
            <a:endParaRPr lang="en-US" dirty="0"/>
          </a:p>
        </p:txBody>
      </p:sp>
    </p:spTree>
    <p:extLst>
      <p:ext uri="{BB962C8B-B14F-4D97-AF65-F5344CB8AC3E}">
        <p14:creationId xmlns:p14="http://schemas.microsoft.com/office/powerpoint/2010/main" val="23712138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In the US system, Cabinet officials and Congress represent the recipients of taxpayer revenue, not the citizens themselves.  The Office of Management and Budget does not manage anything at all, and such policies as we have are generally isolated, incomplete, bespoke, often in conflict with one another, and expensive in their ignorance.</a:t>
            </a:r>
          </a:p>
          <a:p>
            <a:endParaRPr lang="en-US" sz="800" dirty="0"/>
          </a:p>
          <a:p>
            <a:r>
              <a:rPr lang="en-US" sz="2400" dirty="0" smtClean="0"/>
              <a:t>Here I show my proposed new form of Whole of Government intelligence.</a:t>
            </a:r>
            <a:endParaRPr lang="en-US" sz="2400" dirty="0"/>
          </a:p>
        </p:txBody>
      </p:sp>
      <p:sp>
        <p:nvSpPr>
          <p:cNvPr id="4" name="Slide Number Placeholder 3"/>
          <p:cNvSpPr>
            <a:spLocks noGrp="1"/>
          </p:cNvSpPr>
          <p:nvPr>
            <p:ph type="sldNum" sz="quarter" idx="10"/>
          </p:nvPr>
        </p:nvSpPr>
        <p:spPr/>
        <p:txBody>
          <a:bodyPr/>
          <a:lstStyle/>
          <a:p>
            <a:fld id="{1349880E-1465-47C2-8B2D-31041858F0BF}" type="slidenum">
              <a:rPr lang="en-US" smtClean="0"/>
              <a:t>15</a:t>
            </a:fld>
            <a:endParaRPr lang="en-US" dirty="0"/>
          </a:p>
        </p:txBody>
      </p:sp>
    </p:spTree>
    <p:extLst>
      <p:ext uri="{BB962C8B-B14F-4D97-AF65-F5344CB8AC3E}">
        <p14:creationId xmlns:p14="http://schemas.microsoft.com/office/powerpoint/2010/main" val="18378779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This is another way of looking at the holistic nature of intelligence in the 21</a:t>
            </a:r>
            <a:r>
              <a:rPr lang="en-US" sz="2400" baseline="30000" dirty="0" smtClean="0"/>
              <a:t>st</a:t>
            </a:r>
            <a:r>
              <a:rPr lang="en-US" sz="2400" dirty="0" smtClean="0"/>
              <a:t> Century, but here I add the dimension of time.</a:t>
            </a:r>
          </a:p>
          <a:p>
            <a:endParaRPr lang="en-US" sz="800" dirty="0" smtClean="0"/>
          </a:p>
          <a:p>
            <a:r>
              <a:rPr lang="en-US" sz="2400" dirty="0" smtClean="0"/>
              <a:t>Any intelligence community that cannot help shape decisions in the moment and also 100 years out, is not worthy of the scarce resources being assigned to its function.</a:t>
            </a:r>
            <a:endParaRPr lang="en-US" sz="2400" dirty="0"/>
          </a:p>
        </p:txBody>
      </p:sp>
      <p:sp>
        <p:nvSpPr>
          <p:cNvPr id="4" name="Slide Number Placeholder 3"/>
          <p:cNvSpPr>
            <a:spLocks noGrp="1"/>
          </p:cNvSpPr>
          <p:nvPr>
            <p:ph type="sldNum" sz="quarter" idx="10"/>
          </p:nvPr>
        </p:nvSpPr>
        <p:spPr/>
        <p:txBody>
          <a:bodyPr/>
          <a:lstStyle/>
          <a:p>
            <a:fld id="{8C0FDCC6-1231-4434-87A4-20FDC48F8CCF}" type="slidenum">
              <a:rPr lang="en-US" smtClean="0"/>
              <a:t>16</a:t>
            </a:fld>
            <a:endParaRPr lang="en-US" dirty="0"/>
          </a:p>
        </p:txBody>
      </p:sp>
    </p:spTree>
    <p:extLst>
      <p:ext uri="{BB962C8B-B14F-4D97-AF65-F5344CB8AC3E}">
        <p14:creationId xmlns:p14="http://schemas.microsoft.com/office/powerpoint/2010/main" val="37044701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In the ideal, all of our intelligence disciplines should be working together and providing decision support to all of our whole of government mission areas.</a:t>
            </a:r>
          </a:p>
          <a:p>
            <a:endParaRPr lang="en-US" sz="800" dirty="0"/>
          </a:p>
          <a:p>
            <a:r>
              <a:rPr lang="en-US" sz="2400" dirty="0" smtClean="0"/>
              <a:t>Among them, open source intelligence, a twin to human intelligence, offers the most promise, while the technical disciplines fight tooth and nail to remain retarded.</a:t>
            </a:r>
          </a:p>
          <a:p>
            <a:endParaRPr lang="en-US" sz="800" dirty="0"/>
          </a:p>
          <a:p>
            <a:r>
              <a:rPr lang="en-US" sz="2400" dirty="0" smtClean="0"/>
              <a:t>It is in this context that I have high hopes for M4IS2 – Multinational intelligence.</a:t>
            </a:r>
            <a:endParaRPr lang="en-US" sz="2400" dirty="0"/>
          </a:p>
        </p:txBody>
      </p:sp>
      <p:sp>
        <p:nvSpPr>
          <p:cNvPr id="4" name="Slide Number Placeholder 3"/>
          <p:cNvSpPr>
            <a:spLocks noGrp="1"/>
          </p:cNvSpPr>
          <p:nvPr>
            <p:ph type="sldNum" sz="quarter" idx="10"/>
          </p:nvPr>
        </p:nvSpPr>
        <p:spPr/>
        <p:txBody>
          <a:bodyPr/>
          <a:lstStyle/>
          <a:p>
            <a:fld id="{1349880E-1465-47C2-8B2D-31041858F0BF}" type="slidenum">
              <a:rPr lang="en-US" smtClean="0"/>
              <a:t>17</a:t>
            </a:fld>
            <a:endParaRPr lang="en-US" dirty="0"/>
          </a:p>
        </p:txBody>
      </p:sp>
    </p:spTree>
    <p:extLst>
      <p:ext uri="{BB962C8B-B14F-4D97-AF65-F5344CB8AC3E}">
        <p14:creationId xmlns:p14="http://schemas.microsoft.com/office/powerpoint/2010/main" val="28285639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In my view, this graphic captures what we should be doing but do not do.  If we are to be successful intelligence professionals in the 21</a:t>
            </a:r>
            <a:r>
              <a:rPr lang="en-US" sz="2400" baseline="30000" dirty="0" smtClean="0"/>
              <a:t>st</a:t>
            </a:r>
            <a:r>
              <a:rPr lang="en-US" sz="2400" dirty="0" smtClean="0"/>
              <a:t> Century, this is our starting </a:t>
            </a:r>
            <a:r>
              <a:rPr lang="en-US" sz="2400" dirty="0" smtClean="0"/>
              <a:t>point….the truth at any cost lowers all other costs.</a:t>
            </a:r>
            <a:endParaRPr lang="en-US" sz="2400" dirty="0" smtClean="0"/>
          </a:p>
          <a:p>
            <a:endParaRPr lang="en-US" sz="2400" dirty="0"/>
          </a:p>
          <a:p>
            <a:r>
              <a:rPr lang="en-US" sz="2400" dirty="0" smtClean="0"/>
              <a:t>I simply do not see any of this happening within the US Intelligence Community</a:t>
            </a:r>
            <a:r>
              <a:rPr lang="en-US" sz="2400" dirty="0" smtClean="0"/>
              <a:t>.  They are slaves to money and not even remotely close to the truth or being free.</a:t>
            </a:r>
            <a:endParaRPr lang="en-US" sz="2400" dirty="0"/>
          </a:p>
        </p:txBody>
      </p:sp>
      <p:sp>
        <p:nvSpPr>
          <p:cNvPr id="4" name="Slide Number Placeholder 3"/>
          <p:cNvSpPr>
            <a:spLocks noGrp="1"/>
          </p:cNvSpPr>
          <p:nvPr>
            <p:ph type="sldNum" sz="quarter" idx="10"/>
          </p:nvPr>
        </p:nvSpPr>
        <p:spPr/>
        <p:txBody>
          <a:bodyPr/>
          <a:lstStyle/>
          <a:p>
            <a:fld id="{1349880E-1465-47C2-8B2D-31041858F0BF}" type="slidenum">
              <a:rPr lang="en-US" smtClean="0"/>
              <a:t>18</a:t>
            </a:fld>
            <a:endParaRPr lang="en-US" dirty="0"/>
          </a:p>
        </p:txBody>
      </p:sp>
    </p:spTree>
    <p:extLst>
      <p:ext uri="{BB962C8B-B14F-4D97-AF65-F5344CB8AC3E}">
        <p14:creationId xmlns:p14="http://schemas.microsoft.com/office/powerpoint/2010/main" val="13712745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Energized by NATO, and by my continuing relationship with the Strategic Studies Institute of the US Army, I developed a monograph and then a book on the new craft of intelligence in 2002.</a:t>
            </a:r>
          </a:p>
          <a:p>
            <a:endParaRPr lang="en-US" sz="2400" dirty="0"/>
          </a:p>
          <a:p>
            <a:r>
              <a:rPr lang="en-US" sz="2400" dirty="0" smtClean="0"/>
              <a:t>These are such simple sensible concepts, one must conclude that anyone rejecting them is doing so not on their merits, but rather on the basis of another agenda</a:t>
            </a:r>
            <a:r>
              <a:rPr lang="en-US" sz="2400" dirty="0"/>
              <a:t> </a:t>
            </a:r>
            <a:r>
              <a:rPr lang="en-US" sz="2400" dirty="0" smtClean="0"/>
              <a:t>far removed from the public interest.</a:t>
            </a:r>
            <a:endParaRPr lang="en-US" sz="2400" dirty="0"/>
          </a:p>
        </p:txBody>
      </p:sp>
      <p:sp>
        <p:nvSpPr>
          <p:cNvPr id="4" name="Slide Number Placeholder 3"/>
          <p:cNvSpPr>
            <a:spLocks noGrp="1"/>
          </p:cNvSpPr>
          <p:nvPr>
            <p:ph type="sldNum" sz="quarter" idx="10"/>
          </p:nvPr>
        </p:nvSpPr>
        <p:spPr/>
        <p:txBody>
          <a:bodyPr/>
          <a:lstStyle/>
          <a:p>
            <a:fld id="{1349880E-1465-47C2-8B2D-31041858F0BF}" type="slidenum">
              <a:rPr lang="en-US" smtClean="0"/>
              <a:t>19</a:t>
            </a:fld>
            <a:endParaRPr lang="en-US" dirty="0"/>
          </a:p>
        </p:txBody>
      </p:sp>
    </p:spTree>
    <p:extLst>
      <p:ext uri="{BB962C8B-B14F-4D97-AF65-F5344CB8AC3E}">
        <p14:creationId xmlns:p14="http://schemas.microsoft.com/office/powerpoint/2010/main" val="2683821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The </a:t>
            </a:r>
            <a:r>
              <a:rPr lang="en-US" sz="2400" u="sng" dirty="0" smtClean="0"/>
              <a:t>politics of intelligence</a:t>
            </a:r>
            <a:r>
              <a:rPr lang="en-US" sz="2400" dirty="0" smtClean="0"/>
              <a:t> are a challenge.  </a:t>
            </a:r>
          </a:p>
          <a:p>
            <a:endParaRPr lang="en-US" sz="800" dirty="0"/>
          </a:p>
          <a:p>
            <a:r>
              <a:rPr lang="en-US" sz="2400" dirty="0" smtClean="0"/>
              <a:t>Intelligence is the least influential, in part because by virtue of the secrecy it has chosen to maintain, it can be so easily ignored.</a:t>
            </a:r>
          </a:p>
          <a:p>
            <a:endParaRPr lang="en-US" sz="800" dirty="0"/>
          </a:p>
          <a:p>
            <a:r>
              <a:rPr lang="en-US" sz="2400" dirty="0" smtClean="0"/>
              <a:t>Until US intelligence learns how to do public intelligence in the public interest, it will continue to be a sideshow – an expensive sideshow.</a:t>
            </a:r>
            <a:endParaRPr lang="en-US" sz="2400" dirty="0"/>
          </a:p>
        </p:txBody>
      </p:sp>
      <p:sp>
        <p:nvSpPr>
          <p:cNvPr id="4" name="Slide Number Placeholder 3"/>
          <p:cNvSpPr>
            <a:spLocks noGrp="1"/>
          </p:cNvSpPr>
          <p:nvPr>
            <p:ph type="sldNum" sz="quarter" idx="10"/>
          </p:nvPr>
        </p:nvSpPr>
        <p:spPr/>
        <p:txBody>
          <a:bodyPr/>
          <a:lstStyle/>
          <a:p>
            <a:fld id="{1349880E-1465-47C2-8B2D-31041858F0BF}" type="slidenum">
              <a:rPr lang="en-US" smtClean="0"/>
              <a:t>2</a:t>
            </a:fld>
            <a:endParaRPr lang="en-US" dirty="0"/>
          </a:p>
        </p:txBody>
      </p:sp>
    </p:spTree>
    <p:extLst>
      <p:ext uri="{BB962C8B-B14F-4D97-AF65-F5344CB8AC3E}">
        <p14:creationId xmlns:p14="http://schemas.microsoft.com/office/powerpoint/2010/main" val="13437854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I created this graphic a decade ago, and I fear it is not yet appreciated.  It is the first graphic in my chapter, “The Evolving Craft of Intelligence,” in the Routledge Companion book coming out in August.</a:t>
            </a:r>
          </a:p>
          <a:p>
            <a:endParaRPr lang="en-US" sz="800" dirty="0"/>
          </a:p>
          <a:p>
            <a:r>
              <a:rPr lang="en-US" sz="2400" dirty="0" smtClean="0"/>
              <a:t>In this context, secret intelligence for the top-down unilateral approach is vastly less important than public intelligence that can inspire bottom-up multi-lateral consensus harmonizing the spending and behavior of larger </a:t>
            </a:r>
            <a:r>
              <a:rPr lang="en-US" sz="2400" dirty="0" smtClean="0"/>
              <a:t>coalitions, both preventive and reactive.</a:t>
            </a:r>
            <a:endParaRPr lang="en-US" sz="2400" dirty="0"/>
          </a:p>
        </p:txBody>
      </p:sp>
      <p:sp>
        <p:nvSpPr>
          <p:cNvPr id="4" name="Slide Number Placeholder 3"/>
          <p:cNvSpPr>
            <a:spLocks noGrp="1"/>
          </p:cNvSpPr>
          <p:nvPr>
            <p:ph type="sldNum" sz="quarter" idx="10"/>
          </p:nvPr>
        </p:nvSpPr>
        <p:spPr/>
        <p:txBody>
          <a:bodyPr/>
          <a:lstStyle/>
          <a:p>
            <a:fld id="{1349880E-1465-47C2-8B2D-31041858F0BF}" type="slidenum">
              <a:rPr lang="en-US" smtClean="0"/>
              <a:t>20</a:t>
            </a:fld>
            <a:endParaRPr lang="en-US" dirty="0"/>
          </a:p>
        </p:txBody>
      </p:sp>
    </p:spTree>
    <p:extLst>
      <p:ext uri="{BB962C8B-B14F-4D97-AF65-F5344CB8AC3E}">
        <p14:creationId xmlns:p14="http://schemas.microsoft.com/office/powerpoint/2010/main" val="4728343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There are eight tribes of intelligence; it is not possible to be fully effective without harnessing the distributed intelligence of all eight of these tribes.  The </a:t>
            </a:r>
            <a:r>
              <a:rPr lang="en-US" sz="2400" dirty="0"/>
              <a:t>government is the most ignorant and least </a:t>
            </a:r>
            <a:r>
              <a:rPr lang="en-US" sz="2400" dirty="0" smtClean="0"/>
              <a:t>flexible of the eight tribes.</a:t>
            </a:r>
          </a:p>
          <a:p>
            <a:endParaRPr lang="en-US" dirty="0"/>
          </a:p>
          <a:p>
            <a:r>
              <a:rPr lang="en-US" sz="2400" dirty="0"/>
              <a:t>All tribes have </a:t>
            </a:r>
            <a:r>
              <a:rPr lang="en-US" sz="2400" dirty="0" smtClean="0"/>
              <a:t>secrets.  Where </a:t>
            </a:r>
            <a:r>
              <a:rPr lang="en-US" sz="2400" dirty="0"/>
              <a:t>we have failed terribly is in ensuring that we can all share the majority of the information that is not secret</a:t>
            </a:r>
            <a:r>
              <a:rPr lang="en-US" sz="2400" dirty="0" smtClean="0"/>
              <a:t>.</a:t>
            </a:r>
            <a:endParaRPr lang="en-US" sz="2400" dirty="0"/>
          </a:p>
        </p:txBody>
      </p:sp>
      <p:sp>
        <p:nvSpPr>
          <p:cNvPr id="4" name="Slide Number Placeholder 3"/>
          <p:cNvSpPr>
            <a:spLocks noGrp="1"/>
          </p:cNvSpPr>
          <p:nvPr>
            <p:ph type="sldNum" sz="quarter" idx="10"/>
          </p:nvPr>
        </p:nvSpPr>
        <p:spPr/>
        <p:txBody>
          <a:bodyPr/>
          <a:lstStyle/>
          <a:p>
            <a:fld id="{8111DF32-DF12-45C4-BD0C-6CD70CCD9AA9}" type="slidenum">
              <a:rPr lang="en-US" smtClean="0"/>
              <a:t>21</a:t>
            </a:fld>
            <a:endParaRPr lang="en-US" dirty="0"/>
          </a:p>
        </p:txBody>
      </p:sp>
    </p:spTree>
    <p:extLst>
      <p:ext uri="{BB962C8B-B14F-4D97-AF65-F5344CB8AC3E}">
        <p14:creationId xmlns:p14="http://schemas.microsoft.com/office/powerpoint/2010/main" val="35765104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This is the vision I briefed to the Coalition Coordination Center (CCC) in Tampa in 2006.  What they did for logistics we need to do for intelligence. There are four special relationships depicted here.</a:t>
            </a:r>
          </a:p>
          <a:p>
            <a:endParaRPr lang="en-US" sz="800" dirty="0"/>
          </a:p>
          <a:p>
            <a:r>
              <a:rPr lang="en-US" sz="2400" dirty="0" smtClean="0"/>
              <a:t>Perhaps most important is the use of national militaries as the C4I hubs for interlocking reach-back  into the eight tribes of each respective nation.</a:t>
            </a:r>
          </a:p>
          <a:p>
            <a:endParaRPr lang="en-US" sz="800" dirty="0"/>
          </a:p>
          <a:p>
            <a:r>
              <a:rPr lang="en-US" sz="2400" dirty="0" smtClean="0"/>
              <a:t>Reciprocity will be vital across this scheme.</a:t>
            </a:r>
            <a:endParaRPr lang="en-US" sz="2400" dirty="0"/>
          </a:p>
        </p:txBody>
      </p:sp>
      <p:sp>
        <p:nvSpPr>
          <p:cNvPr id="4" name="Slide Number Placeholder 3"/>
          <p:cNvSpPr>
            <a:spLocks noGrp="1"/>
          </p:cNvSpPr>
          <p:nvPr>
            <p:ph type="sldNum" sz="quarter" idx="10"/>
          </p:nvPr>
        </p:nvSpPr>
        <p:spPr/>
        <p:txBody>
          <a:bodyPr/>
          <a:lstStyle/>
          <a:p>
            <a:fld id="{1349880E-1465-47C2-8B2D-31041858F0BF}" type="slidenum">
              <a:rPr lang="en-US" smtClean="0"/>
              <a:t>22</a:t>
            </a:fld>
            <a:endParaRPr lang="en-US" dirty="0"/>
          </a:p>
        </p:txBody>
      </p:sp>
    </p:spTree>
    <p:extLst>
      <p:ext uri="{BB962C8B-B14F-4D97-AF65-F5344CB8AC3E}">
        <p14:creationId xmlns:p14="http://schemas.microsoft.com/office/powerpoint/2010/main" val="34902439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dirty="0" smtClean="0"/>
              <a:t>In 2010 I supported a UNESCO project on governing water, and also did my book </a:t>
            </a:r>
            <a:r>
              <a:rPr lang="en-US" sz="2200" i="1" dirty="0" smtClean="0"/>
              <a:t>INTELLIGENCE for EARTH: Clarity, Diversity, Integrity, &amp; Sustainability</a:t>
            </a:r>
            <a:r>
              <a:rPr lang="en-US" sz="2200" dirty="0" smtClean="0"/>
              <a:t>.  This graphic shows the larger context for intelligence.  Decision-support is needed for hybrid governance, for establishing consensus across all boundaries while fully developing whole systems analytic models and embracing true cost economics as a foundation for ground truth.  Down the road I wish to fully integrate education, intelligence, and research.  </a:t>
            </a:r>
            <a:r>
              <a:rPr lang="en-US" sz="2200" u="sng" dirty="0" smtClean="0"/>
              <a:t>That</a:t>
            </a:r>
            <a:r>
              <a:rPr lang="en-US" sz="2200" dirty="0" smtClean="0"/>
              <a:t> is a strategic vision.</a:t>
            </a:r>
            <a:endParaRPr lang="en-US" sz="2200" dirty="0"/>
          </a:p>
        </p:txBody>
      </p:sp>
      <p:sp>
        <p:nvSpPr>
          <p:cNvPr id="4" name="Slide Number Placeholder 3"/>
          <p:cNvSpPr>
            <a:spLocks noGrp="1"/>
          </p:cNvSpPr>
          <p:nvPr>
            <p:ph type="sldNum" sz="quarter" idx="10"/>
          </p:nvPr>
        </p:nvSpPr>
        <p:spPr/>
        <p:txBody>
          <a:bodyPr/>
          <a:lstStyle/>
          <a:p>
            <a:fld id="{1349880E-1465-47C2-8B2D-31041858F0BF}" type="slidenum">
              <a:rPr lang="en-US" smtClean="0"/>
              <a:t>23</a:t>
            </a:fld>
            <a:endParaRPr lang="en-US" dirty="0"/>
          </a:p>
        </p:txBody>
      </p:sp>
    </p:spTree>
    <p:extLst>
      <p:ext uri="{BB962C8B-B14F-4D97-AF65-F5344CB8AC3E}">
        <p14:creationId xmlns:p14="http://schemas.microsoft.com/office/powerpoint/2010/main" val="34643995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3400" y="4343400"/>
            <a:ext cx="5867400" cy="4114800"/>
          </a:xfrm>
        </p:spPr>
        <p:txBody>
          <a:bodyPr/>
          <a:lstStyle/>
          <a:p>
            <a:r>
              <a:rPr lang="en-US" sz="2400" dirty="0" smtClean="0"/>
              <a:t>China has already taken steps to convert those that wish to the </a:t>
            </a:r>
            <a:r>
              <a:rPr lang="en-US" sz="2400" dirty="0" err="1" smtClean="0"/>
              <a:t>yuan</a:t>
            </a:r>
            <a:r>
              <a:rPr lang="en-US" sz="2400" dirty="0" smtClean="0"/>
              <a:t> as a reserve currency, and to also offer an alternative to the SWIFT banking system that has been turned against Iran, very unwisely in my view.  I believe the time has come for the eight greater demographics to test a new multinational information-sharing and sense-making toward their mutual benefit.  In each region of the world, ethical evidence-based decision support is the best tool for creating peace &amp; </a:t>
            </a:r>
            <a:r>
              <a:rPr lang="en-US" sz="2400" dirty="0" smtClean="0"/>
              <a:t>prosperity.</a:t>
            </a:r>
            <a:endParaRPr lang="en-US" sz="2400" dirty="0"/>
          </a:p>
        </p:txBody>
      </p:sp>
      <p:sp>
        <p:nvSpPr>
          <p:cNvPr id="4" name="Slide Number Placeholder 3"/>
          <p:cNvSpPr>
            <a:spLocks noGrp="1"/>
          </p:cNvSpPr>
          <p:nvPr>
            <p:ph type="sldNum" sz="quarter" idx="10"/>
          </p:nvPr>
        </p:nvSpPr>
        <p:spPr/>
        <p:txBody>
          <a:bodyPr/>
          <a:lstStyle/>
          <a:p>
            <a:fld id="{8C0FDCC6-1231-4434-87A4-20FDC48F8CCF}" type="slidenum">
              <a:rPr lang="en-US" smtClean="0"/>
              <a:t>24</a:t>
            </a:fld>
            <a:endParaRPr lang="en-US" dirty="0"/>
          </a:p>
        </p:txBody>
      </p:sp>
    </p:spTree>
    <p:extLst>
      <p:ext uri="{BB962C8B-B14F-4D97-AF65-F5344CB8AC3E}">
        <p14:creationId xmlns:p14="http://schemas.microsoft.com/office/powerpoint/2010/main" val="4001062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This graphic pulls it all together.  It is possible, in the astonishingly near future, to create Smart Nations, a World Brain, a Global Game, and with this architecture, harness the distributed intelligence of the Whole Earth.</a:t>
            </a:r>
          </a:p>
          <a:p>
            <a:endParaRPr lang="en-US" sz="800" dirty="0" smtClean="0"/>
          </a:p>
          <a:p>
            <a:r>
              <a:rPr lang="en-US" sz="2400" dirty="0" smtClean="0"/>
              <a:t>For an early glimpse of what is possible, visit Crisis Mappers and see what they are doing with SMS messages, diaspora translations and map plotting, and the integration of various open source apps.</a:t>
            </a:r>
            <a:endParaRPr lang="en-US" sz="2400" dirty="0"/>
          </a:p>
        </p:txBody>
      </p:sp>
      <p:sp>
        <p:nvSpPr>
          <p:cNvPr id="4" name="Slide Number Placeholder 3"/>
          <p:cNvSpPr>
            <a:spLocks noGrp="1"/>
          </p:cNvSpPr>
          <p:nvPr>
            <p:ph type="sldNum" sz="quarter" idx="10"/>
          </p:nvPr>
        </p:nvSpPr>
        <p:spPr/>
        <p:txBody>
          <a:bodyPr/>
          <a:lstStyle/>
          <a:p>
            <a:fld id="{1349880E-1465-47C2-8B2D-31041858F0BF}" type="slidenum">
              <a:rPr lang="en-US" smtClean="0"/>
              <a:t>25</a:t>
            </a:fld>
            <a:endParaRPr lang="en-US"/>
          </a:p>
        </p:txBody>
      </p:sp>
    </p:spTree>
    <p:extLst>
      <p:ext uri="{BB962C8B-B14F-4D97-AF65-F5344CB8AC3E}">
        <p14:creationId xmlns:p14="http://schemas.microsoft.com/office/powerpoint/2010/main" val="35748311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I </a:t>
            </a:r>
            <a:r>
              <a:rPr lang="en-US" sz="2400" dirty="0" smtClean="0"/>
              <a:t>regret to say that my warning letter </a:t>
            </a:r>
            <a:r>
              <a:rPr lang="en-US" sz="2400" dirty="0" smtClean="0"/>
              <a:t>to the White House in </a:t>
            </a:r>
            <a:r>
              <a:rPr lang="en-US" sz="2400" dirty="0" smtClean="0"/>
              <a:t>1994 made no impression on the US Government.</a:t>
            </a:r>
          </a:p>
          <a:p>
            <a:r>
              <a:rPr lang="en-US" sz="2400" dirty="0" smtClean="0"/>
              <a:t>Everything we are doing in cyber-security </a:t>
            </a:r>
            <a:r>
              <a:rPr lang="en-US" sz="2400" dirty="0" smtClean="0"/>
              <a:t>today is wrong</a:t>
            </a:r>
            <a:r>
              <a:rPr lang="en-US" sz="2400" dirty="0" smtClean="0"/>
              <a:t>.  I strongly recommend that Brazil, China, India, and Russia, among others, lead the development of a completely new global information </a:t>
            </a:r>
            <a:r>
              <a:rPr lang="en-US" sz="2400" dirty="0" smtClean="0"/>
              <a:t>infrastructure….at the same time, the Autonomous Internet is emergent outside of state or corporate control.</a:t>
            </a:r>
            <a:endParaRPr lang="en-US" sz="2400" dirty="0"/>
          </a:p>
        </p:txBody>
      </p:sp>
      <p:sp>
        <p:nvSpPr>
          <p:cNvPr id="4" name="Slide Number Placeholder 3"/>
          <p:cNvSpPr>
            <a:spLocks noGrp="1"/>
          </p:cNvSpPr>
          <p:nvPr>
            <p:ph type="sldNum" sz="quarter" idx="10"/>
          </p:nvPr>
        </p:nvSpPr>
        <p:spPr/>
        <p:txBody>
          <a:bodyPr/>
          <a:lstStyle/>
          <a:p>
            <a:fld id="{8C0FDCC6-1231-4434-87A4-20FDC48F8CCF}" type="slidenum">
              <a:rPr lang="en-US" smtClean="0"/>
              <a:t>26</a:t>
            </a:fld>
            <a:endParaRPr lang="en-US" dirty="0"/>
          </a:p>
        </p:txBody>
      </p:sp>
    </p:spTree>
    <p:extLst>
      <p:ext uri="{BB962C8B-B14F-4D97-AF65-F5344CB8AC3E}">
        <p14:creationId xmlns:p14="http://schemas.microsoft.com/office/powerpoint/2010/main" val="28193527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This may be my most subversive graphic.  If implemented, it does three things:</a:t>
            </a:r>
          </a:p>
          <a:p>
            <a:endParaRPr lang="en-US" sz="800" dirty="0" smtClean="0"/>
          </a:p>
          <a:p>
            <a:r>
              <a:rPr lang="en-US" sz="2400" dirty="0" smtClean="0"/>
              <a:t>01  Explodes giving from the one billion rich, 80% of whom do not give now</a:t>
            </a:r>
          </a:p>
          <a:p>
            <a:endParaRPr lang="en-US" sz="800" dirty="0" smtClean="0"/>
          </a:p>
          <a:p>
            <a:r>
              <a:rPr lang="en-US" sz="2400" dirty="0" smtClean="0"/>
              <a:t>02  Collapses the current archipelago of inefficient and dishonest aid schemes by holding them accountable in detail</a:t>
            </a:r>
          </a:p>
          <a:p>
            <a:endParaRPr lang="en-US" sz="800" dirty="0" smtClean="0"/>
          </a:p>
          <a:p>
            <a:r>
              <a:rPr lang="en-US" sz="2400" dirty="0" smtClean="0"/>
              <a:t>03  Dramatically increases the efficiency of all coming together with ENOUGH at the household level of resilience.</a:t>
            </a:r>
            <a:endParaRPr lang="en-US" sz="2400" dirty="0"/>
          </a:p>
        </p:txBody>
      </p:sp>
      <p:sp>
        <p:nvSpPr>
          <p:cNvPr id="4" name="Slide Number Placeholder 3"/>
          <p:cNvSpPr>
            <a:spLocks noGrp="1"/>
          </p:cNvSpPr>
          <p:nvPr>
            <p:ph type="sldNum" sz="quarter" idx="10"/>
          </p:nvPr>
        </p:nvSpPr>
        <p:spPr/>
        <p:txBody>
          <a:bodyPr/>
          <a:lstStyle/>
          <a:p>
            <a:fld id="{1349880E-1465-47C2-8B2D-31041858F0BF}" type="slidenum">
              <a:rPr lang="en-US" smtClean="0"/>
              <a:t>27</a:t>
            </a:fld>
            <a:endParaRPr lang="en-US"/>
          </a:p>
        </p:txBody>
      </p:sp>
    </p:spTree>
    <p:extLst>
      <p:ext uri="{BB962C8B-B14F-4D97-AF65-F5344CB8AC3E}">
        <p14:creationId xmlns:p14="http://schemas.microsoft.com/office/powerpoint/2010/main" val="35484895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With or without the United Nations, Brazil, China, India, and Russia, among others, can create a World Brain and an open source everything (OSE) global information technology network that harmonizes how we all spend, invest, and behave into the future.  The wasteful practices of the USA must not be replicated; the US approach to energy must not be followed.  We can do so much better working on the basis of ethical evidence-based decision-support.</a:t>
            </a:r>
            <a:endParaRPr lang="en-US" sz="2400" dirty="0"/>
          </a:p>
        </p:txBody>
      </p:sp>
      <p:sp>
        <p:nvSpPr>
          <p:cNvPr id="4" name="Slide Number Placeholder 3"/>
          <p:cNvSpPr>
            <a:spLocks noGrp="1"/>
          </p:cNvSpPr>
          <p:nvPr>
            <p:ph type="sldNum" sz="quarter" idx="10"/>
          </p:nvPr>
        </p:nvSpPr>
        <p:spPr/>
        <p:txBody>
          <a:bodyPr/>
          <a:lstStyle/>
          <a:p>
            <a:fld id="{8C0FDCC6-1231-4434-87A4-20FDC48F8CCF}" type="slidenum">
              <a:rPr lang="en-US" smtClean="0"/>
              <a:t>28</a:t>
            </a:fld>
            <a:endParaRPr lang="en-US" dirty="0"/>
          </a:p>
        </p:txBody>
      </p:sp>
    </p:spTree>
    <p:extLst>
      <p:ext uri="{BB962C8B-B14F-4D97-AF65-F5344CB8AC3E}">
        <p14:creationId xmlns:p14="http://schemas.microsoft.com/office/powerpoint/2010/main" val="5317662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3400" y="4343400"/>
            <a:ext cx="5791200" cy="4114800"/>
          </a:xfrm>
        </p:spPr>
        <p:txBody>
          <a:bodyPr/>
          <a:lstStyle/>
          <a:p>
            <a:r>
              <a:rPr lang="en-US" sz="2400" dirty="0" smtClean="0"/>
              <a:t>With or without the United Nations I believe that among themselves, Brazil, China, India, and Russia, among others, should find $3 billion a year to fund the Open Source Agency (OSA) as a global asset, but accountable to all nations and all peoples, not controlled by the USA nor being a largely ineffective UN agency.  Here I depict various potential elements for a new World Brain that provides every human with Internet access and a free education for life.</a:t>
            </a:r>
            <a:endParaRPr lang="en-US" sz="2400" dirty="0"/>
          </a:p>
        </p:txBody>
      </p:sp>
      <p:sp>
        <p:nvSpPr>
          <p:cNvPr id="4" name="Slide Number Placeholder 3"/>
          <p:cNvSpPr>
            <a:spLocks noGrp="1"/>
          </p:cNvSpPr>
          <p:nvPr>
            <p:ph type="sldNum" sz="quarter" idx="10"/>
          </p:nvPr>
        </p:nvSpPr>
        <p:spPr/>
        <p:txBody>
          <a:bodyPr/>
          <a:lstStyle/>
          <a:p>
            <a:fld id="{8C0FDCC6-1231-4434-87A4-20FDC48F8CCF}" type="slidenum">
              <a:rPr lang="en-US" smtClean="0"/>
              <a:t>29</a:t>
            </a:fld>
            <a:endParaRPr lang="en-US" dirty="0"/>
          </a:p>
        </p:txBody>
      </p:sp>
    </p:spTree>
    <p:extLst>
      <p:ext uri="{BB962C8B-B14F-4D97-AF65-F5344CB8AC3E}">
        <p14:creationId xmlns:p14="http://schemas.microsoft.com/office/powerpoint/2010/main" val="918181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Intelligence is decision-support.  If we are not supporting a specific decision by a specific decision-maker or decision-making group, it is not intelligence, it is information, however classified.</a:t>
            </a:r>
          </a:p>
          <a:p>
            <a:endParaRPr lang="en-US" sz="800" dirty="0" smtClean="0"/>
          </a:p>
          <a:p>
            <a:r>
              <a:rPr lang="en-US" sz="2400" dirty="0" smtClean="0"/>
              <a:t>Intelligence as a term can apply to the proven process of creating intelligence, but must be distinguished from these other distracting functions and terms.</a:t>
            </a:r>
            <a:endParaRPr lang="en-US" sz="2400" dirty="0"/>
          </a:p>
        </p:txBody>
      </p:sp>
      <p:sp>
        <p:nvSpPr>
          <p:cNvPr id="4" name="Slide Number Placeholder 3"/>
          <p:cNvSpPr>
            <a:spLocks noGrp="1"/>
          </p:cNvSpPr>
          <p:nvPr>
            <p:ph type="sldNum" sz="quarter" idx="10"/>
          </p:nvPr>
        </p:nvSpPr>
        <p:spPr/>
        <p:txBody>
          <a:bodyPr/>
          <a:lstStyle/>
          <a:p>
            <a:fld id="{8C0FDCC6-1231-4434-87A4-20FDC48F8CCF}" type="slidenum">
              <a:rPr lang="en-US" smtClean="0"/>
              <a:t>3</a:t>
            </a:fld>
            <a:endParaRPr lang="en-US" dirty="0"/>
          </a:p>
        </p:txBody>
      </p:sp>
    </p:spTree>
    <p:extLst>
      <p:ext uri="{BB962C8B-B14F-4D97-AF65-F5344CB8AC3E}">
        <p14:creationId xmlns:p14="http://schemas.microsoft.com/office/powerpoint/2010/main" val="33055291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We now have 40 minutes for dialog.  My record is 8 hours and 1 minute at Hackers on Planet Earth in 2012, but here and now, we have 40 minutes.  I am also offering a round-table tonight, for two hours or more, in which I will present another 40 graphics for more careful discussion.  Both this overview and the workshop briefings are posted to TinyURL forward slash 2013-Steele.  Thank you again for your attention to my thoughts on the future.</a:t>
            </a:r>
            <a:endParaRPr lang="en-US" sz="2400" dirty="0"/>
          </a:p>
        </p:txBody>
      </p:sp>
      <p:sp>
        <p:nvSpPr>
          <p:cNvPr id="4" name="Slide Number Placeholder 3"/>
          <p:cNvSpPr>
            <a:spLocks noGrp="1"/>
          </p:cNvSpPr>
          <p:nvPr>
            <p:ph type="sldNum" sz="quarter" idx="10"/>
          </p:nvPr>
        </p:nvSpPr>
        <p:spPr/>
        <p:txBody>
          <a:bodyPr/>
          <a:lstStyle/>
          <a:p>
            <a:fld id="{1349880E-1465-47C2-8B2D-31041858F0BF}" type="slidenum">
              <a:rPr lang="en-US" smtClean="0"/>
              <a:t>30</a:t>
            </a:fld>
            <a:endParaRPr lang="en-US" dirty="0"/>
          </a:p>
        </p:txBody>
      </p:sp>
      <p:sp>
        <p:nvSpPr>
          <p:cNvPr id="5" name="TextBox 4"/>
          <p:cNvSpPr txBox="1"/>
          <p:nvPr/>
        </p:nvSpPr>
        <p:spPr>
          <a:xfrm>
            <a:off x="1219200" y="38100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745171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2400" dirty="0" smtClean="0"/>
              <a:t>Most do not execute </a:t>
            </a:r>
            <a:r>
              <a:rPr lang="en-US" sz="2400" dirty="0"/>
              <a:t>the proven process of intelligence, or </a:t>
            </a:r>
            <a:r>
              <a:rPr lang="en-US" sz="2400" dirty="0" smtClean="0"/>
              <a:t>balance </a:t>
            </a:r>
            <a:r>
              <a:rPr lang="en-US" sz="2400" dirty="0"/>
              <a:t>resources among four major levels of effort.</a:t>
            </a:r>
          </a:p>
          <a:p>
            <a:endParaRPr lang="en-US" sz="800" dirty="0"/>
          </a:p>
          <a:p>
            <a:r>
              <a:rPr lang="en-US" sz="2400" dirty="0"/>
              <a:t>This particular concept was developed by Jan Herring, the first National Intelligence Officer for Science &amp; Technology, and it is still, in my view, an essential starting </a:t>
            </a:r>
            <a:r>
              <a:rPr lang="en-US" sz="2400" dirty="0" smtClean="0"/>
              <a:t>point for both public sector and private sector decision-support.</a:t>
            </a:r>
            <a:endParaRPr lang="en-US" sz="800" dirty="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838" indent="-285707" eaLnBrk="0" hangingPunct="0">
              <a:defRPr>
                <a:solidFill>
                  <a:schemeClr val="tx1"/>
                </a:solidFill>
                <a:latin typeface="Arial" charset="0"/>
              </a:defRPr>
            </a:lvl2pPr>
            <a:lvl3pPr marL="1142828" indent="-228565" eaLnBrk="0" hangingPunct="0">
              <a:defRPr>
                <a:solidFill>
                  <a:schemeClr val="tx1"/>
                </a:solidFill>
                <a:latin typeface="Arial" charset="0"/>
              </a:defRPr>
            </a:lvl3pPr>
            <a:lvl4pPr marL="1599959" indent="-228565" eaLnBrk="0" hangingPunct="0">
              <a:defRPr>
                <a:solidFill>
                  <a:schemeClr val="tx1"/>
                </a:solidFill>
                <a:latin typeface="Arial" charset="0"/>
              </a:defRPr>
            </a:lvl4pPr>
            <a:lvl5pPr marL="2057090" indent="-228565" eaLnBrk="0" hangingPunct="0">
              <a:defRPr>
                <a:solidFill>
                  <a:schemeClr val="tx1"/>
                </a:solidFill>
                <a:latin typeface="Arial" charset="0"/>
              </a:defRPr>
            </a:lvl5pPr>
            <a:lvl6pPr marL="2514221" indent="-228565" eaLnBrk="0" fontAlgn="base" hangingPunct="0">
              <a:spcBef>
                <a:spcPct val="0"/>
              </a:spcBef>
              <a:spcAft>
                <a:spcPct val="0"/>
              </a:spcAft>
              <a:defRPr>
                <a:solidFill>
                  <a:schemeClr val="tx1"/>
                </a:solidFill>
                <a:latin typeface="Arial" charset="0"/>
              </a:defRPr>
            </a:lvl6pPr>
            <a:lvl7pPr marL="2971352" indent="-228565" eaLnBrk="0" fontAlgn="base" hangingPunct="0">
              <a:spcBef>
                <a:spcPct val="0"/>
              </a:spcBef>
              <a:spcAft>
                <a:spcPct val="0"/>
              </a:spcAft>
              <a:defRPr>
                <a:solidFill>
                  <a:schemeClr val="tx1"/>
                </a:solidFill>
                <a:latin typeface="Arial" charset="0"/>
              </a:defRPr>
            </a:lvl7pPr>
            <a:lvl8pPr marL="3428483" indent="-228565" eaLnBrk="0" fontAlgn="base" hangingPunct="0">
              <a:spcBef>
                <a:spcPct val="0"/>
              </a:spcBef>
              <a:spcAft>
                <a:spcPct val="0"/>
              </a:spcAft>
              <a:defRPr>
                <a:solidFill>
                  <a:schemeClr val="tx1"/>
                </a:solidFill>
                <a:latin typeface="Arial" charset="0"/>
              </a:defRPr>
            </a:lvl8pPr>
            <a:lvl9pPr marL="3885615" indent="-228565" eaLnBrk="0" fontAlgn="base" hangingPunct="0">
              <a:spcBef>
                <a:spcPct val="0"/>
              </a:spcBef>
              <a:spcAft>
                <a:spcPct val="0"/>
              </a:spcAft>
              <a:defRPr>
                <a:solidFill>
                  <a:schemeClr val="tx1"/>
                </a:solidFill>
                <a:latin typeface="Arial" charset="0"/>
              </a:defRPr>
            </a:lvl9pPr>
          </a:lstStyle>
          <a:p>
            <a:pPr eaLnBrk="1" hangingPunct="1"/>
            <a:fld id="{5C384B69-85D7-4836-9ADD-9FB4A80FB810}" type="slidenum">
              <a:rPr lang="en-US" smtClean="0"/>
              <a:pPr eaLnBrk="1" hangingPunct="1"/>
              <a:t>4</a:t>
            </a:fld>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I continue to be troubled by the moral and intellectual shallowness that permits an obsession with inter-state conflict and terrorism, to the exclusion of all else.</a:t>
            </a:r>
          </a:p>
          <a:p>
            <a:endParaRPr lang="en-US" sz="800" dirty="0"/>
          </a:p>
          <a:p>
            <a:r>
              <a:rPr lang="en-US" sz="2400" dirty="0" smtClean="0"/>
              <a:t>This list, in priority order, should be the foundation for intelligence with integrity at every level by every form of organization.</a:t>
            </a:r>
            <a:endParaRPr lang="en-US" sz="2400" dirty="0"/>
          </a:p>
        </p:txBody>
      </p:sp>
      <p:sp>
        <p:nvSpPr>
          <p:cNvPr id="4" name="Slide Number Placeholder 3"/>
          <p:cNvSpPr>
            <a:spLocks noGrp="1"/>
          </p:cNvSpPr>
          <p:nvPr>
            <p:ph type="sldNum" sz="quarter" idx="10"/>
          </p:nvPr>
        </p:nvSpPr>
        <p:spPr/>
        <p:txBody>
          <a:bodyPr/>
          <a:lstStyle/>
          <a:p>
            <a:fld id="{8C0FDCC6-1231-4434-87A4-20FDC48F8CCF}" type="slidenum">
              <a:rPr lang="en-US" smtClean="0"/>
              <a:t>5</a:t>
            </a:fld>
            <a:endParaRPr lang="en-US" dirty="0"/>
          </a:p>
        </p:txBody>
      </p:sp>
    </p:spTree>
    <p:extLst>
      <p:ext uri="{BB962C8B-B14F-4D97-AF65-F5344CB8AC3E}">
        <p14:creationId xmlns:p14="http://schemas.microsoft.com/office/powerpoint/2010/main" val="33926139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At the same time, the US Government fails to demand – or create -- ethical evidence-based decision-support for Whole of Government.   Key policies are developed in isolation from one another, and within any given department – for example agriculture – many programs can be in direct opposition to one another.</a:t>
            </a:r>
          </a:p>
          <a:p>
            <a:r>
              <a:rPr lang="en-US" sz="2400" dirty="0" smtClean="0"/>
              <a:t>Absent a holistic model that treats true cost economics as a foundation for evaluating returns on investment, we should not expect effective governance.</a:t>
            </a:r>
            <a:endParaRPr lang="en-US" sz="2400" dirty="0"/>
          </a:p>
        </p:txBody>
      </p:sp>
      <p:sp>
        <p:nvSpPr>
          <p:cNvPr id="4" name="Slide Number Placeholder 3"/>
          <p:cNvSpPr>
            <a:spLocks noGrp="1"/>
          </p:cNvSpPr>
          <p:nvPr>
            <p:ph type="sldNum" sz="quarter" idx="10"/>
          </p:nvPr>
        </p:nvSpPr>
        <p:spPr/>
        <p:txBody>
          <a:bodyPr/>
          <a:lstStyle/>
          <a:p>
            <a:fld id="{8C0FDCC6-1231-4434-87A4-20FDC48F8CCF}" type="slidenum">
              <a:rPr lang="en-US" smtClean="0"/>
              <a:t>6</a:t>
            </a:fld>
            <a:endParaRPr lang="en-US" dirty="0"/>
          </a:p>
        </p:txBody>
      </p:sp>
    </p:spTree>
    <p:extLst>
      <p:ext uri="{BB962C8B-B14F-4D97-AF65-F5344CB8AC3E}">
        <p14:creationId xmlns:p14="http://schemas.microsoft.com/office/powerpoint/2010/main" val="1887762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Now we see the threats and the policies together.  I not only believe that the US IC must play a forcing function with respect to Whole of Government collection, processing, and analysis, but that the greatest threat to our future lies in the top three non-military threat areas.</a:t>
            </a:r>
          </a:p>
          <a:p>
            <a:endParaRPr lang="en-US" sz="800" dirty="0"/>
          </a:p>
          <a:p>
            <a:r>
              <a:rPr lang="en-US" sz="2400" dirty="0" smtClean="0"/>
              <a:t>These top three threats, across all the policy areas, are how we future-proof cities and states.</a:t>
            </a:r>
            <a:endParaRPr lang="en-US" sz="2400" dirty="0"/>
          </a:p>
        </p:txBody>
      </p:sp>
      <p:sp>
        <p:nvSpPr>
          <p:cNvPr id="4" name="Slide Number Placeholder 3"/>
          <p:cNvSpPr>
            <a:spLocks noGrp="1"/>
          </p:cNvSpPr>
          <p:nvPr>
            <p:ph type="sldNum" sz="quarter" idx="10"/>
          </p:nvPr>
        </p:nvSpPr>
        <p:spPr/>
        <p:txBody>
          <a:bodyPr/>
          <a:lstStyle/>
          <a:p>
            <a:fld id="{1349880E-1465-47C2-8B2D-31041858F0BF}" type="slidenum">
              <a:rPr lang="en-US" smtClean="0"/>
              <a:t>7</a:t>
            </a:fld>
            <a:endParaRPr lang="en-US"/>
          </a:p>
        </p:txBody>
      </p:sp>
    </p:spTree>
    <p:extLst>
      <p:ext uri="{BB962C8B-B14F-4D97-AF65-F5344CB8AC3E}">
        <p14:creationId xmlns:p14="http://schemas.microsoft.com/office/powerpoint/2010/main" val="1208075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I completely understand that the US IC refuses to collect on all that it should because it assumes that the consumers of intelligence are responsible for that.</a:t>
            </a:r>
          </a:p>
          <a:p>
            <a:endParaRPr lang="en-US" sz="800" dirty="0"/>
          </a:p>
          <a:p>
            <a:r>
              <a:rPr lang="en-US" sz="2400" dirty="0" smtClean="0"/>
              <a:t>This is an assumption long over-due for termination.  It is in my view essential that we recast intelligence as something that is done by both the traditional producers of intelligence and the consumers –and that this all be done in a holistic manner.</a:t>
            </a:r>
            <a:endParaRPr lang="en-US" sz="2400" dirty="0"/>
          </a:p>
        </p:txBody>
      </p:sp>
      <p:sp>
        <p:nvSpPr>
          <p:cNvPr id="4" name="Slide Number Placeholder 3"/>
          <p:cNvSpPr>
            <a:spLocks noGrp="1"/>
          </p:cNvSpPr>
          <p:nvPr>
            <p:ph type="sldNum" sz="quarter" idx="10"/>
          </p:nvPr>
        </p:nvSpPr>
        <p:spPr/>
        <p:txBody>
          <a:bodyPr/>
          <a:lstStyle/>
          <a:p>
            <a:fld id="{1349880E-1465-47C2-8B2D-31041858F0BF}" type="slidenum">
              <a:rPr lang="en-US" smtClean="0"/>
              <a:t>8</a:t>
            </a:fld>
            <a:endParaRPr lang="en-US"/>
          </a:p>
        </p:txBody>
      </p:sp>
    </p:spTree>
    <p:extLst>
      <p:ext uri="{BB962C8B-B14F-4D97-AF65-F5344CB8AC3E}">
        <p14:creationId xmlns:p14="http://schemas.microsoft.com/office/powerpoint/2010/main" val="26343443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The Western Hemisphere has failed to make the most of the time since the end of WWII and the more recent end of the Cold War, a fictional conflict created by the </a:t>
            </a:r>
            <a:r>
              <a:rPr lang="en-US" sz="2400" dirty="0" smtClean="0"/>
              <a:t>bankers and the arms </a:t>
            </a:r>
            <a:r>
              <a:rPr lang="en-US" sz="2400" dirty="0" smtClean="0"/>
              <a:t>merchants.  Nothing matters more than how we all address the education and health of the global population.  </a:t>
            </a:r>
            <a:r>
              <a:rPr lang="en-US" sz="2400" dirty="0" smtClean="0"/>
              <a:t>Everything is connected, and reality is last at bat.</a:t>
            </a:r>
            <a:endParaRPr lang="en-US" sz="2400" dirty="0"/>
          </a:p>
        </p:txBody>
      </p:sp>
      <p:sp>
        <p:nvSpPr>
          <p:cNvPr id="4" name="Slide Number Placeholder 3"/>
          <p:cNvSpPr>
            <a:spLocks noGrp="1"/>
          </p:cNvSpPr>
          <p:nvPr>
            <p:ph type="sldNum" sz="quarter" idx="10"/>
          </p:nvPr>
        </p:nvSpPr>
        <p:spPr/>
        <p:txBody>
          <a:bodyPr/>
          <a:lstStyle/>
          <a:p>
            <a:fld id="{8C0FDCC6-1231-4434-87A4-20FDC48F8CCF}" type="slidenum">
              <a:rPr lang="en-US" smtClean="0"/>
              <a:t>9</a:t>
            </a:fld>
            <a:endParaRPr lang="en-US" dirty="0"/>
          </a:p>
        </p:txBody>
      </p:sp>
    </p:spTree>
    <p:extLst>
      <p:ext uri="{BB962C8B-B14F-4D97-AF65-F5344CB8AC3E}">
        <p14:creationId xmlns:p14="http://schemas.microsoft.com/office/powerpoint/2010/main" val="2067968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B0BD7E8-6E3C-42AC-A4CB-DC8168EDC32E}" type="datetimeFigureOut">
              <a:rPr lang="en-US" smtClean="0"/>
              <a:t>5/17/2013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5EFFE0-64E1-4165-88CE-B1191DB0BADB}" type="slidenum">
              <a:rPr lang="en-US" smtClean="0"/>
              <a:t>‹#›</a:t>
            </a:fld>
            <a:endParaRPr lang="en-US" dirty="0"/>
          </a:p>
        </p:txBody>
      </p:sp>
    </p:spTree>
    <p:extLst>
      <p:ext uri="{BB962C8B-B14F-4D97-AF65-F5344CB8AC3E}">
        <p14:creationId xmlns:p14="http://schemas.microsoft.com/office/powerpoint/2010/main" val="2261765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0BD7E8-6E3C-42AC-A4CB-DC8168EDC32E}" type="datetimeFigureOut">
              <a:rPr lang="en-US" smtClean="0"/>
              <a:t>5/17/2013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5EFFE0-64E1-4165-88CE-B1191DB0BADB}" type="slidenum">
              <a:rPr lang="en-US" smtClean="0"/>
              <a:t>‹#›</a:t>
            </a:fld>
            <a:endParaRPr lang="en-US" dirty="0"/>
          </a:p>
        </p:txBody>
      </p:sp>
    </p:spTree>
    <p:extLst>
      <p:ext uri="{BB962C8B-B14F-4D97-AF65-F5344CB8AC3E}">
        <p14:creationId xmlns:p14="http://schemas.microsoft.com/office/powerpoint/2010/main" val="2061263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0BD7E8-6E3C-42AC-A4CB-DC8168EDC32E}" type="datetimeFigureOut">
              <a:rPr lang="en-US" smtClean="0"/>
              <a:t>5/17/2013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5EFFE0-64E1-4165-88CE-B1191DB0BADB}" type="slidenum">
              <a:rPr lang="en-US" smtClean="0"/>
              <a:t>‹#›</a:t>
            </a:fld>
            <a:endParaRPr lang="en-US" dirty="0"/>
          </a:p>
        </p:txBody>
      </p:sp>
    </p:spTree>
    <p:extLst>
      <p:ext uri="{BB962C8B-B14F-4D97-AF65-F5344CB8AC3E}">
        <p14:creationId xmlns:p14="http://schemas.microsoft.com/office/powerpoint/2010/main" val="1692786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0BD7E8-6E3C-42AC-A4CB-DC8168EDC32E}" type="datetimeFigureOut">
              <a:rPr lang="en-US" smtClean="0"/>
              <a:t>5/17/2013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5EFFE0-64E1-4165-88CE-B1191DB0BADB}" type="slidenum">
              <a:rPr lang="en-US" smtClean="0"/>
              <a:t>‹#›</a:t>
            </a:fld>
            <a:endParaRPr lang="en-US" dirty="0"/>
          </a:p>
        </p:txBody>
      </p:sp>
    </p:spTree>
    <p:extLst>
      <p:ext uri="{BB962C8B-B14F-4D97-AF65-F5344CB8AC3E}">
        <p14:creationId xmlns:p14="http://schemas.microsoft.com/office/powerpoint/2010/main" val="1146880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0BD7E8-6E3C-42AC-A4CB-DC8168EDC32E}" type="datetimeFigureOut">
              <a:rPr lang="en-US" smtClean="0"/>
              <a:t>5/17/2013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5EFFE0-64E1-4165-88CE-B1191DB0BADB}" type="slidenum">
              <a:rPr lang="en-US" smtClean="0"/>
              <a:t>‹#›</a:t>
            </a:fld>
            <a:endParaRPr lang="en-US" dirty="0"/>
          </a:p>
        </p:txBody>
      </p:sp>
    </p:spTree>
    <p:extLst>
      <p:ext uri="{BB962C8B-B14F-4D97-AF65-F5344CB8AC3E}">
        <p14:creationId xmlns:p14="http://schemas.microsoft.com/office/powerpoint/2010/main" val="1307192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B0BD7E8-6E3C-42AC-A4CB-DC8168EDC32E}" type="datetimeFigureOut">
              <a:rPr lang="en-US" smtClean="0"/>
              <a:t>5/17/2013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5EFFE0-64E1-4165-88CE-B1191DB0BADB}" type="slidenum">
              <a:rPr lang="en-US" smtClean="0"/>
              <a:t>‹#›</a:t>
            </a:fld>
            <a:endParaRPr lang="en-US" dirty="0"/>
          </a:p>
        </p:txBody>
      </p:sp>
    </p:spTree>
    <p:extLst>
      <p:ext uri="{BB962C8B-B14F-4D97-AF65-F5344CB8AC3E}">
        <p14:creationId xmlns:p14="http://schemas.microsoft.com/office/powerpoint/2010/main" val="1680464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0BD7E8-6E3C-42AC-A4CB-DC8168EDC32E}" type="datetimeFigureOut">
              <a:rPr lang="en-US" smtClean="0"/>
              <a:t>5/17/2013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F5EFFE0-64E1-4165-88CE-B1191DB0BADB}" type="slidenum">
              <a:rPr lang="en-US" smtClean="0"/>
              <a:t>‹#›</a:t>
            </a:fld>
            <a:endParaRPr lang="en-US" dirty="0"/>
          </a:p>
        </p:txBody>
      </p:sp>
    </p:spTree>
    <p:extLst>
      <p:ext uri="{BB962C8B-B14F-4D97-AF65-F5344CB8AC3E}">
        <p14:creationId xmlns:p14="http://schemas.microsoft.com/office/powerpoint/2010/main" val="332055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0BD7E8-6E3C-42AC-A4CB-DC8168EDC32E}" type="datetimeFigureOut">
              <a:rPr lang="en-US" smtClean="0"/>
              <a:t>5/17/2013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F5EFFE0-64E1-4165-88CE-B1191DB0BADB}" type="slidenum">
              <a:rPr lang="en-US" smtClean="0"/>
              <a:t>‹#›</a:t>
            </a:fld>
            <a:endParaRPr lang="en-US" dirty="0"/>
          </a:p>
        </p:txBody>
      </p:sp>
    </p:spTree>
    <p:extLst>
      <p:ext uri="{BB962C8B-B14F-4D97-AF65-F5344CB8AC3E}">
        <p14:creationId xmlns:p14="http://schemas.microsoft.com/office/powerpoint/2010/main" val="2660142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0BD7E8-6E3C-42AC-A4CB-DC8168EDC32E}" type="datetimeFigureOut">
              <a:rPr lang="en-US" smtClean="0"/>
              <a:t>5/17/2013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F5EFFE0-64E1-4165-88CE-B1191DB0BADB}" type="slidenum">
              <a:rPr lang="en-US" smtClean="0"/>
              <a:t>‹#›</a:t>
            </a:fld>
            <a:endParaRPr lang="en-US" dirty="0"/>
          </a:p>
        </p:txBody>
      </p:sp>
    </p:spTree>
    <p:extLst>
      <p:ext uri="{BB962C8B-B14F-4D97-AF65-F5344CB8AC3E}">
        <p14:creationId xmlns:p14="http://schemas.microsoft.com/office/powerpoint/2010/main" val="2718503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0BD7E8-6E3C-42AC-A4CB-DC8168EDC32E}" type="datetimeFigureOut">
              <a:rPr lang="en-US" smtClean="0"/>
              <a:t>5/17/2013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5EFFE0-64E1-4165-88CE-B1191DB0BADB}" type="slidenum">
              <a:rPr lang="en-US" smtClean="0"/>
              <a:t>‹#›</a:t>
            </a:fld>
            <a:endParaRPr lang="en-US" dirty="0"/>
          </a:p>
        </p:txBody>
      </p:sp>
    </p:spTree>
    <p:extLst>
      <p:ext uri="{BB962C8B-B14F-4D97-AF65-F5344CB8AC3E}">
        <p14:creationId xmlns:p14="http://schemas.microsoft.com/office/powerpoint/2010/main" val="3584173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0BD7E8-6E3C-42AC-A4CB-DC8168EDC32E}" type="datetimeFigureOut">
              <a:rPr lang="en-US" smtClean="0"/>
              <a:t>5/17/2013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5EFFE0-64E1-4165-88CE-B1191DB0BADB}" type="slidenum">
              <a:rPr lang="en-US" smtClean="0"/>
              <a:t>‹#›</a:t>
            </a:fld>
            <a:endParaRPr lang="en-US" dirty="0"/>
          </a:p>
        </p:txBody>
      </p:sp>
    </p:spTree>
    <p:extLst>
      <p:ext uri="{BB962C8B-B14F-4D97-AF65-F5344CB8AC3E}">
        <p14:creationId xmlns:p14="http://schemas.microsoft.com/office/powerpoint/2010/main" val="2868893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0BD7E8-6E3C-42AC-A4CB-DC8168EDC32E}" type="datetimeFigureOut">
              <a:rPr lang="en-US" smtClean="0"/>
              <a:t>5/17/2013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5EFFE0-64E1-4165-88CE-B1191DB0BADB}" type="slidenum">
              <a:rPr lang="en-US" smtClean="0"/>
              <a:t>‹#›</a:t>
            </a:fld>
            <a:endParaRPr lang="en-US" dirty="0"/>
          </a:p>
        </p:txBody>
      </p:sp>
    </p:spTree>
    <p:extLst>
      <p:ext uri="{BB962C8B-B14F-4D97-AF65-F5344CB8AC3E}">
        <p14:creationId xmlns:p14="http://schemas.microsoft.com/office/powerpoint/2010/main" val="18282237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phibetaiota.net/2012/12/open-source-intelligence-strategic-utilidad-osint-estrategico/"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amazon.com/exec/obidos/ASIN/9211009588/ossnet-2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29" y="0"/>
            <a:ext cx="9144000" cy="6858000"/>
          </a:xfrm>
          <a:prstGeom prst="rect">
            <a:avLst/>
          </a:prstGeom>
        </p:spPr>
      </p:pic>
      <p:sp>
        <p:nvSpPr>
          <p:cNvPr id="2" name="Rectangle 1"/>
          <p:cNvSpPr/>
          <p:nvPr/>
        </p:nvSpPr>
        <p:spPr>
          <a:xfrm>
            <a:off x="17929" y="0"/>
            <a:ext cx="9126071" cy="1295400"/>
          </a:xfrm>
          <a:prstGeom prst="rect">
            <a:avLst/>
          </a:prstGeom>
          <a:solidFill>
            <a:srgbClr val="FFFF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1088810" y="47535"/>
            <a:ext cx="7002238" cy="1200329"/>
          </a:xfrm>
          <a:prstGeom prst="rect">
            <a:avLst/>
          </a:prstGeom>
          <a:noFill/>
        </p:spPr>
        <p:txBody>
          <a:bodyPr wrap="none" rtlCol="0">
            <a:spAutoFit/>
          </a:bodyPr>
          <a:lstStyle/>
          <a:p>
            <a:r>
              <a:rPr lang="en-US" sz="7200" b="1" dirty="0" smtClean="0"/>
              <a:t>ON INTELLIGENCE</a:t>
            </a:r>
            <a:endParaRPr lang="en-US" sz="7200" b="1" dirty="0"/>
          </a:p>
        </p:txBody>
      </p:sp>
      <p:sp>
        <p:nvSpPr>
          <p:cNvPr id="5" name="Rounded Rectangular Callout 4"/>
          <p:cNvSpPr/>
          <p:nvPr/>
        </p:nvSpPr>
        <p:spPr>
          <a:xfrm>
            <a:off x="5791197" y="4800600"/>
            <a:ext cx="1905003" cy="571500"/>
          </a:xfrm>
          <a:prstGeom prst="wedgeRoundRectCallout">
            <a:avLst>
              <a:gd name="adj1" fmla="val -43927"/>
              <a:gd name="adj2" fmla="val -194810"/>
              <a:gd name="adj3" fmla="val 16667"/>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5867400" y="4876800"/>
            <a:ext cx="1869358" cy="461665"/>
          </a:xfrm>
          <a:prstGeom prst="rect">
            <a:avLst/>
          </a:prstGeom>
          <a:noFill/>
        </p:spPr>
        <p:txBody>
          <a:bodyPr wrap="none" rtlCol="0">
            <a:spAutoFit/>
          </a:bodyPr>
          <a:lstStyle/>
          <a:p>
            <a:r>
              <a:rPr lang="en-US" sz="2400" b="1" dirty="0" smtClean="0"/>
              <a:t>Overview 2.6</a:t>
            </a:r>
            <a:endParaRPr lang="en-US" sz="2400" b="1" dirty="0"/>
          </a:p>
        </p:txBody>
      </p:sp>
      <p:sp>
        <p:nvSpPr>
          <p:cNvPr id="7" name="TextBox 6"/>
          <p:cNvSpPr txBox="1"/>
          <p:nvPr/>
        </p:nvSpPr>
        <p:spPr>
          <a:xfrm>
            <a:off x="4876800" y="6172200"/>
            <a:ext cx="4191000" cy="461665"/>
          </a:xfrm>
          <a:prstGeom prst="rect">
            <a:avLst/>
          </a:prstGeom>
          <a:solidFill>
            <a:srgbClr val="FFFF00"/>
          </a:solidFill>
          <a:ln w="28575">
            <a:solidFill>
              <a:srgbClr val="FF0000"/>
            </a:solidFill>
          </a:ln>
        </p:spPr>
        <p:txBody>
          <a:bodyPr wrap="square" rtlCol="0">
            <a:spAutoFit/>
          </a:bodyPr>
          <a:lstStyle/>
          <a:p>
            <a:r>
              <a:rPr lang="en-US" sz="2400" b="1" dirty="0"/>
              <a:t>http://</a:t>
            </a:r>
            <a:r>
              <a:rPr lang="en-US" sz="2400" b="1" dirty="0" smtClean="0"/>
              <a:t>tinyurl.com/2013-Steele</a:t>
            </a:r>
            <a:endParaRPr lang="en-US" sz="2400" dirty="0"/>
          </a:p>
        </p:txBody>
      </p:sp>
    </p:spTree>
    <p:extLst>
      <p:ext uri="{BB962C8B-B14F-4D97-AF65-F5344CB8AC3E}">
        <p14:creationId xmlns:p14="http://schemas.microsoft.com/office/powerpoint/2010/main" val="29166796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b="1" dirty="0" smtClean="0"/>
              <a:t>Utility of Open Sources</a:t>
            </a:r>
            <a:endParaRPr lang="en-US" b="1" i="1" dirty="0"/>
          </a:p>
        </p:txBody>
      </p:sp>
      <p:sp>
        <p:nvSpPr>
          <p:cNvPr id="3" name="TextBox 2"/>
          <p:cNvSpPr txBox="1"/>
          <p:nvPr/>
        </p:nvSpPr>
        <p:spPr>
          <a:xfrm>
            <a:off x="381000" y="1066800"/>
            <a:ext cx="8534400" cy="5386090"/>
          </a:xfrm>
          <a:prstGeom prst="rect">
            <a:avLst/>
          </a:prstGeom>
          <a:noFill/>
        </p:spPr>
        <p:txBody>
          <a:bodyPr wrap="square" rtlCol="0">
            <a:spAutoFit/>
          </a:bodyPr>
          <a:lstStyle/>
          <a:p>
            <a:r>
              <a:rPr lang="en-US" sz="2400" dirty="0" smtClean="0"/>
              <a:t>Economic and social threats, including                                      95%</a:t>
            </a:r>
          </a:p>
          <a:p>
            <a:pPr marL="285750" indent="-285750">
              <a:buFont typeface="Arial" pitchFamily="34" charset="0"/>
              <a:buChar char="•"/>
            </a:pPr>
            <a:r>
              <a:rPr lang="en-US" sz="2400" dirty="0" smtClean="0"/>
              <a:t>Poverty						99%	</a:t>
            </a:r>
          </a:p>
          <a:p>
            <a:pPr marL="285750" indent="-285750">
              <a:buFont typeface="Arial" pitchFamily="34" charset="0"/>
              <a:buChar char="•"/>
            </a:pPr>
            <a:r>
              <a:rPr lang="en-US" sz="2400" dirty="0" smtClean="0"/>
              <a:t>Infectious Disease					95%</a:t>
            </a:r>
          </a:p>
          <a:p>
            <a:pPr marL="285750" indent="-285750">
              <a:buFont typeface="Arial" pitchFamily="34" charset="0"/>
              <a:buChar char="•"/>
            </a:pPr>
            <a:r>
              <a:rPr lang="en-US" sz="2400" dirty="0" smtClean="0"/>
              <a:t>Environmental Degradation				90%</a:t>
            </a:r>
          </a:p>
          <a:p>
            <a:pPr marL="285750" indent="-285750">
              <a:buFont typeface="Arial" pitchFamily="34" charset="0"/>
              <a:buChar char="•"/>
            </a:pPr>
            <a:endParaRPr lang="en-US" sz="800" dirty="0"/>
          </a:p>
          <a:p>
            <a:r>
              <a:rPr lang="en-US" sz="2400" dirty="0" smtClean="0"/>
              <a:t>Interstate conflict						75%</a:t>
            </a:r>
          </a:p>
          <a:p>
            <a:endParaRPr lang="en-US" sz="800" dirty="0"/>
          </a:p>
          <a:p>
            <a:r>
              <a:rPr lang="en-US" sz="2400" dirty="0" smtClean="0"/>
              <a:t>Internal conflict, including					90%</a:t>
            </a:r>
          </a:p>
          <a:p>
            <a:pPr marL="342900" indent="-342900">
              <a:buFont typeface="Arial" pitchFamily="34" charset="0"/>
              <a:buChar char="•"/>
            </a:pPr>
            <a:r>
              <a:rPr lang="en-US" sz="2400" dirty="0" smtClean="0"/>
              <a:t>Civil War						85%</a:t>
            </a:r>
          </a:p>
          <a:p>
            <a:pPr marL="342900" indent="-342900">
              <a:buFont typeface="Arial" pitchFamily="34" charset="0"/>
              <a:buChar char="•"/>
            </a:pPr>
            <a:r>
              <a:rPr lang="en-US" sz="2400" dirty="0" smtClean="0"/>
              <a:t>Genocide						95%</a:t>
            </a:r>
          </a:p>
          <a:p>
            <a:pPr marL="342900" indent="-342900">
              <a:buFont typeface="Arial" pitchFamily="34" charset="0"/>
              <a:buChar char="•"/>
            </a:pPr>
            <a:r>
              <a:rPr lang="en-US" sz="2400" dirty="0" smtClean="0"/>
              <a:t>Other Large-Scale Atrocities			95%</a:t>
            </a:r>
          </a:p>
          <a:p>
            <a:endParaRPr lang="en-US" sz="2400" dirty="0"/>
          </a:p>
          <a:p>
            <a:r>
              <a:rPr lang="en-US" sz="2400" dirty="0" smtClean="0"/>
              <a:t>Nuclear, radiological, chemical, and biological WMD		75%</a:t>
            </a:r>
          </a:p>
          <a:p>
            <a:endParaRPr lang="en-US" sz="800" dirty="0" smtClean="0"/>
          </a:p>
          <a:p>
            <a:r>
              <a:rPr lang="en-US" sz="2400" dirty="0" smtClean="0"/>
              <a:t>Terrorism							80%</a:t>
            </a:r>
          </a:p>
          <a:p>
            <a:endParaRPr lang="en-US" sz="800" dirty="0" smtClean="0"/>
          </a:p>
          <a:p>
            <a:r>
              <a:rPr lang="en-US" sz="2400" dirty="0" smtClean="0"/>
              <a:t>Transnational organized crime				80%</a:t>
            </a:r>
            <a:endParaRPr lang="en-US" sz="2400" dirty="0"/>
          </a:p>
        </p:txBody>
      </p:sp>
      <p:sp>
        <p:nvSpPr>
          <p:cNvPr id="4" name="TextBox 3"/>
          <p:cNvSpPr txBox="1"/>
          <p:nvPr/>
        </p:nvSpPr>
        <p:spPr>
          <a:xfrm>
            <a:off x="0" y="6473767"/>
            <a:ext cx="9144000" cy="369332"/>
          </a:xfrm>
          <a:prstGeom prst="rect">
            <a:avLst/>
          </a:prstGeom>
          <a:noFill/>
        </p:spPr>
        <p:txBody>
          <a:bodyPr wrap="square" rtlCol="0">
            <a:spAutoFit/>
          </a:bodyPr>
          <a:lstStyle/>
          <a:p>
            <a:pPr algn="ctr"/>
            <a:r>
              <a:rPr lang="en-US" dirty="0">
                <a:hlinkClick r:id="rId3"/>
              </a:rPr>
              <a:t>2008 Open Source </a:t>
            </a:r>
            <a:r>
              <a:rPr lang="en-US" dirty="0" smtClean="0">
                <a:hlinkClick r:id="rId3"/>
              </a:rPr>
              <a:t>Intelligence</a:t>
            </a:r>
            <a:r>
              <a:rPr lang="en-US" dirty="0" smtClean="0"/>
              <a:t> [in Loch Johnson (</a:t>
            </a:r>
            <a:r>
              <a:rPr lang="en-US" dirty="0" err="1" smtClean="0"/>
              <a:t>ed</a:t>
            </a:r>
            <a:r>
              <a:rPr lang="en-US" dirty="0" smtClean="0"/>
              <a:t>) </a:t>
            </a:r>
            <a:r>
              <a:rPr lang="en-US" i="1" dirty="0" smtClean="0"/>
              <a:t>Strategic Intelligence </a:t>
            </a:r>
            <a:r>
              <a:rPr lang="en-US" dirty="0" err="1" smtClean="0"/>
              <a:t>Vol</a:t>
            </a:r>
            <a:r>
              <a:rPr lang="en-US" dirty="0" smtClean="0"/>
              <a:t> 2.</a:t>
            </a:r>
            <a:r>
              <a:rPr lang="en-US" dirty="0"/>
              <a:t> Chapter </a:t>
            </a:r>
            <a:r>
              <a:rPr lang="en-US" dirty="0" smtClean="0"/>
              <a:t>6]</a:t>
            </a:r>
            <a:endParaRPr lang="en-US" dirty="0"/>
          </a:p>
        </p:txBody>
      </p:sp>
    </p:spTree>
    <p:extLst>
      <p:ext uri="{BB962C8B-B14F-4D97-AF65-F5344CB8AC3E}">
        <p14:creationId xmlns:p14="http://schemas.microsoft.com/office/powerpoint/2010/main" val="30585621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b="1" dirty="0" smtClean="0"/>
              <a:t>Evolutionary Path for Intelligence</a:t>
            </a:r>
            <a:endParaRPr lang="en-US" b="1" dirty="0"/>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152400" y="838200"/>
            <a:ext cx="8763000" cy="5714999"/>
          </a:xfrm>
          <a:prstGeom prst="rect">
            <a:avLst/>
          </a:prstGeom>
        </p:spPr>
      </p:pic>
    </p:spTree>
    <p:extLst>
      <p:ext uri="{BB962C8B-B14F-4D97-AF65-F5344CB8AC3E}">
        <p14:creationId xmlns:p14="http://schemas.microsoft.com/office/powerpoint/2010/main" val="39495816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phibetaiota.net/wp-content/uploads/2009/08/JFCOM-Four-Threat-Class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11" y="-1"/>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5943600"/>
            <a:ext cx="9148482" cy="861774"/>
          </a:xfrm>
          <a:prstGeom prst="rect">
            <a:avLst/>
          </a:prstGeom>
          <a:solidFill>
            <a:srgbClr val="FFFF00"/>
          </a:solidFill>
        </p:spPr>
        <p:txBody>
          <a:bodyPr wrap="square" rtlCol="0">
            <a:spAutoFit/>
          </a:bodyPr>
          <a:lstStyle/>
          <a:p>
            <a:pPr algn="ctr"/>
            <a:r>
              <a:rPr lang="en-US" sz="2800" b="1" dirty="0" smtClean="0"/>
              <a:t>Understood from 1988 Less Cyber, Cyber Added 1992.</a:t>
            </a:r>
          </a:p>
          <a:p>
            <a:pPr algn="ctr"/>
            <a:r>
              <a:rPr lang="en-US" sz="2200" b="1" dirty="0" smtClean="0"/>
              <a:t>BOTH US IC Leaders and DoD Leaders (Cheney) Refused to Acknowledge</a:t>
            </a:r>
            <a:endParaRPr lang="en-US" sz="2200" b="1" dirty="0"/>
          </a:p>
        </p:txBody>
      </p:sp>
    </p:spTree>
    <p:extLst>
      <p:ext uri="{BB962C8B-B14F-4D97-AF65-F5344CB8AC3E}">
        <p14:creationId xmlns:p14="http://schemas.microsoft.com/office/powerpoint/2010/main" val="10575450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13" y="0"/>
            <a:ext cx="9144000" cy="6858000"/>
          </a:xfrm>
          <a:prstGeom prst="rect">
            <a:avLst/>
          </a:prstGeom>
        </p:spPr>
      </p:pic>
      <p:sp>
        <p:nvSpPr>
          <p:cNvPr id="5" name="TextBox 4"/>
          <p:cNvSpPr txBox="1"/>
          <p:nvPr/>
        </p:nvSpPr>
        <p:spPr>
          <a:xfrm>
            <a:off x="212912" y="218182"/>
            <a:ext cx="1996888" cy="1077218"/>
          </a:xfrm>
          <a:prstGeom prst="rect">
            <a:avLst/>
          </a:prstGeom>
          <a:solidFill>
            <a:srgbClr val="FFFF00"/>
          </a:solidFill>
          <a:ln w="38100">
            <a:solidFill>
              <a:srgbClr val="FF0000"/>
            </a:solidFill>
          </a:ln>
        </p:spPr>
        <p:txBody>
          <a:bodyPr wrap="square" rtlCol="0">
            <a:spAutoFit/>
          </a:bodyPr>
          <a:lstStyle/>
          <a:p>
            <a:pPr algn="ctr"/>
            <a:r>
              <a:rPr lang="en-US" sz="3200" b="1" i="1" dirty="0" smtClean="0"/>
              <a:t>Illuminate True Costs</a:t>
            </a:r>
            <a:endParaRPr lang="en-US" sz="3200" b="1" i="1" dirty="0"/>
          </a:p>
        </p:txBody>
      </p:sp>
      <p:sp>
        <p:nvSpPr>
          <p:cNvPr id="7" name="TextBox 6"/>
          <p:cNvSpPr txBox="1"/>
          <p:nvPr/>
        </p:nvSpPr>
        <p:spPr>
          <a:xfrm>
            <a:off x="228600" y="5562600"/>
            <a:ext cx="1996888" cy="1077218"/>
          </a:xfrm>
          <a:prstGeom prst="rect">
            <a:avLst/>
          </a:prstGeom>
          <a:solidFill>
            <a:srgbClr val="FFFF00"/>
          </a:solidFill>
          <a:ln w="38100">
            <a:solidFill>
              <a:srgbClr val="FF0000"/>
            </a:solidFill>
          </a:ln>
        </p:spPr>
        <p:txBody>
          <a:bodyPr wrap="square" rtlCol="0">
            <a:spAutoFit/>
          </a:bodyPr>
          <a:lstStyle/>
          <a:p>
            <a:pPr algn="ctr"/>
            <a:r>
              <a:rPr lang="en-US" sz="3200" b="1" i="1" dirty="0" smtClean="0"/>
              <a:t>Eradicate Corruption</a:t>
            </a:r>
            <a:endParaRPr lang="en-US" sz="3200" b="1" i="1" dirty="0"/>
          </a:p>
        </p:txBody>
      </p:sp>
      <p:sp>
        <p:nvSpPr>
          <p:cNvPr id="8" name="TextBox 7"/>
          <p:cNvSpPr txBox="1"/>
          <p:nvPr/>
        </p:nvSpPr>
        <p:spPr>
          <a:xfrm>
            <a:off x="6934200" y="218182"/>
            <a:ext cx="1996888" cy="1077218"/>
          </a:xfrm>
          <a:prstGeom prst="rect">
            <a:avLst/>
          </a:prstGeom>
          <a:solidFill>
            <a:srgbClr val="FFFF00"/>
          </a:solidFill>
          <a:ln w="38100">
            <a:solidFill>
              <a:srgbClr val="FF0000"/>
            </a:solidFill>
          </a:ln>
        </p:spPr>
        <p:txBody>
          <a:bodyPr wrap="square" rtlCol="0">
            <a:spAutoFit/>
          </a:bodyPr>
          <a:lstStyle/>
          <a:p>
            <a:pPr algn="ctr"/>
            <a:r>
              <a:rPr lang="en-US" sz="3200" b="1" i="1" dirty="0" smtClean="0"/>
              <a:t>Educate All Publics</a:t>
            </a:r>
            <a:endParaRPr lang="en-US" sz="3200" b="1" i="1" dirty="0"/>
          </a:p>
        </p:txBody>
      </p:sp>
      <p:sp>
        <p:nvSpPr>
          <p:cNvPr id="9" name="TextBox 8"/>
          <p:cNvSpPr txBox="1"/>
          <p:nvPr/>
        </p:nvSpPr>
        <p:spPr>
          <a:xfrm>
            <a:off x="6705600" y="5552182"/>
            <a:ext cx="2225488" cy="1077218"/>
          </a:xfrm>
          <a:prstGeom prst="rect">
            <a:avLst/>
          </a:prstGeom>
          <a:solidFill>
            <a:srgbClr val="FFFF00"/>
          </a:solidFill>
          <a:ln w="38100">
            <a:solidFill>
              <a:srgbClr val="FF0000"/>
            </a:solidFill>
          </a:ln>
        </p:spPr>
        <p:txBody>
          <a:bodyPr wrap="square" rtlCol="0">
            <a:spAutoFit/>
          </a:bodyPr>
          <a:lstStyle/>
          <a:p>
            <a:pPr algn="ctr"/>
            <a:r>
              <a:rPr lang="en-US" sz="3200" b="1" i="1" dirty="0" smtClean="0"/>
              <a:t>Harmonize Field Effects</a:t>
            </a:r>
            <a:endParaRPr lang="en-US" sz="3200" b="1" i="1" dirty="0"/>
          </a:p>
        </p:txBody>
      </p:sp>
      <p:sp>
        <p:nvSpPr>
          <p:cNvPr id="2" name="TextBox 1"/>
          <p:cNvSpPr txBox="1"/>
          <p:nvPr/>
        </p:nvSpPr>
        <p:spPr>
          <a:xfrm>
            <a:off x="3705833" y="-36731"/>
            <a:ext cx="1732334" cy="646331"/>
          </a:xfrm>
          <a:prstGeom prst="rect">
            <a:avLst/>
          </a:prstGeom>
          <a:noFill/>
        </p:spPr>
        <p:txBody>
          <a:bodyPr wrap="none" rtlCol="0">
            <a:spAutoFit/>
          </a:bodyPr>
          <a:lstStyle/>
          <a:p>
            <a:r>
              <a:rPr lang="en-US" sz="3600" b="1" dirty="0" smtClean="0">
                <a:solidFill>
                  <a:srgbClr val="FF0000"/>
                </a:solidFill>
              </a:rPr>
              <a:t>REALITY</a:t>
            </a:r>
            <a:endParaRPr lang="en-US" sz="3600" b="1" dirty="0">
              <a:solidFill>
                <a:srgbClr val="FF0000"/>
              </a:solidFill>
            </a:endParaRPr>
          </a:p>
        </p:txBody>
      </p:sp>
      <p:sp>
        <p:nvSpPr>
          <p:cNvPr id="10" name="TextBox 9"/>
          <p:cNvSpPr txBox="1"/>
          <p:nvPr/>
        </p:nvSpPr>
        <p:spPr>
          <a:xfrm>
            <a:off x="3705833" y="6211669"/>
            <a:ext cx="1732334" cy="646331"/>
          </a:xfrm>
          <a:prstGeom prst="rect">
            <a:avLst/>
          </a:prstGeom>
          <a:noFill/>
        </p:spPr>
        <p:txBody>
          <a:bodyPr wrap="none" rtlCol="0">
            <a:spAutoFit/>
          </a:bodyPr>
          <a:lstStyle/>
          <a:p>
            <a:r>
              <a:rPr lang="en-US" sz="3600" b="1" dirty="0" smtClean="0">
                <a:solidFill>
                  <a:srgbClr val="FF0000"/>
                </a:solidFill>
              </a:rPr>
              <a:t>REALITY</a:t>
            </a:r>
            <a:endParaRPr lang="en-US" sz="3600" b="1" dirty="0">
              <a:solidFill>
                <a:srgbClr val="FF0000"/>
              </a:solidFill>
            </a:endParaRPr>
          </a:p>
        </p:txBody>
      </p:sp>
      <p:sp>
        <p:nvSpPr>
          <p:cNvPr id="11" name="TextBox 10"/>
          <p:cNvSpPr txBox="1"/>
          <p:nvPr/>
        </p:nvSpPr>
        <p:spPr>
          <a:xfrm rot="5400000">
            <a:off x="7741754" y="3105835"/>
            <a:ext cx="1732334" cy="646331"/>
          </a:xfrm>
          <a:prstGeom prst="rect">
            <a:avLst/>
          </a:prstGeom>
          <a:noFill/>
        </p:spPr>
        <p:txBody>
          <a:bodyPr wrap="none" rtlCol="0">
            <a:spAutoFit/>
          </a:bodyPr>
          <a:lstStyle/>
          <a:p>
            <a:r>
              <a:rPr lang="en-US" sz="3600" b="1" dirty="0" smtClean="0">
                <a:solidFill>
                  <a:srgbClr val="FF0000"/>
                </a:solidFill>
              </a:rPr>
              <a:t>REALITY</a:t>
            </a:r>
            <a:endParaRPr lang="en-US" sz="3600" b="1" dirty="0">
              <a:solidFill>
                <a:srgbClr val="FF0000"/>
              </a:solidFill>
            </a:endParaRPr>
          </a:p>
        </p:txBody>
      </p:sp>
      <p:sp>
        <p:nvSpPr>
          <p:cNvPr id="12" name="TextBox 11"/>
          <p:cNvSpPr txBox="1"/>
          <p:nvPr/>
        </p:nvSpPr>
        <p:spPr>
          <a:xfrm rot="16200000">
            <a:off x="-314400" y="3045025"/>
            <a:ext cx="1732334" cy="646331"/>
          </a:xfrm>
          <a:prstGeom prst="rect">
            <a:avLst/>
          </a:prstGeom>
          <a:noFill/>
        </p:spPr>
        <p:txBody>
          <a:bodyPr wrap="none" rtlCol="0">
            <a:spAutoFit/>
          </a:bodyPr>
          <a:lstStyle/>
          <a:p>
            <a:r>
              <a:rPr lang="en-US" sz="3600" b="1" dirty="0" smtClean="0">
                <a:solidFill>
                  <a:srgbClr val="FF0000"/>
                </a:solidFill>
              </a:rPr>
              <a:t>REALITY</a:t>
            </a:r>
            <a:endParaRPr lang="en-US" sz="3600" b="1" dirty="0">
              <a:solidFill>
                <a:srgbClr val="FF0000"/>
              </a:solidFill>
            </a:endParaRPr>
          </a:p>
        </p:txBody>
      </p:sp>
    </p:spTree>
    <p:extLst>
      <p:ext uri="{BB962C8B-B14F-4D97-AF65-F5344CB8AC3E}">
        <p14:creationId xmlns:p14="http://schemas.microsoft.com/office/powerpoint/2010/main" val="30001067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609600" y="1143000"/>
            <a:ext cx="6858000" cy="5323582"/>
          </a:xfrm>
          <a:prstGeom prst="rect">
            <a:avLst/>
          </a:prstGeom>
        </p:spPr>
      </p:pic>
      <p:sp>
        <p:nvSpPr>
          <p:cNvPr id="5" name="Title 4"/>
          <p:cNvSpPr>
            <a:spLocks noGrp="1"/>
          </p:cNvSpPr>
          <p:nvPr>
            <p:ph type="title"/>
          </p:nvPr>
        </p:nvSpPr>
        <p:spPr>
          <a:xfrm>
            <a:off x="457200" y="0"/>
            <a:ext cx="8229600" cy="1143000"/>
          </a:xfrm>
        </p:spPr>
        <p:txBody>
          <a:bodyPr>
            <a:normAutofit/>
          </a:bodyPr>
          <a:lstStyle/>
          <a:p>
            <a:r>
              <a:rPr lang="en-US" sz="4900" b="1" dirty="0" smtClean="0"/>
              <a:t>Fundamentals of Intelligence</a:t>
            </a:r>
            <a:endParaRPr lang="en-US" sz="3100" b="1" i="1" dirty="0"/>
          </a:p>
        </p:txBody>
      </p:sp>
      <p:sp>
        <p:nvSpPr>
          <p:cNvPr id="7" name="Rounded Rectangle 6"/>
          <p:cNvSpPr/>
          <p:nvPr/>
        </p:nvSpPr>
        <p:spPr>
          <a:xfrm>
            <a:off x="-762000" y="1305818"/>
            <a:ext cx="1905000" cy="52298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4800600" y="5486400"/>
            <a:ext cx="15240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5486400" y="2297668"/>
            <a:ext cx="3505200" cy="4154984"/>
          </a:xfrm>
          <a:prstGeom prst="rect">
            <a:avLst/>
          </a:prstGeom>
          <a:noFill/>
        </p:spPr>
        <p:txBody>
          <a:bodyPr wrap="square" rtlCol="0">
            <a:spAutoFit/>
          </a:bodyPr>
          <a:lstStyle/>
          <a:p>
            <a:pPr marL="514350" indent="-514350">
              <a:buFont typeface="+mj-lt"/>
              <a:buAutoNum type="arabicPeriod"/>
            </a:pPr>
            <a:r>
              <a:rPr lang="en-US" sz="2400" dirty="0" smtClean="0"/>
              <a:t>Whole of Government Decision-Support</a:t>
            </a:r>
          </a:p>
          <a:p>
            <a:pPr marL="514350" indent="-514350">
              <a:buFont typeface="+mj-lt"/>
              <a:buAutoNum type="arabicPeriod"/>
            </a:pPr>
            <a:r>
              <a:rPr lang="en-US" sz="2400" dirty="0" smtClean="0"/>
              <a:t>Holistic Analytics with True Cost Economics</a:t>
            </a:r>
          </a:p>
          <a:p>
            <a:pPr marL="514350" indent="-514350">
              <a:buFont typeface="+mj-lt"/>
              <a:buAutoNum type="arabicPeriod"/>
            </a:pPr>
            <a:r>
              <a:rPr lang="en-US" sz="2400" dirty="0" smtClean="0"/>
              <a:t>Counterintelligence on </a:t>
            </a:r>
            <a:r>
              <a:rPr lang="en-US" sz="2400" u="sng" dirty="0" smtClean="0"/>
              <a:t>Domestic</a:t>
            </a:r>
            <a:r>
              <a:rPr lang="en-US" sz="2400" dirty="0" smtClean="0"/>
              <a:t> Enemies</a:t>
            </a:r>
          </a:p>
          <a:p>
            <a:pPr marL="514350" indent="-514350">
              <a:buFont typeface="+mj-lt"/>
              <a:buAutoNum type="arabicPeriod"/>
            </a:pPr>
            <a:r>
              <a:rPr lang="en-US" sz="2400" dirty="0" smtClean="0"/>
              <a:t>Integrated Scalable IT</a:t>
            </a:r>
          </a:p>
          <a:p>
            <a:pPr marL="514350" indent="-514350">
              <a:buFont typeface="+mj-lt"/>
              <a:buAutoNum type="arabicPeriod"/>
            </a:pPr>
            <a:r>
              <a:rPr lang="en-US" sz="2400" dirty="0" smtClean="0"/>
              <a:t>Open Requirements Showing Satisfaction &amp; Connecting Clients</a:t>
            </a:r>
          </a:p>
          <a:p>
            <a:pPr marL="514350" indent="-514350">
              <a:buFont typeface="+mj-lt"/>
              <a:buAutoNum type="arabicPeriod"/>
            </a:pPr>
            <a:r>
              <a:rPr lang="en-US" sz="2400" dirty="0" smtClean="0"/>
              <a:t>Spend with Integrity</a:t>
            </a:r>
            <a:endParaRPr lang="en-US" sz="2400" dirty="0"/>
          </a:p>
        </p:txBody>
      </p:sp>
      <p:sp>
        <p:nvSpPr>
          <p:cNvPr id="9" name="TextBox 8"/>
          <p:cNvSpPr txBox="1"/>
          <p:nvPr/>
        </p:nvSpPr>
        <p:spPr>
          <a:xfrm>
            <a:off x="4555795" y="1143000"/>
            <a:ext cx="4441024" cy="584775"/>
          </a:xfrm>
          <a:prstGeom prst="rect">
            <a:avLst/>
          </a:prstGeom>
          <a:noFill/>
        </p:spPr>
        <p:txBody>
          <a:bodyPr wrap="none" rtlCol="0">
            <a:spAutoFit/>
          </a:bodyPr>
          <a:lstStyle/>
          <a:p>
            <a:r>
              <a:rPr lang="en-US" sz="3200" b="1" dirty="0" smtClean="0"/>
              <a:t>25 Years – US$1.2 Trillion</a:t>
            </a:r>
            <a:endParaRPr lang="en-US" sz="3200" b="1" dirty="0"/>
          </a:p>
        </p:txBody>
      </p:sp>
      <p:sp>
        <p:nvSpPr>
          <p:cNvPr id="10" name="TextBox 9"/>
          <p:cNvSpPr txBox="1"/>
          <p:nvPr/>
        </p:nvSpPr>
        <p:spPr>
          <a:xfrm>
            <a:off x="5483268" y="1714205"/>
            <a:ext cx="3026791" cy="461665"/>
          </a:xfrm>
          <a:prstGeom prst="rect">
            <a:avLst/>
          </a:prstGeom>
          <a:noFill/>
        </p:spPr>
        <p:txBody>
          <a:bodyPr wrap="none" rtlCol="0">
            <a:spAutoFit/>
          </a:bodyPr>
          <a:lstStyle/>
          <a:p>
            <a:r>
              <a:rPr lang="en-US" sz="2400" b="1" i="1" dirty="0" smtClean="0"/>
              <a:t>Still Do Not Have This!</a:t>
            </a:r>
            <a:endParaRPr lang="en-US" sz="2400" b="1" i="1" dirty="0"/>
          </a:p>
        </p:txBody>
      </p:sp>
    </p:spTree>
    <p:extLst>
      <p:ext uri="{BB962C8B-B14F-4D97-AF65-F5344CB8AC3E}">
        <p14:creationId xmlns:p14="http://schemas.microsoft.com/office/powerpoint/2010/main" val="2598072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20444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657600" y="224135"/>
            <a:ext cx="1828800" cy="461665"/>
          </a:xfrm>
          <a:prstGeom prst="rect">
            <a:avLst/>
          </a:prstGeom>
          <a:noFill/>
        </p:spPr>
        <p:txBody>
          <a:bodyPr wrap="square" rtlCol="0">
            <a:spAutoFit/>
          </a:bodyPr>
          <a:lstStyle/>
          <a:p>
            <a:pPr algn="ctr"/>
            <a:r>
              <a:rPr lang="en-US" sz="2400" b="1" dirty="0" smtClean="0"/>
              <a:t>STRATEGIC</a:t>
            </a:r>
            <a:endParaRPr lang="en-US" sz="2400" b="1" dirty="0"/>
          </a:p>
        </p:txBody>
      </p:sp>
      <p:sp>
        <p:nvSpPr>
          <p:cNvPr id="7" name="TextBox 6"/>
          <p:cNvSpPr txBox="1"/>
          <p:nvPr/>
        </p:nvSpPr>
        <p:spPr>
          <a:xfrm>
            <a:off x="2819400" y="986135"/>
            <a:ext cx="1828800" cy="461665"/>
          </a:xfrm>
          <a:prstGeom prst="rect">
            <a:avLst/>
          </a:prstGeom>
          <a:noFill/>
        </p:spPr>
        <p:txBody>
          <a:bodyPr wrap="square" rtlCol="0">
            <a:spAutoFit/>
          </a:bodyPr>
          <a:lstStyle/>
          <a:p>
            <a:pPr algn="ctr"/>
            <a:r>
              <a:rPr lang="en-US" sz="2400" b="1" dirty="0" smtClean="0"/>
              <a:t>TECHNICAL</a:t>
            </a:r>
            <a:endParaRPr lang="en-US" sz="2400" b="1" dirty="0"/>
          </a:p>
        </p:txBody>
      </p:sp>
      <p:sp>
        <p:nvSpPr>
          <p:cNvPr id="14" name="TextBox 13"/>
          <p:cNvSpPr txBox="1"/>
          <p:nvPr/>
        </p:nvSpPr>
        <p:spPr>
          <a:xfrm>
            <a:off x="76200" y="71735"/>
            <a:ext cx="3048000" cy="461665"/>
          </a:xfrm>
          <a:prstGeom prst="rect">
            <a:avLst/>
          </a:prstGeom>
          <a:noFill/>
        </p:spPr>
        <p:txBody>
          <a:bodyPr wrap="square" rtlCol="0">
            <a:spAutoFit/>
          </a:bodyPr>
          <a:lstStyle/>
          <a:p>
            <a:pPr algn="ctr"/>
            <a:r>
              <a:rPr lang="en-US" sz="2400" b="1" dirty="0" smtClean="0"/>
              <a:t>Long Term (100 Years)</a:t>
            </a:r>
            <a:endParaRPr lang="en-US" sz="2400" b="1" dirty="0"/>
          </a:p>
        </p:txBody>
      </p:sp>
      <p:sp>
        <p:nvSpPr>
          <p:cNvPr id="15" name="TextBox 14"/>
          <p:cNvSpPr txBox="1"/>
          <p:nvPr/>
        </p:nvSpPr>
        <p:spPr>
          <a:xfrm>
            <a:off x="6781800" y="6320135"/>
            <a:ext cx="1828800" cy="461665"/>
          </a:xfrm>
          <a:prstGeom prst="rect">
            <a:avLst/>
          </a:prstGeom>
          <a:noFill/>
        </p:spPr>
        <p:txBody>
          <a:bodyPr wrap="square" rtlCol="0">
            <a:spAutoFit/>
          </a:bodyPr>
          <a:lstStyle/>
          <a:p>
            <a:pPr algn="ctr"/>
            <a:r>
              <a:rPr lang="en-US" sz="2400" b="1" dirty="0" smtClean="0"/>
              <a:t>Imminent</a:t>
            </a:r>
            <a:endParaRPr lang="en-US" sz="2400" b="1" dirty="0"/>
          </a:p>
        </p:txBody>
      </p:sp>
      <p:sp>
        <p:nvSpPr>
          <p:cNvPr id="16" name="TextBox 15"/>
          <p:cNvSpPr txBox="1"/>
          <p:nvPr/>
        </p:nvSpPr>
        <p:spPr>
          <a:xfrm>
            <a:off x="5404339" y="3957935"/>
            <a:ext cx="1529861" cy="461665"/>
          </a:xfrm>
          <a:prstGeom prst="rect">
            <a:avLst/>
          </a:prstGeom>
          <a:noFill/>
        </p:spPr>
        <p:txBody>
          <a:bodyPr wrap="square" rtlCol="0">
            <a:spAutoFit/>
          </a:bodyPr>
          <a:lstStyle/>
          <a:p>
            <a:pPr algn="ctr"/>
            <a:r>
              <a:rPr lang="en-US" sz="2400" b="1" dirty="0" smtClean="0"/>
              <a:t>1 Year Out</a:t>
            </a:r>
            <a:endParaRPr lang="en-US" sz="2400" b="1" dirty="0"/>
          </a:p>
        </p:txBody>
      </p:sp>
      <p:sp>
        <p:nvSpPr>
          <p:cNvPr id="17" name="TextBox 16"/>
          <p:cNvSpPr txBox="1"/>
          <p:nvPr/>
        </p:nvSpPr>
        <p:spPr>
          <a:xfrm>
            <a:off x="6248400" y="4796135"/>
            <a:ext cx="1828800" cy="461665"/>
          </a:xfrm>
          <a:prstGeom prst="rect">
            <a:avLst/>
          </a:prstGeom>
          <a:noFill/>
        </p:spPr>
        <p:txBody>
          <a:bodyPr wrap="square" rtlCol="0">
            <a:spAutoFit/>
          </a:bodyPr>
          <a:lstStyle/>
          <a:p>
            <a:pPr algn="ctr"/>
            <a:r>
              <a:rPr lang="en-US" sz="2400" b="1" dirty="0" smtClean="0"/>
              <a:t>90 Days Out</a:t>
            </a:r>
            <a:endParaRPr lang="en-US" sz="2400" b="1" dirty="0"/>
          </a:p>
        </p:txBody>
      </p:sp>
      <p:sp>
        <p:nvSpPr>
          <p:cNvPr id="18" name="TextBox 17"/>
          <p:cNvSpPr txBox="1"/>
          <p:nvPr/>
        </p:nvSpPr>
        <p:spPr>
          <a:xfrm>
            <a:off x="6934200" y="5558135"/>
            <a:ext cx="2051539" cy="461665"/>
          </a:xfrm>
          <a:prstGeom prst="rect">
            <a:avLst/>
          </a:prstGeom>
          <a:noFill/>
        </p:spPr>
        <p:txBody>
          <a:bodyPr wrap="square" rtlCol="0">
            <a:spAutoFit/>
          </a:bodyPr>
          <a:lstStyle/>
          <a:p>
            <a:pPr algn="ctr"/>
            <a:r>
              <a:rPr lang="en-US" sz="2400" b="1" dirty="0" smtClean="0"/>
              <a:t>72 Hours Out</a:t>
            </a:r>
            <a:endParaRPr lang="en-US" sz="2400" b="1" dirty="0"/>
          </a:p>
        </p:txBody>
      </p:sp>
      <p:sp>
        <p:nvSpPr>
          <p:cNvPr id="19" name="TextBox 18"/>
          <p:cNvSpPr txBox="1"/>
          <p:nvPr/>
        </p:nvSpPr>
        <p:spPr>
          <a:xfrm>
            <a:off x="1981200" y="2514600"/>
            <a:ext cx="1828800" cy="461665"/>
          </a:xfrm>
          <a:prstGeom prst="rect">
            <a:avLst/>
          </a:prstGeom>
          <a:noFill/>
        </p:spPr>
        <p:txBody>
          <a:bodyPr wrap="square" rtlCol="0">
            <a:spAutoFit/>
          </a:bodyPr>
          <a:lstStyle/>
          <a:p>
            <a:pPr algn="ctr"/>
            <a:r>
              <a:rPr lang="en-US" sz="2400" b="1" dirty="0" smtClean="0"/>
              <a:t>12 Years Out</a:t>
            </a:r>
            <a:endParaRPr lang="en-US" sz="2400" b="1" dirty="0"/>
          </a:p>
        </p:txBody>
      </p:sp>
      <p:sp>
        <p:nvSpPr>
          <p:cNvPr id="20" name="TextBox 19"/>
          <p:cNvSpPr txBox="1"/>
          <p:nvPr/>
        </p:nvSpPr>
        <p:spPr>
          <a:xfrm>
            <a:off x="457200" y="986135"/>
            <a:ext cx="1828800" cy="461665"/>
          </a:xfrm>
          <a:prstGeom prst="rect">
            <a:avLst/>
          </a:prstGeom>
          <a:noFill/>
        </p:spPr>
        <p:txBody>
          <a:bodyPr wrap="square" rtlCol="0">
            <a:spAutoFit/>
          </a:bodyPr>
          <a:lstStyle/>
          <a:p>
            <a:pPr algn="ctr"/>
            <a:r>
              <a:rPr lang="en-US" sz="2400" b="1" dirty="0" smtClean="0"/>
              <a:t>50 Years Out</a:t>
            </a:r>
            <a:endParaRPr lang="en-US" sz="2400" b="1" dirty="0"/>
          </a:p>
        </p:txBody>
      </p:sp>
      <p:sp>
        <p:nvSpPr>
          <p:cNvPr id="21" name="TextBox 20"/>
          <p:cNvSpPr txBox="1"/>
          <p:nvPr/>
        </p:nvSpPr>
        <p:spPr>
          <a:xfrm>
            <a:off x="1219200" y="1752600"/>
            <a:ext cx="1828800" cy="461665"/>
          </a:xfrm>
          <a:prstGeom prst="rect">
            <a:avLst/>
          </a:prstGeom>
          <a:noFill/>
        </p:spPr>
        <p:txBody>
          <a:bodyPr wrap="square" rtlCol="0">
            <a:spAutoFit/>
          </a:bodyPr>
          <a:lstStyle/>
          <a:p>
            <a:pPr algn="ctr"/>
            <a:r>
              <a:rPr lang="en-US" sz="2400" b="1" dirty="0" smtClean="0"/>
              <a:t>25 Years Out</a:t>
            </a:r>
            <a:endParaRPr lang="en-US" sz="2400" b="1" dirty="0"/>
          </a:p>
        </p:txBody>
      </p:sp>
      <p:sp>
        <p:nvSpPr>
          <p:cNvPr id="25" name="TextBox 24"/>
          <p:cNvSpPr txBox="1"/>
          <p:nvPr/>
        </p:nvSpPr>
        <p:spPr>
          <a:xfrm>
            <a:off x="228600" y="3048000"/>
            <a:ext cx="3959354" cy="400110"/>
          </a:xfrm>
          <a:prstGeom prst="rect">
            <a:avLst/>
          </a:prstGeom>
          <a:noFill/>
        </p:spPr>
        <p:txBody>
          <a:bodyPr wrap="none" rtlCol="0">
            <a:spAutoFit/>
          </a:bodyPr>
          <a:lstStyle/>
          <a:p>
            <a:r>
              <a:rPr lang="en-US" sz="2000" b="1" dirty="0" smtClean="0"/>
              <a:t>Whole of Government Institutions*</a:t>
            </a:r>
            <a:endParaRPr lang="en-US" sz="2000" b="1" dirty="0"/>
          </a:p>
        </p:txBody>
      </p:sp>
      <p:cxnSp>
        <p:nvCxnSpPr>
          <p:cNvPr id="5" name="Straight Connector 4"/>
          <p:cNvCxnSpPr/>
          <p:nvPr/>
        </p:nvCxnSpPr>
        <p:spPr>
          <a:xfrm>
            <a:off x="4572000" y="685800"/>
            <a:ext cx="0" cy="54864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676400" y="533400"/>
            <a:ext cx="5791200" cy="578673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04800" y="3426767"/>
            <a:ext cx="84582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105400" y="3449635"/>
            <a:ext cx="3549883" cy="400110"/>
          </a:xfrm>
          <a:prstGeom prst="rect">
            <a:avLst/>
          </a:prstGeom>
          <a:noFill/>
        </p:spPr>
        <p:txBody>
          <a:bodyPr wrap="none" rtlCol="0">
            <a:spAutoFit/>
          </a:bodyPr>
          <a:lstStyle/>
          <a:p>
            <a:r>
              <a:rPr lang="en-US" sz="2000" b="1" dirty="0" smtClean="0"/>
              <a:t>Cross-Cutting Threats &amp; Policies</a:t>
            </a:r>
            <a:endParaRPr lang="en-US" sz="2000" b="1" dirty="0"/>
          </a:p>
        </p:txBody>
      </p:sp>
      <p:sp>
        <p:nvSpPr>
          <p:cNvPr id="8" name="TextBox 7"/>
          <p:cNvSpPr txBox="1"/>
          <p:nvPr/>
        </p:nvSpPr>
        <p:spPr>
          <a:xfrm>
            <a:off x="4495800" y="5481935"/>
            <a:ext cx="2133600" cy="461665"/>
          </a:xfrm>
          <a:prstGeom prst="rect">
            <a:avLst/>
          </a:prstGeom>
          <a:noFill/>
        </p:spPr>
        <p:txBody>
          <a:bodyPr wrap="square" rtlCol="0">
            <a:spAutoFit/>
          </a:bodyPr>
          <a:lstStyle/>
          <a:p>
            <a:pPr algn="ctr"/>
            <a:r>
              <a:rPr lang="en-US" sz="2400" b="1" dirty="0" smtClean="0"/>
              <a:t>OPERATIONAL</a:t>
            </a:r>
            <a:endParaRPr lang="en-US" sz="2400" b="1" dirty="0"/>
          </a:p>
        </p:txBody>
      </p:sp>
      <p:sp>
        <p:nvSpPr>
          <p:cNvPr id="9" name="TextBox 8"/>
          <p:cNvSpPr txBox="1"/>
          <p:nvPr/>
        </p:nvSpPr>
        <p:spPr>
          <a:xfrm>
            <a:off x="3810000" y="6201508"/>
            <a:ext cx="1524000" cy="461665"/>
          </a:xfrm>
          <a:prstGeom prst="rect">
            <a:avLst/>
          </a:prstGeom>
          <a:noFill/>
        </p:spPr>
        <p:txBody>
          <a:bodyPr wrap="square" rtlCol="0">
            <a:spAutoFit/>
          </a:bodyPr>
          <a:lstStyle/>
          <a:p>
            <a:pPr algn="ctr"/>
            <a:r>
              <a:rPr lang="en-US" sz="2400" b="1" dirty="0" smtClean="0"/>
              <a:t>TACTICAL</a:t>
            </a:r>
            <a:endParaRPr lang="en-US" sz="2400" b="1" dirty="0"/>
          </a:p>
        </p:txBody>
      </p:sp>
      <p:sp>
        <p:nvSpPr>
          <p:cNvPr id="34" name="TextBox 33"/>
          <p:cNvSpPr txBox="1"/>
          <p:nvPr/>
        </p:nvSpPr>
        <p:spPr>
          <a:xfrm>
            <a:off x="0" y="6248400"/>
            <a:ext cx="3984167" cy="584775"/>
          </a:xfrm>
          <a:prstGeom prst="rect">
            <a:avLst/>
          </a:prstGeom>
          <a:noFill/>
        </p:spPr>
        <p:txBody>
          <a:bodyPr wrap="square" rtlCol="0">
            <a:spAutoFit/>
          </a:bodyPr>
          <a:lstStyle/>
          <a:p>
            <a:r>
              <a:rPr lang="en-US" sz="1600" dirty="0" smtClean="0"/>
              <a:t>* In Order of Secession to Presidency</a:t>
            </a:r>
          </a:p>
          <a:p>
            <a:r>
              <a:rPr lang="en-US" sz="1600" dirty="0" smtClean="0"/>
              <a:t>** Cabinet Rank Not In Succession</a:t>
            </a:r>
            <a:endParaRPr lang="en-US" sz="1600" dirty="0"/>
          </a:p>
        </p:txBody>
      </p:sp>
      <p:sp>
        <p:nvSpPr>
          <p:cNvPr id="48" name="TextBox 47"/>
          <p:cNvSpPr txBox="1"/>
          <p:nvPr/>
        </p:nvSpPr>
        <p:spPr>
          <a:xfrm rot="16200000">
            <a:off x="5676565" y="404005"/>
            <a:ext cx="1945854" cy="4154984"/>
          </a:xfrm>
          <a:prstGeom prst="rect">
            <a:avLst/>
          </a:prstGeom>
          <a:noFill/>
        </p:spPr>
        <p:txBody>
          <a:bodyPr wrap="none" rtlCol="0">
            <a:spAutoFit/>
          </a:bodyPr>
          <a:lstStyle/>
          <a:p>
            <a:r>
              <a:rPr lang="en-US" sz="1200" dirty="0" smtClean="0"/>
              <a:t>Poverty</a:t>
            </a:r>
          </a:p>
          <a:p>
            <a:r>
              <a:rPr lang="en-US" sz="1200" dirty="0" smtClean="0"/>
              <a:t>Infectious Disease</a:t>
            </a:r>
          </a:p>
          <a:p>
            <a:r>
              <a:rPr lang="en-US" sz="1200" b="1" dirty="0" smtClean="0"/>
              <a:t>Environmental Degradation</a:t>
            </a:r>
          </a:p>
          <a:p>
            <a:r>
              <a:rPr lang="en-US" sz="1200" dirty="0" smtClean="0"/>
              <a:t>Inter-State Conflict</a:t>
            </a:r>
          </a:p>
          <a:p>
            <a:r>
              <a:rPr lang="en-US" sz="1200" dirty="0" smtClean="0"/>
              <a:t>Civil War</a:t>
            </a:r>
          </a:p>
          <a:p>
            <a:r>
              <a:rPr lang="en-US" sz="1200" dirty="0" smtClean="0"/>
              <a:t>Genocide</a:t>
            </a:r>
          </a:p>
          <a:p>
            <a:r>
              <a:rPr lang="en-US" sz="1200" dirty="0" smtClean="0"/>
              <a:t>Other Atrocities</a:t>
            </a:r>
          </a:p>
          <a:p>
            <a:r>
              <a:rPr lang="en-US" sz="1200" dirty="0" smtClean="0"/>
              <a:t>Proliferation</a:t>
            </a:r>
          </a:p>
          <a:p>
            <a:r>
              <a:rPr lang="en-US" sz="1200" dirty="0" smtClean="0"/>
              <a:t>Terrorism</a:t>
            </a:r>
          </a:p>
          <a:p>
            <a:r>
              <a:rPr lang="en-US" sz="1200" dirty="0" smtClean="0"/>
              <a:t>Transnational Crime</a:t>
            </a:r>
          </a:p>
          <a:p>
            <a:r>
              <a:rPr lang="en-US" sz="1200" b="1" dirty="0" smtClean="0"/>
              <a:t>Agriculture</a:t>
            </a:r>
          </a:p>
          <a:p>
            <a:r>
              <a:rPr lang="en-US" sz="1200" dirty="0" smtClean="0"/>
              <a:t>Diplomacy</a:t>
            </a:r>
          </a:p>
          <a:p>
            <a:r>
              <a:rPr lang="en-US" sz="1200" dirty="0" smtClean="0"/>
              <a:t>Economy</a:t>
            </a:r>
          </a:p>
          <a:p>
            <a:r>
              <a:rPr lang="en-US" sz="1200" dirty="0" smtClean="0"/>
              <a:t>Education</a:t>
            </a:r>
          </a:p>
          <a:p>
            <a:r>
              <a:rPr lang="en-US" sz="1200" b="1" dirty="0" smtClean="0"/>
              <a:t>Energy</a:t>
            </a:r>
          </a:p>
          <a:p>
            <a:r>
              <a:rPr lang="en-US" sz="1200" dirty="0" smtClean="0"/>
              <a:t>Family</a:t>
            </a:r>
          </a:p>
          <a:p>
            <a:r>
              <a:rPr lang="en-US" sz="1200" dirty="0" smtClean="0"/>
              <a:t>Health</a:t>
            </a:r>
          </a:p>
          <a:p>
            <a:r>
              <a:rPr lang="en-US" sz="1200" dirty="0" smtClean="0"/>
              <a:t>Immigration</a:t>
            </a:r>
          </a:p>
          <a:p>
            <a:r>
              <a:rPr lang="en-US" sz="1200" dirty="0" smtClean="0"/>
              <a:t>Justice</a:t>
            </a:r>
          </a:p>
          <a:p>
            <a:r>
              <a:rPr lang="en-US" sz="1200" dirty="0" smtClean="0"/>
              <a:t>Security</a:t>
            </a:r>
          </a:p>
          <a:p>
            <a:r>
              <a:rPr lang="en-US" sz="1200" dirty="0" smtClean="0"/>
              <a:t>Society</a:t>
            </a:r>
          </a:p>
          <a:p>
            <a:r>
              <a:rPr lang="en-US" sz="1200" b="1" dirty="0" smtClean="0"/>
              <a:t>Water</a:t>
            </a:r>
            <a:endParaRPr lang="en-US" sz="1200" b="1" dirty="0"/>
          </a:p>
        </p:txBody>
      </p:sp>
      <p:sp>
        <p:nvSpPr>
          <p:cNvPr id="49" name="TextBox 48"/>
          <p:cNvSpPr txBox="1"/>
          <p:nvPr/>
        </p:nvSpPr>
        <p:spPr>
          <a:xfrm rot="5400000">
            <a:off x="1165041" y="2469924"/>
            <a:ext cx="2474267" cy="4339650"/>
          </a:xfrm>
          <a:prstGeom prst="rect">
            <a:avLst/>
          </a:prstGeom>
          <a:noFill/>
        </p:spPr>
        <p:txBody>
          <a:bodyPr wrap="none" rtlCol="0">
            <a:spAutoFit/>
          </a:bodyPr>
          <a:lstStyle/>
          <a:p>
            <a:r>
              <a:rPr lang="en-US" sz="1200" dirty="0" smtClean="0"/>
              <a:t>President</a:t>
            </a:r>
          </a:p>
          <a:p>
            <a:r>
              <a:rPr lang="en-US" sz="1200" dirty="0" smtClean="0"/>
              <a:t>Vice President</a:t>
            </a:r>
          </a:p>
          <a:p>
            <a:r>
              <a:rPr lang="en-US" sz="1200" dirty="0" smtClean="0"/>
              <a:t>State</a:t>
            </a:r>
          </a:p>
          <a:p>
            <a:r>
              <a:rPr lang="en-US" sz="1200" dirty="0" smtClean="0"/>
              <a:t>Treasury</a:t>
            </a:r>
          </a:p>
          <a:p>
            <a:r>
              <a:rPr lang="en-US" sz="1200" b="1" dirty="0" smtClean="0"/>
              <a:t>Defense</a:t>
            </a:r>
          </a:p>
          <a:p>
            <a:r>
              <a:rPr lang="en-US" sz="1200" dirty="0" smtClean="0"/>
              <a:t>Justice</a:t>
            </a:r>
          </a:p>
          <a:p>
            <a:r>
              <a:rPr lang="en-US" sz="1200" b="1" dirty="0" smtClean="0"/>
              <a:t>Interior</a:t>
            </a:r>
          </a:p>
          <a:p>
            <a:r>
              <a:rPr lang="en-US" sz="1200" b="1" dirty="0" smtClean="0"/>
              <a:t>Agriculture</a:t>
            </a:r>
          </a:p>
          <a:p>
            <a:r>
              <a:rPr lang="en-US" sz="1200" b="1" dirty="0" smtClean="0"/>
              <a:t>Commerce</a:t>
            </a:r>
          </a:p>
          <a:p>
            <a:r>
              <a:rPr lang="en-US" sz="1200" dirty="0" smtClean="0"/>
              <a:t>Labor</a:t>
            </a:r>
          </a:p>
          <a:p>
            <a:r>
              <a:rPr lang="en-US" sz="1200" dirty="0" smtClean="0"/>
              <a:t>Health &amp; Human Services</a:t>
            </a:r>
          </a:p>
          <a:p>
            <a:r>
              <a:rPr lang="en-US" sz="1200" dirty="0" smtClean="0"/>
              <a:t>Housing &amp; Urban Development</a:t>
            </a:r>
          </a:p>
          <a:p>
            <a:r>
              <a:rPr lang="en-US" sz="1200" b="1" dirty="0" smtClean="0"/>
              <a:t>Transportation</a:t>
            </a:r>
          </a:p>
          <a:p>
            <a:r>
              <a:rPr lang="en-US" sz="1200" b="1" dirty="0" smtClean="0"/>
              <a:t>Energy</a:t>
            </a:r>
          </a:p>
          <a:p>
            <a:r>
              <a:rPr lang="en-US" sz="1200" dirty="0" smtClean="0"/>
              <a:t>Education</a:t>
            </a:r>
          </a:p>
          <a:p>
            <a:r>
              <a:rPr lang="en-US" sz="1200" dirty="0" smtClean="0"/>
              <a:t>Veterans Affairs</a:t>
            </a:r>
          </a:p>
          <a:p>
            <a:r>
              <a:rPr lang="en-US" sz="1200" dirty="0" smtClean="0"/>
              <a:t>Homeland Security</a:t>
            </a:r>
          </a:p>
          <a:p>
            <a:r>
              <a:rPr lang="en-US" sz="1200" b="1" dirty="0" smtClean="0"/>
              <a:t>Environmental Protection Agency**</a:t>
            </a:r>
          </a:p>
          <a:p>
            <a:r>
              <a:rPr lang="en-US" sz="1200" dirty="0" smtClean="0"/>
              <a:t>Office of Management &amp; Budget**</a:t>
            </a:r>
          </a:p>
          <a:p>
            <a:r>
              <a:rPr lang="en-US" sz="1200" dirty="0" smtClean="0"/>
              <a:t>US Trade Representative**</a:t>
            </a:r>
          </a:p>
          <a:p>
            <a:r>
              <a:rPr lang="en-US" sz="1200" dirty="0" smtClean="0"/>
              <a:t>US Ambassador to the UN**</a:t>
            </a:r>
          </a:p>
          <a:p>
            <a:r>
              <a:rPr lang="en-US" sz="1200" dirty="0" smtClean="0"/>
              <a:t>Council of Economic Advisors**</a:t>
            </a:r>
          </a:p>
          <a:p>
            <a:r>
              <a:rPr lang="en-US" sz="1200" dirty="0" smtClean="0"/>
              <a:t>Small Business Administration**</a:t>
            </a:r>
            <a:endParaRPr lang="en-US" sz="1200" dirty="0"/>
          </a:p>
        </p:txBody>
      </p:sp>
    </p:spTree>
    <p:extLst>
      <p:ext uri="{BB962C8B-B14F-4D97-AF65-F5344CB8AC3E}">
        <p14:creationId xmlns:p14="http://schemas.microsoft.com/office/powerpoint/2010/main" val="5666360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smtClean="0"/>
              <a:t>Full-Spectrum Intelligence</a:t>
            </a:r>
            <a:endParaRPr lang="en-US" b="1" dirty="0"/>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152400" y="914400"/>
            <a:ext cx="8839200" cy="5791200"/>
          </a:xfrm>
          <a:prstGeom prst="rect">
            <a:avLst/>
          </a:prstGeom>
        </p:spPr>
      </p:pic>
    </p:spTree>
    <p:extLst>
      <p:ext uri="{BB962C8B-B14F-4D97-AF65-F5344CB8AC3E}">
        <p14:creationId xmlns:p14="http://schemas.microsoft.com/office/powerpoint/2010/main" val="35600270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532556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www.phibetaiota.net/wp-content/uploads/2010/07/new-craft-four-quadrant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58"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0"/>
            <a:ext cx="9179858"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0" y="17929"/>
            <a:ext cx="9179858" cy="769441"/>
          </a:xfrm>
          <a:prstGeom prst="rect">
            <a:avLst/>
          </a:prstGeom>
          <a:noFill/>
        </p:spPr>
        <p:txBody>
          <a:bodyPr wrap="square" rtlCol="0">
            <a:spAutoFit/>
          </a:bodyPr>
          <a:lstStyle/>
          <a:p>
            <a:pPr algn="ctr"/>
            <a:r>
              <a:rPr lang="en-US" sz="4400" b="1" dirty="0" smtClean="0"/>
              <a:t>Context &amp; Process for Intelligence</a:t>
            </a:r>
          </a:p>
        </p:txBody>
      </p:sp>
    </p:spTree>
    <p:extLst>
      <p:ext uri="{BB962C8B-B14F-4D97-AF65-F5344CB8AC3E}">
        <p14:creationId xmlns:p14="http://schemas.microsoft.com/office/powerpoint/2010/main" val="1942930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p:spPr>
        <p:txBody>
          <a:bodyPr>
            <a:normAutofit fontScale="90000"/>
          </a:bodyPr>
          <a:lstStyle/>
          <a:p>
            <a:r>
              <a:rPr lang="en-US" sz="4900" b="1" dirty="0" smtClean="0"/>
              <a:t>Why Is Intelligence So Feeble?</a:t>
            </a:r>
            <a:br>
              <a:rPr lang="en-US" sz="4900" b="1" dirty="0" smtClean="0"/>
            </a:br>
            <a:r>
              <a:rPr lang="en-US" sz="4000" b="1" i="1" dirty="0" smtClean="0"/>
              <a:t>Money, Sex, &amp; Spotlight Trump Secrets</a:t>
            </a:r>
            <a:endParaRPr lang="en-US" sz="4000" b="1" i="1" dirty="0"/>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609600" y="1408747"/>
            <a:ext cx="7848600" cy="5220653"/>
          </a:xfrm>
          <a:prstGeom prst="rect">
            <a:avLst/>
          </a:prstGeom>
        </p:spPr>
      </p:pic>
      <p:sp>
        <p:nvSpPr>
          <p:cNvPr id="3" name="TextBox 2"/>
          <p:cNvSpPr txBox="1"/>
          <p:nvPr/>
        </p:nvSpPr>
        <p:spPr>
          <a:xfrm>
            <a:off x="6781800" y="6400800"/>
            <a:ext cx="2286000" cy="369332"/>
          </a:xfrm>
          <a:prstGeom prst="rect">
            <a:avLst/>
          </a:prstGeom>
          <a:noFill/>
        </p:spPr>
        <p:txBody>
          <a:bodyPr wrap="square" rtlCol="0">
            <a:spAutoFit/>
          </a:bodyPr>
          <a:lstStyle/>
          <a:p>
            <a:r>
              <a:rPr lang="en-US" b="1" i="1" dirty="0"/>
              <a:t>Greg Treverton (1986</a:t>
            </a:r>
            <a:r>
              <a:rPr lang="en-US" b="1" i="1" dirty="0" smtClean="0"/>
              <a:t>)</a:t>
            </a:r>
            <a:endParaRPr lang="en-US" dirty="0"/>
          </a:p>
        </p:txBody>
      </p:sp>
    </p:spTree>
    <p:extLst>
      <p:ext uri="{BB962C8B-B14F-4D97-AF65-F5344CB8AC3E}">
        <p14:creationId xmlns:p14="http://schemas.microsoft.com/office/powerpoint/2010/main" val="7538223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phibetaiota.net/wp-content/uploads/2009/08/Epoch-B-Swarm-Leadership-Final-JPE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06537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71438" y="101600"/>
            <a:ext cx="9224962" cy="6426200"/>
            <a:chOff x="71438" y="101600"/>
            <a:chExt cx="9224962" cy="6426200"/>
          </a:xfrm>
        </p:grpSpPr>
        <p:sp>
          <p:nvSpPr>
            <p:cNvPr id="4" name="Oval 3"/>
            <p:cNvSpPr/>
            <p:nvPr/>
          </p:nvSpPr>
          <p:spPr>
            <a:xfrm>
              <a:off x="1219200" y="304800"/>
              <a:ext cx="6096000" cy="6172200"/>
            </a:xfrm>
            <a:prstGeom prst="ellipse">
              <a:avLst/>
            </a:prstGeom>
            <a:solidFill>
              <a:srgbClr val="FF000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Oval 4"/>
            <p:cNvSpPr/>
            <p:nvPr/>
          </p:nvSpPr>
          <p:spPr>
            <a:xfrm>
              <a:off x="1524000" y="609600"/>
              <a:ext cx="5486400" cy="5562600"/>
            </a:xfrm>
            <a:prstGeom prst="ellipse">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2" name="Oval 41"/>
            <p:cNvSpPr/>
            <p:nvPr/>
          </p:nvSpPr>
          <p:spPr>
            <a:xfrm>
              <a:off x="1752600" y="838200"/>
              <a:ext cx="5029200" cy="5105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3" name="Oval 42"/>
            <p:cNvSpPr/>
            <p:nvPr/>
          </p:nvSpPr>
          <p:spPr>
            <a:xfrm>
              <a:off x="2133600" y="1143000"/>
              <a:ext cx="4343400" cy="4419600"/>
            </a:xfrm>
            <a:prstGeom prst="ellipse">
              <a:avLst/>
            </a:prstGeom>
            <a:solidFill>
              <a:srgbClr val="00B05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7" name="Straight Connector 6"/>
            <p:cNvCxnSpPr>
              <a:stCxn id="4" idx="0"/>
              <a:endCxn id="4" idx="4"/>
            </p:cNvCxnSpPr>
            <p:nvPr/>
          </p:nvCxnSpPr>
          <p:spPr>
            <a:xfrm>
              <a:off x="4267200" y="304800"/>
              <a:ext cx="0" cy="6172200"/>
            </a:xfrm>
            <a:prstGeom prst="line">
              <a:avLst/>
            </a:prstGeom>
            <a:solidFill>
              <a:schemeClr val="bg1"/>
            </a:solidFill>
            <a:ln w="508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cxnSp>
        <p:cxnSp>
          <p:nvCxnSpPr>
            <p:cNvPr id="9" name="Straight Connector 8"/>
            <p:cNvCxnSpPr>
              <a:stCxn id="4" idx="2"/>
              <a:endCxn id="4" idx="6"/>
            </p:cNvCxnSpPr>
            <p:nvPr/>
          </p:nvCxnSpPr>
          <p:spPr>
            <a:xfrm>
              <a:off x="1219200" y="3390900"/>
              <a:ext cx="6096000" cy="0"/>
            </a:xfrm>
            <a:prstGeom prst="line">
              <a:avLst/>
            </a:prstGeom>
            <a:solidFill>
              <a:schemeClr val="bg1"/>
            </a:solidFill>
            <a:ln w="508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10"/>
            <p:cNvCxnSpPr>
              <a:stCxn id="4" idx="1"/>
              <a:endCxn id="4" idx="5"/>
            </p:cNvCxnSpPr>
            <p:nvPr/>
          </p:nvCxnSpPr>
          <p:spPr>
            <a:xfrm>
              <a:off x="2111939" y="1208698"/>
              <a:ext cx="4310522" cy="4364404"/>
            </a:xfrm>
            <a:prstGeom prst="line">
              <a:avLst/>
            </a:prstGeom>
            <a:solidFill>
              <a:schemeClr val="bg1"/>
            </a:solidFill>
            <a:ln w="508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cxnSp>
        <p:cxnSp>
          <p:nvCxnSpPr>
            <p:cNvPr id="13" name="Straight Connector 12"/>
            <p:cNvCxnSpPr>
              <a:stCxn id="4" idx="7"/>
              <a:endCxn id="4" idx="3"/>
            </p:cNvCxnSpPr>
            <p:nvPr/>
          </p:nvCxnSpPr>
          <p:spPr>
            <a:xfrm flipH="1">
              <a:off x="2111939" y="1208698"/>
              <a:ext cx="4310522" cy="4364404"/>
            </a:xfrm>
            <a:prstGeom prst="line">
              <a:avLst/>
            </a:prstGeom>
            <a:solidFill>
              <a:schemeClr val="bg1"/>
            </a:solidFill>
            <a:ln w="508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cxnSp>
        <p:sp>
          <p:nvSpPr>
            <p:cNvPr id="14" name="Oval 13"/>
            <p:cNvSpPr/>
            <p:nvPr/>
          </p:nvSpPr>
          <p:spPr>
            <a:xfrm>
              <a:off x="3657600" y="2819400"/>
              <a:ext cx="1143000" cy="1219200"/>
            </a:xfrm>
            <a:prstGeom prst="ellipse">
              <a:avLst/>
            </a:prstGeom>
            <a:solidFill>
              <a:srgbClr val="F1D71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59" name="TextBox 14"/>
            <p:cNvSpPr txBox="1">
              <a:spLocks noChangeArrowheads="1"/>
            </p:cNvSpPr>
            <p:nvPr/>
          </p:nvSpPr>
          <p:spPr bwMode="auto">
            <a:xfrm>
              <a:off x="533400" y="101600"/>
              <a:ext cx="2514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b="1" dirty="0">
                  <a:latin typeface="Calibri" pitchFamily="34" charset="0"/>
                </a:rPr>
                <a:t>Government</a:t>
              </a:r>
            </a:p>
          </p:txBody>
        </p:sp>
        <p:sp>
          <p:nvSpPr>
            <p:cNvPr id="2060" name="TextBox 15"/>
            <p:cNvSpPr txBox="1">
              <a:spLocks noChangeArrowheads="1"/>
            </p:cNvSpPr>
            <p:nvPr/>
          </p:nvSpPr>
          <p:spPr bwMode="auto">
            <a:xfrm>
              <a:off x="71438" y="1244600"/>
              <a:ext cx="15287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b="1" dirty="0">
                  <a:latin typeface="Calibri" pitchFamily="34" charset="0"/>
                </a:rPr>
                <a:t>Military</a:t>
              </a:r>
            </a:p>
          </p:txBody>
        </p:sp>
        <p:sp>
          <p:nvSpPr>
            <p:cNvPr id="2061" name="TextBox 16"/>
            <p:cNvSpPr txBox="1">
              <a:spLocks noChangeArrowheads="1"/>
            </p:cNvSpPr>
            <p:nvPr/>
          </p:nvSpPr>
          <p:spPr bwMode="auto">
            <a:xfrm>
              <a:off x="5715000" y="101600"/>
              <a:ext cx="31353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b="1" dirty="0">
                  <a:latin typeface="Calibri" pitchFamily="34" charset="0"/>
                </a:rPr>
                <a:t>Law Enforcement</a:t>
              </a:r>
            </a:p>
          </p:txBody>
        </p:sp>
        <p:sp>
          <p:nvSpPr>
            <p:cNvPr id="2062" name="TextBox 18"/>
            <p:cNvSpPr txBox="1">
              <a:spLocks noChangeArrowheads="1"/>
            </p:cNvSpPr>
            <p:nvPr/>
          </p:nvSpPr>
          <p:spPr bwMode="auto">
            <a:xfrm>
              <a:off x="6934200" y="1244600"/>
              <a:ext cx="2362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b="1" dirty="0">
                  <a:latin typeface="Calibri" pitchFamily="34" charset="0"/>
                </a:rPr>
                <a:t>Business</a:t>
              </a:r>
            </a:p>
          </p:txBody>
        </p:sp>
        <p:sp>
          <p:nvSpPr>
            <p:cNvPr id="2063" name="TextBox 35"/>
            <p:cNvSpPr txBox="1">
              <a:spLocks noChangeArrowheads="1"/>
            </p:cNvSpPr>
            <p:nvPr/>
          </p:nvSpPr>
          <p:spPr bwMode="auto">
            <a:xfrm>
              <a:off x="5867400" y="5943600"/>
              <a:ext cx="24987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b="1" dirty="0">
                  <a:latin typeface="Calibri" pitchFamily="34" charset="0"/>
                </a:rPr>
                <a:t>Civil Societies</a:t>
              </a:r>
            </a:p>
          </p:txBody>
        </p:sp>
        <p:sp>
          <p:nvSpPr>
            <p:cNvPr id="2064" name="TextBox 36"/>
            <p:cNvSpPr txBox="1">
              <a:spLocks noChangeArrowheads="1"/>
            </p:cNvSpPr>
            <p:nvPr/>
          </p:nvSpPr>
          <p:spPr bwMode="auto">
            <a:xfrm>
              <a:off x="304800" y="5029200"/>
              <a:ext cx="1447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3200" b="1" dirty="0">
                  <a:latin typeface="Calibri" pitchFamily="34" charset="0"/>
                </a:rPr>
                <a:t>Media</a:t>
              </a:r>
            </a:p>
          </p:txBody>
        </p:sp>
        <p:sp>
          <p:nvSpPr>
            <p:cNvPr id="2065" name="TextBox 37"/>
            <p:cNvSpPr txBox="1">
              <a:spLocks noChangeArrowheads="1"/>
            </p:cNvSpPr>
            <p:nvPr/>
          </p:nvSpPr>
          <p:spPr bwMode="auto">
            <a:xfrm>
              <a:off x="990600" y="5943600"/>
              <a:ext cx="186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b="1" dirty="0">
                  <a:latin typeface="Calibri" pitchFamily="34" charset="0"/>
                </a:rPr>
                <a:t>Academia</a:t>
              </a:r>
            </a:p>
          </p:txBody>
        </p:sp>
        <p:sp>
          <p:nvSpPr>
            <p:cNvPr id="2066" name="TextBox 38"/>
            <p:cNvSpPr txBox="1">
              <a:spLocks noChangeArrowheads="1"/>
            </p:cNvSpPr>
            <p:nvPr/>
          </p:nvSpPr>
          <p:spPr bwMode="auto">
            <a:xfrm>
              <a:off x="6781800" y="5054600"/>
              <a:ext cx="19748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b="1" dirty="0">
                  <a:latin typeface="Calibri" pitchFamily="34" charset="0"/>
                </a:rPr>
                <a:t>Non-Profit</a:t>
              </a:r>
            </a:p>
          </p:txBody>
        </p:sp>
        <p:sp>
          <p:nvSpPr>
            <p:cNvPr id="44" name="Oval 43"/>
            <p:cNvSpPr/>
            <p:nvPr/>
          </p:nvSpPr>
          <p:spPr>
            <a:xfrm>
              <a:off x="2895600" y="2057400"/>
              <a:ext cx="2667000" cy="2667000"/>
            </a:xfrm>
            <a:prstGeom prst="ellipse">
              <a:avLst/>
            </a:prstGeom>
            <a:solidFill>
              <a:srgbClr val="7030A0"/>
            </a:solidFill>
            <a:ln w="25400">
              <a:solidFill>
                <a:srgbClr val="7030A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68" name="TextBox 44"/>
            <p:cNvSpPr txBox="1">
              <a:spLocks noChangeArrowheads="1"/>
            </p:cNvSpPr>
            <p:nvPr/>
          </p:nvSpPr>
          <p:spPr bwMode="auto">
            <a:xfrm>
              <a:off x="3124200" y="2885182"/>
              <a:ext cx="22098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200" b="1" dirty="0" smtClean="0">
                  <a:solidFill>
                    <a:schemeClr val="bg1"/>
                  </a:solidFill>
                  <a:latin typeface="Calibri" pitchFamily="34" charset="0"/>
                </a:rPr>
                <a:t>Information</a:t>
              </a:r>
              <a:endParaRPr lang="en-US" sz="3200" b="1" dirty="0">
                <a:solidFill>
                  <a:schemeClr val="bg1"/>
                </a:solidFill>
                <a:latin typeface="Calibri" pitchFamily="34" charset="0"/>
              </a:endParaRPr>
            </a:p>
            <a:p>
              <a:pPr algn="ctr" eaLnBrk="1" hangingPunct="1"/>
              <a:r>
                <a:rPr lang="en-US" sz="3200" b="1" dirty="0" smtClean="0">
                  <a:solidFill>
                    <a:schemeClr val="bg1"/>
                  </a:solidFill>
                  <a:latin typeface="Calibri" pitchFamily="34" charset="0"/>
                </a:rPr>
                <a:t>Commons</a:t>
              </a:r>
              <a:endParaRPr lang="en-US" sz="3200" b="1" dirty="0">
                <a:solidFill>
                  <a:schemeClr val="bg1"/>
                </a:solidFill>
                <a:latin typeface="Calibri" pitchFamily="34" charset="0"/>
              </a:endParaRPr>
            </a:p>
          </p:txBody>
        </p:sp>
        <p:sp>
          <p:nvSpPr>
            <p:cNvPr id="2069" name="TextBox 21"/>
            <p:cNvSpPr txBox="1">
              <a:spLocks noChangeArrowheads="1"/>
            </p:cNvSpPr>
            <p:nvPr/>
          </p:nvSpPr>
          <p:spPr bwMode="auto">
            <a:xfrm rot="-1408797">
              <a:off x="2290763" y="592138"/>
              <a:ext cx="15192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dirty="0"/>
                <a:t>Secret Internal</a:t>
              </a:r>
            </a:p>
          </p:txBody>
        </p:sp>
        <p:sp>
          <p:nvSpPr>
            <p:cNvPr id="2070" name="TextBox 22"/>
            <p:cNvSpPr txBox="1">
              <a:spLocks noChangeArrowheads="1"/>
            </p:cNvSpPr>
            <p:nvPr/>
          </p:nvSpPr>
          <p:spPr bwMode="auto">
            <a:xfrm rot="-1431399">
              <a:off x="2435225" y="777875"/>
              <a:ext cx="16605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dirty="0"/>
                <a:t>Secret Shared</a:t>
              </a:r>
            </a:p>
          </p:txBody>
        </p:sp>
        <p:sp>
          <p:nvSpPr>
            <p:cNvPr id="2071" name="TextBox 23"/>
            <p:cNvSpPr txBox="1">
              <a:spLocks noChangeArrowheads="1"/>
            </p:cNvSpPr>
            <p:nvPr/>
          </p:nvSpPr>
          <p:spPr bwMode="auto">
            <a:xfrm rot="-1478783">
              <a:off x="2449513" y="1089025"/>
              <a:ext cx="17335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dirty="0"/>
                <a:t>Sensitive Shared</a:t>
              </a:r>
            </a:p>
          </p:txBody>
        </p:sp>
        <p:sp>
          <p:nvSpPr>
            <p:cNvPr id="2072" name="TextBox 24"/>
            <p:cNvSpPr txBox="1">
              <a:spLocks noChangeArrowheads="1"/>
            </p:cNvSpPr>
            <p:nvPr/>
          </p:nvSpPr>
          <p:spPr bwMode="auto">
            <a:xfrm rot="-1461992">
              <a:off x="2784904" y="1424573"/>
              <a:ext cx="151996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dirty="0">
                  <a:solidFill>
                    <a:schemeClr val="bg1"/>
                  </a:solidFill>
                </a:rPr>
                <a:t>Open (Public)</a:t>
              </a:r>
            </a:p>
          </p:txBody>
        </p:sp>
        <p:cxnSp>
          <p:nvCxnSpPr>
            <p:cNvPr id="33" name="Straight Connector 32"/>
            <p:cNvCxnSpPr>
              <a:stCxn id="4" idx="2"/>
            </p:cNvCxnSpPr>
            <p:nvPr/>
          </p:nvCxnSpPr>
          <p:spPr>
            <a:xfrm>
              <a:off x="1219200" y="3390900"/>
              <a:ext cx="900439" cy="0"/>
            </a:xfrm>
            <a:prstGeom prst="line">
              <a:avLst/>
            </a:prstGeom>
            <a:no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0" name="Straight Connector 39"/>
            <p:cNvCxnSpPr>
              <a:stCxn id="4" idx="3"/>
              <a:endCxn id="43" idx="3"/>
            </p:cNvCxnSpPr>
            <p:nvPr/>
          </p:nvCxnSpPr>
          <p:spPr>
            <a:xfrm flipV="1">
              <a:off x="2111939" y="4915365"/>
              <a:ext cx="657737" cy="657737"/>
            </a:xfrm>
            <a:prstGeom prst="line">
              <a:avLst/>
            </a:prstGeom>
            <a:no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6" name="Straight Connector 45"/>
            <p:cNvCxnSpPr>
              <a:endCxn id="4" idx="4"/>
            </p:cNvCxnSpPr>
            <p:nvPr/>
          </p:nvCxnSpPr>
          <p:spPr>
            <a:xfrm rot="5400000">
              <a:off x="3829050" y="6038850"/>
              <a:ext cx="876300" cy="0"/>
            </a:xfrm>
            <a:prstGeom prst="line">
              <a:avLst/>
            </a:prstGeom>
            <a:no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50" name="Straight Connector 49"/>
            <p:cNvCxnSpPr>
              <a:stCxn id="4" idx="1"/>
            </p:cNvCxnSpPr>
            <p:nvPr/>
          </p:nvCxnSpPr>
          <p:spPr>
            <a:xfrm rot="16200000" flipH="1">
              <a:off x="2116932" y="1202531"/>
              <a:ext cx="620712" cy="631825"/>
            </a:xfrm>
            <a:prstGeom prst="line">
              <a:avLst/>
            </a:prstGeom>
            <a:no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52" name="Straight Connector 51"/>
            <p:cNvCxnSpPr>
              <a:endCxn id="4" idx="5"/>
            </p:cNvCxnSpPr>
            <p:nvPr/>
          </p:nvCxnSpPr>
          <p:spPr>
            <a:xfrm rot="16200000" flipH="1">
              <a:off x="5823743" y="4974432"/>
              <a:ext cx="620713" cy="577850"/>
            </a:xfrm>
            <a:prstGeom prst="line">
              <a:avLst/>
            </a:prstGeom>
            <a:no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60" name="Straight Connector 59"/>
            <p:cNvCxnSpPr>
              <a:stCxn id="4" idx="0"/>
            </p:cNvCxnSpPr>
            <p:nvPr/>
          </p:nvCxnSpPr>
          <p:spPr>
            <a:xfrm rot="16200000" flipH="1">
              <a:off x="3848100" y="723900"/>
              <a:ext cx="838200" cy="0"/>
            </a:xfrm>
            <a:prstGeom prst="line">
              <a:avLst/>
            </a:prstGeom>
            <a:no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2" name="TextBox 1"/>
            <p:cNvSpPr txBox="1"/>
            <p:nvPr/>
          </p:nvSpPr>
          <p:spPr>
            <a:xfrm rot="1462818">
              <a:off x="3093387" y="4876800"/>
              <a:ext cx="834203" cy="400110"/>
            </a:xfrm>
            <a:prstGeom prst="rect">
              <a:avLst/>
            </a:prstGeom>
            <a:noFill/>
          </p:spPr>
          <p:txBody>
            <a:bodyPr wrap="none" rtlCol="0">
              <a:spAutoFit/>
            </a:bodyPr>
            <a:lstStyle/>
            <a:p>
              <a:r>
                <a:rPr lang="en-US" sz="2000" b="1" dirty="0" smtClean="0"/>
                <a:t>Green</a:t>
              </a:r>
              <a:endParaRPr lang="en-US" sz="2000" b="1" dirty="0"/>
            </a:p>
          </p:txBody>
        </p:sp>
        <p:sp>
          <p:nvSpPr>
            <p:cNvPr id="34" name="TextBox 33"/>
            <p:cNvSpPr txBox="1"/>
            <p:nvPr/>
          </p:nvSpPr>
          <p:spPr>
            <a:xfrm rot="1512771">
              <a:off x="2862694" y="5298879"/>
              <a:ext cx="880177" cy="400110"/>
            </a:xfrm>
            <a:prstGeom prst="rect">
              <a:avLst/>
            </a:prstGeom>
            <a:noFill/>
          </p:spPr>
          <p:txBody>
            <a:bodyPr wrap="none" rtlCol="0">
              <a:spAutoFit/>
            </a:bodyPr>
            <a:lstStyle/>
            <a:p>
              <a:r>
                <a:rPr lang="en-US" sz="2000" b="1" dirty="0" smtClean="0"/>
                <a:t>Yellow</a:t>
              </a:r>
              <a:endParaRPr lang="en-US" sz="2000" b="1" dirty="0"/>
            </a:p>
          </p:txBody>
        </p:sp>
        <p:sp>
          <p:nvSpPr>
            <p:cNvPr id="35" name="TextBox 34"/>
            <p:cNvSpPr txBox="1"/>
            <p:nvPr/>
          </p:nvSpPr>
          <p:spPr>
            <a:xfrm rot="1550837">
              <a:off x="2696392" y="5578258"/>
              <a:ext cx="956929" cy="400110"/>
            </a:xfrm>
            <a:prstGeom prst="rect">
              <a:avLst/>
            </a:prstGeom>
            <a:noFill/>
          </p:spPr>
          <p:txBody>
            <a:bodyPr wrap="none" rtlCol="0">
              <a:spAutoFit/>
            </a:bodyPr>
            <a:lstStyle/>
            <a:p>
              <a:r>
                <a:rPr lang="en-US" sz="2000" b="1" dirty="0" smtClean="0"/>
                <a:t>Orange</a:t>
              </a:r>
              <a:endParaRPr lang="en-US" sz="2000" b="1" dirty="0"/>
            </a:p>
          </p:txBody>
        </p:sp>
        <p:sp>
          <p:nvSpPr>
            <p:cNvPr id="36" name="TextBox 35"/>
            <p:cNvSpPr txBox="1"/>
            <p:nvPr/>
          </p:nvSpPr>
          <p:spPr>
            <a:xfrm rot="1393550">
              <a:off x="2705075" y="5800863"/>
              <a:ext cx="592855" cy="400110"/>
            </a:xfrm>
            <a:prstGeom prst="rect">
              <a:avLst/>
            </a:prstGeom>
            <a:noFill/>
          </p:spPr>
          <p:txBody>
            <a:bodyPr wrap="none" rtlCol="0">
              <a:spAutoFit/>
            </a:bodyPr>
            <a:lstStyle/>
            <a:p>
              <a:r>
                <a:rPr lang="en-US" sz="2000" b="1" dirty="0" smtClean="0"/>
                <a:t>Red</a:t>
              </a:r>
              <a:endParaRPr lang="en-US" sz="2000" b="1" dirty="0"/>
            </a:p>
          </p:txBody>
        </p:sp>
        <p:cxnSp>
          <p:nvCxnSpPr>
            <p:cNvPr id="45" name="Straight Connector 44"/>
            <p:cNvCxnSpPr>
              <a:endCxn id="4" idx="6"/>
            </p:cNvCxnSpPr>
            <p:nvPr/>
          </p:nvCxnSpPr>
          <p:spPr>
            <a:xfrm>
              <a:off x="6490961" y="3390900"/>
              <a:ext cx="824239" cy="0"/>
            </a:xfrm>
            <a:prstGeom prst="line">
              <a:avLst/>
            </a:prstGeom>
            <a:no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7" name="Straight Connector 46"/>
            <p:cNvCxnSpPr>
              <a:stCxn id="43" idx="7"/>
            </p:cNvCxnSpPr>
            <p:nvPr/>
          </p:nvCxnSpPr>
          <p:spPr>
            <a:xfrm flipV="1">
              <a:off x="5840924" y="1230136"/>
              <a:ext cx="582101" cy="560099"/>
            </a:xfrm>
            <a:prstGeom prst="line">
              <a:avLst/>
            </a:prstGeom>
            <a:no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grpSp>
    </p:spTree>
    <p:extLst>
      <p:ext uri="{BB962C8B-B14F-4D97-AF65-F5344CB8AC3E}">
        <p14:creationId xmlns:p14="http://schemas.microsoft.com/office/powerpoint/2010/main" val="39907826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Multinational - Strategic</a:t>
            </a:r>
            <a:endParaRPr lang="en-US" b="1"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228600" y="914400"/>
            <a:ext cx="8534400" cy="5715000"/>
          </a:xfrm>
          <a:prstGeom prst="rect">
            <a:avLst/>
          </a:prstGeom>
        </p:spPr>
      </p:pic>
    </p:spTree>
    <p:extLst>
      <p:ext uri="{BB962C8B-B14F-4D97-AF65-F5344CB8AC3E}">
        <p14:creationId xmlns:p14="http://schemas.microsoft.com/office/powerpoint/2010/main" val="42234730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www.phibetaiota.net/wp-content/uploads/2012/08/Public-Governance-for-the-21st-Century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46" y="0"/>
            <a:ext cx="9143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29056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RobertSteele\Documents\Files OLD\0000 AA Old Stuff\2007\Presentations\EIN Budget JPE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2400" y="0"/>
            <a:ext cx="16002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47681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Technology Architecture</a:t>
            </a:r>
            <a:endParaRPr lang="en-US" b="1" dirty="0"/>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76200" y="1143000"/>
            <a:ext cx="8991600" cy="5715000"/>
          </a:xfrm>
          <a:prstGeom prst="rect">
            <a:avLst/>
          </a:prstGeom>
        </p:spPr>
      </p:pic>
    </p:spTree>
    <p:extLst>
      <p:ext uri="{BB962C8B-B14F-4D97-AF65-F5344CB8AC3E}">
        <p14:creationId xmlns:p14="http://schemas.microsoft.com/office/powerpoint/2010/main" val="14639431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phibetaiota.net/wp-content/uploads/2012/05/Garigue-Steele-Old-to-New-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40306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b="1" dirty="0" smtClean="0"/>
              <a:t>Local to Global Range of Needs Table</a:t>
            </a:r>
            <a:endParaRPr lang="en-US" b="1" dirty="0"/>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152400" y="914400"/>
            <a:ext cx="8763000" cy="5714999"/>
          </a:xfrm>
          <a:prstGeom prst="rect">
            <a:avLst/>
          </a:prstGeom>
        </p:spPr>
      </p:pic>
    </p:spTree>
    <p:extLst>
      <p:ext uri="{BB962C8B-B14F-4D97-AF65-F5344CB8AC3E}">
        <p14:creationId xmlns:p14="http://schemas.microsoft.com/office/powerpoint/2010/main" val="40118285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phibetaiota.net/wp-content/uploads/2012/09/UN-Cloud-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45887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phibetaiota.net/wp-content/uploads/2012/12/Big-Pictur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928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71600"/>
          </a:xfrm>
        </p:spPr>
        <p:txBody>
          <a:bodyPr>
            <a:normAutofit/>
          </a:bodyPr>
          <a:lstStyle/>
          <a:p>
            <a:r>
              <a:rPr lang="en-US" b="1" dirty="0" smtClean="0"/>
              <a:t>What Is Intelligence?</a:t>
            </a:r>
            <a:br>
              <a:rPr lang="en-US" b="1" dirty="0" smtClean="0"/>
            </a:br>
            <a:r>
              <a:rPr lang="en-US" sz="3600" b="1" i="1" dirty="0" smtClean="0"/>
              <a:t>And What Is Intelligence Not?</a:t>
            </a:r>
            <a:endParaRPr lang="en-US" sz="3600" b="1" i="1" dirty="0"/>
          </a:p>
        </p:txBody>
      </p:sp>
      <p:sp>
        <p:nvSpPr>
          <p:cNvPr id="4" name="Content Placeholder 2"/>
          <p:cNvSpPr>
            <a:spLocks noGrp="1"/>
          </p:cNvSpPr>
          <p:nvPr>
            <p:ph idx="1"/>
          </p:nvPr>
        </p:nvSpPr>
        <p:spPr>
          <a:xfrm>
            <a:off x="5257800" y="1447800"/>
            <a:ext cx="3429000" cy="5105400"/>
          </a:xfrm>
        </p:spPr>
        <p:txBody>
          <a:bodyPr>
            <a:normAutofit fontScale="77500" lnSpcReduction="20000"/>
          </a:bodyPr>
          <a:lstStyle/>
          <a:p>
            <a:pPr marL="0" indent="0">
              <a:buNone/>
            </a:pPr>
            <a:r>
              <a:rPr lang="en-US" b="1" dirty="0" smtClean="0"/>
              <a:t>Intelligence Is:</a:t>
            </a:r>
          </a:p>
          <a:p>
            <a:r>
              <a:rPr lang="en-US" dirty="0" smtClean="0"/>
              <a:t>Actionable Answers</a:t>
            </a:r>
          </a:p>
          <a:p>
            <a:r>
              <a:rPr lang="en-US" dirty="0" smtClean="0"/>
              <a:t>Decision-Support</a:t>
            </a:r>
          </a:p>
          <a:p>
            <a:r>
              <a:rPr lang="en-US" dirty="0" smtClean="0"/>
              <a:t>Evidence-Based</a:t>
            </a:r>
          </a:p>
          <a:p>
            <a:r>
              <a:rPr lang="en-US" dirty="0" smtClean="0"/>
              <a:t>Holistic Process</a:t>
            </a:r>
          </a:p>
          <a:p>
            <a:pPr marL="0" indent="0">
              <a:buNone/>
            </a:pPr>
            <a:r>
              <a:rPr lang="en-US" b="1" dirty="0" smtClean="0"/>
              <a:t>Intelligence Is Not:</a:t>
            </a:r>
          </a:p>
          <a:p>
            <a:r>
              <a:rPr lang="en-US" dirty="0" smtClean="0"/>
              <a:t>Applied Knowledge</a:t>
            </a:r>
          </a:p>
          <a:p>
            <a:r>
              <a:rPr lang="en-US" dirty="0" smtClean="0"/>
              <a:t>Beliefs in Isolation</a:t>
            </a:r>
          </a:p>
          <a:p>
            <a:r>
              <a:rPr lang="en-US" dirty="0" smtClean="0"/>
              <a:t>Consciousness</a:t>
            </a:r>
          </a:p>
          <a:p>
            <a:r>
              <a:rPr lang="en-US" dirty="0" smtClean="0"/>
              <a:t>Covert Action</a:t>
            </a:r>
          </a:p>
          <a:p>
            <a:r>
              <a:rPr lang="en-US" dirty="0" smtClean="0"/>
              <a:t>Espionage</a:t>
            </a:r>
          </a:p>
          <a:p>
            <a:r>
              <a:rPr lang="en-US" dirty="0" smtClean="0"/>
              <a:t>Secret Information</a:t>
            </a:r>
          </a:p>
          <a:p>
            <a:r>
              <a:rPr lang="en-US" dirty="0" smtClean="0"/>
              <a:t>Wisdom</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447800"/>
            <a:ext cx="5105400" cy="5105400"/>
          </a:xfrm>
          <a:prstGeom prst="rect">
            <a:avLst/>
          </a:prstGeom>
        </p:spPr>
      </p:pic>
      <p:sp>
        <p:nvSpPr>
          <p:cNvPr id="6" name="Oval 5"/>
          <p:cNvSpPr/>
          <p:nvPr/>
        </p:nvSpPr>
        <p:spPr>
          <a:xfrm>
            <a:off x="2102324" y="3366247"/>
            <a:ext cx="1143000" cy="1143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2940524" y="3770411"/>
            <a:ext cx="959224" cy="307777"/>
          </a:xfrm>
          <a:prstGeom prst="rect">
            <a:avLst/>
          </a:prstGeom>
          <a:noFill/>
        </p:spPr>
        <p:txBody>
          <a:bodyPr wrap="square" rtlCol="0">
            <a:spAutoFit/>
          </a:bodyPr>
          <a:lstStyle/>
          <a:p>
            <a:r>
              <a:rPr lang="en-US" sz="1400" b="1" dirty="0" smtClean="0">
                <a:solidFill>
                  <a:srgbClr val="FF0000"/>
                </a:solidFill>
              </a:rPr>
              <a:t>Knower</a:t>
            </a:r>
            <a:endParaRPr lang="en-US" sz="1400" b="1" dirty="0">
              <a:solidFill>
                <a:srgbClr val="FF0000"/>
              </a:solidFill>
            </a:endParaRPr>
          </a:p>
        </p:txBody>
      </p:sp>
      <p:sp>
        <p:nvSpPr>
          <p:cNvPr id="7" name="Smiley Face 6"/>
          <p:cNvSpPr/>
          <p:nvPr/>
        </p:nvSpPr>
        <p:spPr>
          <a:xfrm>
            <a:off x="2407124" y="3657600"/>
            <a:ext cx="533400" cy="533400"/>
          </a:xfrm>
          <a:prstGeom prst="smileyFac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914400" y="3776246"/>
            <a:ext cx="1165512" cy="338554"/>
          </a:xfrm>
          <a:prstGeom prst="rect">
            <a:avLst/>
          </a:prstGeom>
          <a:noFill/>
        </p:spPr>
        <p:txBody>
          <a:bodyPr wrap="none" rtlCol="0">
            <a:spAutoFit/>
          </a:bodyPr>
          <a:lstStyle/>
          <a:p>
            <a:r>
              <a:rPr lang="en-US" sz="1600" b="1" dirty="0" smtClean="0">
                <a:solidFill>
                  <a:srgbClr val="FF0000"/>
                </a:solidFill>
              </a:rPr>
              <a:t>Intelligence</a:t>
            </a:r>
            <a:endParaRPr lang="en-US" sz="1600" b="1" dirty="0">
              <a:solidFill>
                <a:srgbClr val="FF0000"/>
              </a:solidFill>
            </a:endParaRPr>
          </a:p>
        </p:txBody>
      </p:sp>
      <p:cxnSp>
        <p:nvCxnSpPr>
          <p:cNvPr id="22" name="Straight Arrow Connector 21"/>
          <p:cNvCxnSpPr/>
          <p:nvPr/>
        </p:nvCxnSpPr>
        <p:spPr>
          <a:xfrm flipV="1">
            <a:off x="1905000" y="3657600"/>
            <a:ext cx="457200" cy="1524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1905000" y="4041577"/>
            <a:ext cx="457200" cy="14942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73611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ounded Rectangular Callout 2"/>
          <p:cNvSpPr/>
          <p:nvPr/>
        </p:nvSpPr>
        <p:spPr>
          <a:xfrm>
            <a:off x="5638800" y="5059740"/>
            <a:ext cx="2971800" cy="1569660"/>
          </a:xfrm>
          <a:prstGeom prst="wedgeRoundRectCallout">
            <a:avLst>
              <a:gd name="adj1" fmla="val -40260"/>
              <a:gd name="adj2" fmla="val -123382"/>
              <a:gd name="adj3" fmla="val 16667"/>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5715000" y="5181600"/>
            <a:ext cx="2971800" cy="1323439"/>
          </a:xfrm>
          <a:prstGeom prst="rect">
            <a:avLst/>
          </a:prstGeom>
          <a:noFill/>
        </p:spPr>
        <p:txBody>
          <a:bodyPr wrap="square" rtlCol="0">
            <a:spAutoFit/>
          </a:bodyPr>
          <a:lstStyle/>
          <a:p>
            <a:r>
              <a:rPr lang="en-US" sz="2400" b="1" i="1" dirty="0" smtClean="0"/>
              <a:t>The truth at any cost lowers all other costs.</a:t>
            </a:r>
          </a:p>
          <a:p>
            <a:endParaRPr lang="en-US" sz="800" b="1" dirty="0"/>
          </a:p>
          <a:p>
            <a:r>
              <a:rPr lang="en-US" sz="2400" b="1" dirty="0" smtClean="0"/>
              <a:t>BE the Force!</a:t>
            </a:r>
            <a:endParaRPr lang="en-US" sz="2400" b="1" dirty="0"/>
          </a:p>
        </p:txBody>
      </p:sp>
    </p:spTree>
    <p:extLst>
      <p:ext uri="{BB962C8B-B14F-4D97-AF65-F5344CB8AC3E}">
        <p14:creationId xmlns:p14="http://schemas.microsoft.com/office/powerpoint/2010/main" val="2194501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descr="27 Herring Triangl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81000"/>
            <a:ext cx="88392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0" y="0"/>
            <a:ext cx="9144000" cy="769441"/>
          </a:xfrm>
          <a:prstGeom prst="rect">
            <a:avLst/>
          </a:prstGeom>
          <a:noFill/>
        </p:spPr>
        <p:txBody>
          <a:bodyPr wrap="square" rtlCol="0">
            <a:spAutoFit/>
          </a:bodyPr>
          <a:lstStyle/>
          <a:p>
            <a:pPr algn="ctr"/>
            <a:r>
              <a:rPr lang="en-US" sz="4400" b="1" dirty="0" smtClean="0"/>
              <a:t>What Form Might Intelligence Be?</a:t>
            </a:r>
            <a:endParaRPr lang="en-US" sz="4400" b="1" dirty="0"/>
          </a:p>
        </p:txBody>
      </p:sp>
    </p:spTree>
    <p:extLst>
      <p:ext uri="{BB962C8B-B14F-4D97-AF65-F5344CB8AC3E}">
        <p14:creationId xmlns:p14="http://schemas.microsoft.com/office/powerpoint/2010/main" val="2022038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b="1" dirty="0" smtClean="0"/>
              <a:t>What Threats Should We Consider?</a:t>
            </a:r>
            <a:endParaRPr lang="en-US" b="1" dirty="0"/>
          </a:p>
        </p:txBody>
      </p:sp>
      <p:sp>
        <p:nvSpPr>
          <p:cNvPr id="3" name="Content Placeholder 2"/>
          <p:cNvSpPr>
            <a:spLocks noGrp="1"/>
          </p:cNvSpPr>
          <p:nvPr>
            <p:ph idx="1"/>
          </p:nvPr>
        </p:nvSpPr>
        <p:spPr>
          <a:xfrm>
            <a:off x="228600" y="1143000"/>
            <a:ext cx="8686800" cy="5410200"/>
          </a:xfrm>
        </p:spPr>
        <p:txBody>
          <a:bodyPr>
            <a:noAutofit/>
          </a:bodyPr>
          <a:lstStyle/>
          <a:p>
            <a:pPr marL="0" indent="0">
              <a:buNone/>
            </a:pPr>
            <a:r>
              <a:rPr lang="en-US" sz="2600" b="1" dirty="0" smtClean="0"/>
              <a:t>01</a:t>
            </a:r>
            <a:r>
              <a:rPr lang="en-US" sz="2600" dirty="0" smtClean="0"/>
              <a:t>  Poverty</a:t>
            </a:r>
          </a:p>
          <a:p>
            <a:pPr marL="0" indent="0">
              <a:buNone/>
            </a:pPr>
            <a:r>
              <a:rPr lang="en-US" sz="2600" dirty="0" smtClean="0"/>
              <a:t>       </a:t>
            </a:r>
            <a:r>
              <a:rPr lang="en-US" sz="2600" b="1" dirty="0" smtClean="0"/>
              <a:t>02</a:t>
            </a:r>
            <a:r>
              <a:rPr lang="en-US" sz="2600" dirty="0" smtClean="0"/>
              <a:t>  Infectious Disease</a:t>
            </a:r>
          </a:p>
          <a:p>
            <a:pPr marL="0" indent="0">
              <a:buNone/>
            </a:pPr>
            <a:r>
              <a:rPr lang="en-US" sz="2600" dirty="0"/>
              <a:t> </a:t>
            </a:r>
            <a:r>
              <a:rPr lang="en-US" sz="2600" dirty="0" smtClean="0"/>
              <a:t>             </a:t>
            </a:r>
            <a:r>
              <a:rPr lang="en-US" sz="2600" b="1" dirty="0" smtClean="0"/>
              <a:t>03</a:t>
            </a:r>
            <a:r>
              <a:rPr lang="en-US" sz="2600" dirty="0" smtClean="0"/>
              <a:t>  Environmental Degradation</a:t>
            </a:r>
          </a:p>
          <a:p>
            <a:pPr marL="0" indent="0">
              <a:buNone/>
            </a:pPr>
            <a:r>
              <a:rPr lang="en-US" sz="2600" dirty="0"/>
              <a:t> </a:t>
            </a:r>
            <a:r>
              <a:rPr lang="en-US" sz="2600" dirty="0" smtClean="0"/>
              <a:t>                    </a:t>
            </a:r>
            <a:r>
              <a:rPr lang="en-US" sz="2600" b="1" dirty="0" smtClean="0"/>
              <a:t>04</a:t>
            </a:r>
            <a:r>
              <a:rPr lang="en-US" sz="2600" dirty="0" smtClean="0"/>
              <a:t>  Inter-State Conflict</a:t>
            </a:r>
          </a:p>
          <a:p>
            <a:pPr marL="0" indent="0">
              <a:buNone/>
            </a:pPr>
            <a:r>
              <a:rPr lang="en-US" sz="2600" dirty="0"/>
              <a:t> </a:t>
            </a:r>
            <a:r>
              <a:rPr lang="en-US" sz="2600" dirty="0" smtClean="0"/>
              <a:t>                           </a:t>
            </a:r>
            <a:r>
              <a:rPr lang="en-US" sz="2600" b="1" dirty="0" smtClean="0"/>
              <a:t>05</a:t>
            </a:r>
            <a:r>
              <a:rPr lang="en-US" sz="2600" dirty="0" smtClean="0"/>
              <a:t>  Civil War</a:t>
            </a:r>
          </a:p>
          <a:p>
            <a:pPr marL="0" indent="0">
              <a:buNone/>
            </a:pPr>
            <a:r>
              <a:rPr lang="en-US" sz="2600" dirty="0"/>
              <a:t> </a:t>
            </a:r>
            <a:r>
              <a:rPr lang="en-US" sz="2600" dirty="0" smtClean="0"/>
              <a:t>                                  </a:t>
            </a:r>
            <a:r>
              <a:rPr lang="en-US" sz="2600" b="1" dirty="0" smtClean="0"/>
              <a:t>06</a:t>
            </a:r>
            <a:r>
              <a:rPr lang="en-US" sz="2600" dirty="0" smtClean="0"/>
              <a:t>  Genocide</a:t>
            </a:r>
          </a:p>
          <a:p>
            <a:pPr marL="0" indent="0">
              <a:buNone/>
            </a:pPr>
            <a:r>
              <a:rPr lang="en-US" sz="2600" dirty="0"/>
              <a:t> </a:t>
            </a:r>
            <a:r>
              <a:rPr lang="en-US" sz="2600" dirty="0" smtClean="0"/>
              <a:t>                                         </a:t>
            </a:r>
            <a:r>
              <a:rPr lang="en-US" sz="2600" b="1" dirty="0" smtClean="0"/>
              <a:t>07</a:t>
            </a:r>
            <a:r>
              <a:rPr lang="en-US" sz="2600" dirty="0" smtClean="0"/>
              <a:t>  Other Atrocities</a:t>
            </a:r>
          </a:p>
          <a:p>
            <a:pPr marL="0" indent="0">
              <a:buNone/>
            </a:pPr>
            <a:r>
              <a:rPr lang="en-US" sz="2600" dirty="0"/>
              <a:t> </a:t>
            </a:r>
            <a:r>
              <a:rPr lang="en-US" sz="2600" dirty="0" smtClean="0"/>
              <a:t>                                                </a:t>
            </a:r>
            <a:r>
              <a:rPr lang="en-US" sz="2600" b="1" dirty="0" smtClean="0"/>
              <a:t>08</a:t>
            </a:r>
            <a:r>
              <a:rPr lang="en-US" sz="2600" dirty="0" smtClean="0"/>
              <a:t>  Proliferation</a:t>
            </a:r>
          </a:p>
          <a:p>
            <a:pPr marL="0" indent="0">
              <a:buNone/>
            </a:pPr>
            <a:r>
              <a:rPr lang="en-US" sz="2600" dirty="0"/>
              <a:t> </a:t>
            </a:r>
            <a:r>
              <a:rPr lang="en-US" sz="2600" dirty="0" smtClean="0"/>
              <a:t>                                                       </a:t>
            </a:r>
            <a:r>
              <a:rPr lang="en-US" sz="2600" b="1" dirty="0" smtClean="0"/>
              <a:t>09</a:t>
            </a:r>
            <a:r>
              <a:rPr lang="en-US" sz="2600" dirty="0" smtClean="0"/>
              <a:t>  Terrorism</a:t>
            </a:r>
          </a:p>
          <a:p>
            <a:pPr marL="0" indent="0">
              <a:buNone/>
            </a:pPr>
            <a:r>
              <a:rPr lang="en-US" sz="2600" dirty="0"/>
              <a:t>	</a:t>
            </a:r>
            <a:r>
              <a:rPr lang="en-US" sz="2600" dirty="0" smtClean="0"/>
              <a:t>                                                    </a:t>
            </a:r>
            <a:r>
              <a:rPr lang="en-US" sz="2600" b="1" dirty="0" smtClean="0"/>
              <a:t>10</a:t>
            </a:r>
            <a:r>
              <a:rPr lang="en-US" sz="2600" dirty="0" smtClean="0"/>
              <a:t>  Transnational Crime</a:t>
            </a:r>
            <a:endParaRPr lang="en-US" sz="2600" dirty="0"/>
          </a:p>
        </p:txBody>
      </p:sp>
      <p:sp>
        <p:nvSpPr>
          <p:cNvPr id="4" name="TextBox 3"/>
          <p:cNvSpPr txBox="1"/>
          <p:nvPr/>
        </p:nvSpPr>
        <p:spPr>
          <a:xfrm>
            <a:off x="224118" y="6172200"/>
            <a:ext cx="8610600" cy="646331"/>
          </a:xfrm>
          <a:prstGeom prst="rect">
            <a:avLst/>
          </a:prstGeom>
          <a:noFill/>
        </p:spPr>
        <p:txBody>
          <a:bodyPr wrap="square" rtlCol="0">
            <a:spAutoFit/>
          </a:bodyPr>
          <a:lstStyle/>
          <a:p>
            <a:r>
              <a:rPr lang="en-US" dirty="0" smtClean="0"/>
              <a:t>High-Level Panel on Threats, Challenges, &amp; Change (including LtGen Dr. Brent Scowcroft), </a:t>
            </a:r>
          </a:p>
          <a:p>
            <a:r>
              <a:rPr lang="en-US" dirty="0"/>
              <a:t> </a:t>
            </a:r>
            <a:r>
              <a:rPr lang="en-US" dirty="0" smtClean="0"/>
              <a:t>     </a:t>
            </a:r>
            <a:r>
              <a:rPr lang="en-US" i="1" dirty="0" smtClean="0">
                <a:hlinkClick r:id="rId3"/>
              </a:rPr>
              <a:t>A </a:t>
            </a:r>
            <a:r>
              <a:rPr lang="en-US" i="1" dirty="0">
                <a:hlinkClick r:id="rId3"/>
              </a:rPr>
              <a:t>More Secure World: Our </a:t>
            </a:r>
            <a:r>
              <a:rPr lang="en-US" i="1" dirty="0" smtClean="0">
                <a:hlinkClick r:id="rId3"/>
              </a:rPr>
              <a:t>Shared Responsibility</a:t>
            </a:r>
            <a:r>
              <a:rPr lang="en-US" dirty="0" smtClean="0"/>
              <a:t> (United Nations, December 2004)</a:t>
            </a:r>
            <a:endParaRPr lang="en-US" i="1" dirty="0"/>
          </a:p>
        </p:txBody>
      </p:sp>
      <p:pic>
        <p:nvPicPr>
          <p:cNvPr id="1026" name="Picture 2" descr="http://iis-db.stanford.edu/pubs/20806/20806-small_report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200400"/>
            <a:ext cx="1985682" cy="2779955"/>
          </a:xfrm>
          <a:prstGeom prst="rect">
            <a:avLst/>
          </a:prstGeom>
          <a:noFill/>
          <a:extLst>
            <a:ext uri="{909E8E84-426E-40DD-AFC4-6F175D3DCCD1}">
              <a14:hiddenFill xmlns:a14="http://schemas.microsoft.com/office/drawing/2010/main">
                <a:solidFill>
                  <a:srgbClr val="FFFFFF"/>
                </a:solidFill>
              </a14:hiddenFill>
            </a:ext>
          </a:extLst>
        </p:spPr>
      </p:pic>
      <p:sp>
        <p:nvSpPr>
          <p:cNvPr id="6" name="Left Arrow 5"/>
          <p:cNvSpPr/>
          <p:nvPr/>
        </p:nvSpPr>
        <p:spPr>
          <a:xfrm>
            <a:off x="8382000" y="2752164"/>
            <a:ext cx="685800" cy="295835"/>
          </a:xfrm>
          <a:prstGeom prst="lef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Left Arrow 8"/>
          <p:cNvSpPr/>
          <p:nvPr/>
        </p:nvSpPr>
        <p:spPr>
          <a:xfrm>
            <a:off x="8382000" y="5029200"/>
            <a:ext cx="685800" cy="318247"/>
          </a:xfrm>
          <a:prstGeom prst="lef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908231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What Strategies &amp; Policies Apply?</a:t>
            </a:r>
            <a:endParaRPr lang="en-US" b="1" dirty="0"/>
          </a:p>
        </p:txBody>
      </p:sp>
      <p:sp>
        <p:nvSpPr>
          <p:cNvPr id="3" name="Content Placeholder 2"/>
          <p:cNvSpPr>
            <a:spLocks noGrp="1"/>
          </p:cNvSpPr>
          <p:nvPr>
            <p:ph idx="1"/>
          </p:nvPr>
        </p:nvSpPr>
        <p:spPr>
          <a:xfrm>
            <a:off x="381000" y="1066800"/>
            <a:ext cx="8229600" cy="5715000"/>
          </a:xfrm>
        </p:spPr>
        <p:txBody>
          <a:bodyPr>
            <a:normAutofit fontScale="85000" lnSpcReduction="10000"/>
          </a:bodyPr>
          <a:lstStyle/>
          <a:p>
            <a:pPr marL="0" indent="0">
              <a:buNone/>
            </a:pPr>
            <a:r>
              <a:rPr lang="en-US" b="1" dirty="0" smtClean="0"/>
              <a:t>01</a:t>
            </a:r>
            <a:r>
              <a:rPr lang="en-US" dirty="0" smtClean="0"/>
              <a:t>  Agriculture</a:t>
            </a:r>
          </a:p>
          <a:p>
            <a:pPr marL="0" indent="0">
              <a:buNone/>
            </a:pPr>
            <a:r>
              <a:rPr lang="en-US" dirty="0" smtClean="0"/>
              <a:t>      </a:t>
            </a:r>
            <a:r>
              <a:rPr lang="en-US" b="1" dirty="0" smtClean="0"/>
              <a:t> 02  </a:t>
            </a:r>
            <a:r>
              <a:rPr lang="en-US" dirty="0" smtClean="0"/>
              <a:t>Diplomacy</a:t>
            </a:r>
          </a:p>
          <a:p>
            <a:pPr marL="0" indent="0">
              <a:buNone/>
            </a:pPr>
            <a:r>
              <a:rPr lang="en-US" dirty="0"/>
              <a:t> </a:t>
            </a:r>
            <a:r>
              <a:rPr lang="en-US" dirty="0" smtClean="0"/>
              <a:t>             </a:t>
            </a:r>
            <a:r>
              <a:rPr lang="en-US" b="1" dirty="0" smtClean="0"/>
              <a:t>03</a:t>
            </a:r>
            <a:r>
              <a:rPr lang="en-US" dirty="0" smtClean="0"/>
              <a:t>  Economy</a:t>
            </a:r>
          </a:p>
          <a:p>
            <a:pPr marL="0" indent="0">
              <a:buNone/>
            </a:pPr>
            <a:r>
              <a:rPr lang="en-US" dirty="0"/>
              <a:t> </a:t>
            </a:r>
            <a:r>
              <a:rPr lang="en-US" dirty="0" smtClean="0"/>
              <a:t>                    </a:t>
            </a:r>
            <a:r>
              <a:rPr lang="en-US" b="1" dirty="0" smtClean="0"/>
              <a:t>04</a:t>
            </a:r>
            <a:r>
              <a:rPr lang="en-US" dirty="0" smtClean="0"/>
              <a:t>  Education</a:t>
            </a:r>
          </a:p>
          <a:p>
            <a:pPr marL="0" indent="0">
              <a:buNone/>
            </a:pPr>
            <a:r>
              <a:rPr lang="en-US" dirty="0"/>
              <a:t> </a:t>
            </a:r>
            <a:r>
              <a:rPr lang="en-US" dirty="0" smtClean="0"/>
              <a:t>                           </a:t>
            </a:r>
            <a:r>
              <a:rPr lang="en-US" b="1" dirty="0" smtClean="0"/>
              <a:t>05</a:t>
            </a:r>
            <a:r>
              <a:rPr lang="en-US" dirty="0" smtClean="0"/>
              <a:t>  Energy</a:t>
            </a:r>
          </a:p>
          <a:p>
            <a:pPr marL="0" indent="0">
              <a:buNone/>
            </a:pPr>
            <a:r>
              <a:rPr lang="en-US" dirty="0"/>
              <a:t> </a:t>
            </a:r>
            <a:r>
              <a:rPr lang="en-US" dirty="0" smtClean="0"/>
              <a:t>                                  </a:t>
            </a:r>
            <a:r>
              <a:rPr lang="en-US" b="1" dirty="0" smtClean="0"/>
              <a:t>06</a:t>
            </a:r>
            <a:r>
              <a:rPr lang="en-US" dirty="0" smtClean="0"/>
              <a:t>  Family</a:t>
            </a:r>
          </a:p>
          <a:p>
            <a:pPr marL="0" indent="0">
              <a:buNone/>
            </a:pPr>
            <a:r>
              <a:rPr lang="en-US" dirty="0"/>
              <a:t> </a:t>
            </a:r>
            <a:r>
              <a:rPr lang="en-US" dirty="0" smtClean="0"/>
              <a:t>                                         </a:t>
            </a:r>
            <a:r>
              <a:rPr lang="en-US" b="1" dirty="0" smtClean="0"/>
              <a:t>07</a:t>
            </a:r>
            <a:r>
              <a:rPr lang="en-US" dirty="0" smtClean="0"/>
              <a:t>  Health</a:t>
            </a:r>
          </a:p>
          <a:p>
            <a:pPr marL="0" indent="0">
              <a:buNone/>
            </a:pPr>
            <a:r>
              <a:rPr lang="en-US" dirty="0"/>
              <a:t> </a:t>
            </a:r>
            <a:r>
              <a:rPr lang="en-US" dirty="0" smtClean="0"/>
              <a:t>                                                </a:t>
            </a:r>
            <a:r>
              <a:rPr lang="en-US" b="1" dirty="0" smtClean="0"/>
              <a:t>08</a:t>
            </a:r>
            <a:r>
              <a:rPr lang="en-US" dirty="0" smtClean="0"/>
              <a:t>  Immigration</a:t>
            </a:r>
          </a:p>
          <a:p>
            <a:pPr marL="0" indent="0">
              <a:buNone/>
            </a:pPr>
            <a:r>
              <a:rPr lang="en-US" dirty="0"/>
              <a:t> </a:t>
            </a:r>
            <a:r>
              <a:rPr lang="en-US" dirty="0" smtClean="0"/>
              <a:t>                                                       </a:t>
            </a:r>
            <a:r>
              <a:rPr lang="en-US" b="1" dirty="0" smtClean="0"/>
              <a:t>09</a:t>
            </a:r>
            <a:r>
              <a:rPr lang="en-US" dirty="0" smtClean="0"/>
              <a:t>  Justice</a:t>
            </a:r>
          </a:p>
          <a:p>
            <a:pPr marL="0" indent="0">
              <a:buNone/>
            </a:pPr>
            <a:r>
              <a:rPr lang="en-US" dirty="0"/>
              <a:t>	</a:t>
            </a:r>
            <a:r>
              <a:rPr lang="en-US" dirty="0" smtClean="0"/>
              <a:t>				</a:t>
            </a:r>
            <a:r>
              <a:rPr lang="en-US" dirty="0"/>
              <a:t> </a:t>
            </a:r>
            <a:r>
              <a:rPr lang="en-US" dirty="0" smtClean="0"/>
              <a:t>        </a:t>
            </a:r>
            <a:r>
              <a:rPr lang="en-US" b="1" dirty="0" smtClean="0"/>
              <a:t>10</a:t>
            </a:r>
            <a:r>
              <a:rPr lang="en-US" dirty="0" smtClean="0"/>
              <a:t>  Security</a:t>
            </a:r>
          </a:p>
          <a:p>
            <a:pPr marL="0" indent="0">
              <a:buNone/>
            </a:pPr>
            <a:r>
              <a:rPr lang="en-US" dirty="0"/>
              <a:t> </a:t>
            </a:r>
            <a:r>
              <a:rPr lang="en-US" dirty="0" smtClean="0"/>
              <a:t>                                                                         </a:t>
            </a:r>
            <a:r>
              <a:rPr lang="en-US" b="1" dirty="0" smtClean="0"/>
              <a:t>11</a:t>
            </a:r>
            <a:r>
              <a:rPr lang="en-US" dirty="0" smtClean="0"/>
              <a:t>  Society</a:t>
            </a:r>
          </a:p>
          <a:p>
            <a:pPr marL="0" indent="0">
              <a:buNone/>
            </a:pPr>
            <a:r>
              <a:rPr lang="en-US" dirty="0"/>
              <a:t> </a:t>
            </a:r>
            <a:r>
              <a:rPr lang="en-US" dirty="0" smtClean="0"/>
              <a:t>                                                                                </a:t>
            </a:r>
            <a:r>
              <a:rPr lang="en-US" b="1" dirty="0" smtClean="0"/>
              <a:t>12</a:t>
            </a:r>
            <a:r>
              <a:rPr lang="en-US" dirty="0" smtClean="0"/>
              <a:t>  Water</a:t>
            </a:r>
          </a:p>
        </p:txBody>
      </p:sp>
      <p:sp>
        <p:nvSpPr>
          <p:cNvPr id="4" name="Left Arrow 3"/>
          <p:cNvSpPr/>
          <p:nvPr/>
        </p:nvSpPr>
        <p:spPr>
          <a:xfrm>
            <a:off x="8382000" y="5181600"/>
            <a:ext cx="685800" cy="335340"/>
          </a:xfrm>
          <a:prstGeom prst="lef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p:nvGrpSpPr>
        <p:grpSpPr>
          <a:xfrm>
            <a:off x="304800" y="3505200"/>
            <a:ext cx="2281157" cy="3124200"/>
            <a:chOff x="495300" y="3581400"/>
            <a:chExt cx="2281157" cy="3124200"/>
          </a:xfrm>
        </p:grpSpPr>
        <p:sp>
          <p:nvSpPr>
            <p:cNvPr id="5" name="Rectangle 4"/>
            <p:cNvSpPr/>
            <p:nvPr/>
          </p:nvSpPr>
          <p:spPr>
            <a:xfrm>
              <a:off x="495300" y="3581400"/>
              <a:ext cx="2209800" cy="3124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685800" y="3657600"/>
              <a:ext cx="1828800" cy="1569660"/>
            </a:xfrm>
            <a:prstGeom prst="rect">
              <a:avLst/>
            </a:prstGeom>
            <a:noFill/>
          </p:spPr>
          <p:txBody>
            <a:bodyPr wrap="square" rtlCol="0">
              <a:spAutoFit/>
            </a:bodyPr>
            <a:lstStyle/>
            <a:p>
              <a:pPr algn="ctr"/>
              <a:r>
                <a:rPr lang="en-US" sz="3200" b="1" dirty="0" smtClean="0">
                  <a:solidFill>
                    <a:schemeClr val="bg1"/>
                  </a:solidFill>
                </a:rPr>
                <a:t>Mandate for Change</a:t>
              </a:r>
              <a:endParaRPr lang="en-US" sz="3200" b="1" dirty="0">
                <a:solidFill>
                  <a:schemeClr val="bg1"/>
                </a:solidFill>
              </a:endParaRPr>
            </a:p>
          </p:txBody>
        </p:sp>
        <p:sp>
          <p:nvSpPr>
            <p:cNvPr id="7" name="TextBox 6"/>
            <p:cNvSpPr txBox="1"/>
            <p:nvPr/>
          </p:nvSpPr>
          <p:spPr>
            <a:xfrm>
              <a:off x="533400" y="5943600"/>
              <a:ext cx="2243057" cy="646331"/>
            </a:xfrm>
            <a:prstGeom prst="rect">
              <a:avLst/>
            </a:prstGeom>
            <a:noFill/>
          </p:spPr>
          <p:txBody>
            <a:bodyPr wrap="square" rtlCol="0">
              <a:spAutoFit/>
            </a:bodyPr>
            <a:lstStyle/>
            <a:p>
              <a:pPr algn="ctr"/>
              <a:r>
                <a:rPr lang="en-US" b="1" i="1" dirty="0" smtClean="0">
                  <a:solidFill>
                    <a:schemeClr val="bg1"/>
                  </a:solidFill>
                </a:rPr>
                <a:t>Various Presidential Transition Teams</a:t>
              </a:r>
              <a:endParaRPr lang="en-US" b="1" i="1" dirty="0">
                <a:solidFill>
                  <a:schemeClr val="bg1"/>
                </a:solidFill>
              </a:endParaRPr>
            </a:p>
          </p:txBody>
        </p:sp>
      </p:grpSp>
    </p:spTree>
    <p:extLst>
      <p:ext uri="{BB962C8B-B14F-4D97-AF65-F5344CB8AC3E}">
        <p14:creationId xmlns:p14="http://schemas.microsoft.com/office/powerpoint/2010/main" val="22639165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b="1" dirty="0" smtClean="0"/>
              <a:t>Preliminary Holistic Analytic Model</a:t>
            </a:r>
            <a:endParaRPr lang="en-US" b="1" dirty="0"/>
          </a:p>
        </p:txBody>
      </p:sp>
      <p:pic>
        <p:nvPicPr>
          <p:cNvPr id="1026" name="Picture 2" descr="C:\Users\RobertSteele\Documents\Files OLD\Conferences\2009 October Denmark\Steele Figure 11 Strategic Analytic Matri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800100"/>
            <a:ext cx="8077200" cy="6057900"/>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p:cNvSpPr/>
          <p:nvPr/>
        </p:nvSpPr>
        <p:spPr>
          <a:xfrm>
            <a:off x="2362200" y="2133600"/>
            <a:ext cx="4800600" cy="1143000"/>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362200" y="2286000"/>
            <a:ext cx="4800600" cy="830997"/>
          </a:xfrm>
          <a:prstGeom prst="rect">
            <a:avLst/>
          </a:prstGeom>
          <a:noFill/>
        </p:spPr>
        <p:txBody>
          <a:bodyPr wrap="square" rtlCol="0">
            <a:spAutoFit/>
          </a:bodyPr>
          <a:lstStyle/>
          <a:p>
            <a:pPr algn="ctr"/>
            <a:r>
              <a:rPr lang="en-US" sz="2400" b="1" dirty="0" smtClean="0"/>
              <a:t>Core Gaps in Holistic Analysis</a:t>
            </a:r>
          </a:p>
          <a:p>
            <a:pPr algn="ctr"/>
            <a:r>
              <a:rPr lang="en-US" sz="2400" b="1" dirty="0" smtClean="0"/>
              <a:t>Essential to Future-Proofing</a:t>
            </a:r>
            <a:endParaRPr lang="en-US" sz="2400" b="1" dirty="0"/>
          </a:p>
        </p:txBody>
      </p:sp>
      <p:sp>
        <p:nvSpPr>
          <p:cNvPr id="6" name="TextBox 5"/>
          <p:cNvSpPr txBox="1"/>
          <p:nvPr/>
        </p:nvSpPr>
        <p:spPr>
          <a:xfrm>
            <a:off x="4191000" y="4267200"/>
            <a:ext cx="1371600" cy="646331"/>
          </a:xfrm>
          <a:prstGeom prst="rect">
            <a:avLst/>
          </a:prstGeom>
          <a:solidFill>
            <a:srgbClr val="FF0000"/>
          </a:solidFill>
        </p:spPr>
        <p:txBody>
          <a:bodyPr wrap="square" rtlCol="0">
            <a:spAutoFit/>
          </a:bodyPr>
          <a:lstStyle/>
          <a:p>
            <a:r>
              <a:rPr lang="en-US" b="1" dirty="0" smtClean="0">
                <a:solidFill>
                  <a:srgbClr val="FFFF00"/>
                </a:solidFill>
              </a:rPr>
              <a:t>What US IC Focuses On..</a:t>
            </a:r>
            <a:endParaRPr lang="en-US" b="1" dirty="0">
              <a:solidFill>
                <a:srgbClr val="FFFF00"/>
              </a:solidFill>
            </a:endParaRPr>
          </a:p>
        </p:txBody>
      </p:sp>
      <p:cxnSp>
        <p:nvCxnSpPr>
          <p:cNvPr id="8" name="Straight Arrow Connector 7"/>
          <p:cNvCxnSpPr/>
          <p:nvPr/>
        </p:nvCxnSpPr>
        <p:spPr>
          <a:xfrm flipV="1">
            <a:off x="5562600" y="3962400"/>
            <a:ext cx="457200" cy="62796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562600" y="4590365"/>
            <a:ext cx="457200" cy="97223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7467600" y="4572000"/>
            <a:ext cx="1066800" cy="400110"/>
          </a:xfrm>
          <a:prstGeom prst="rect">
            <a:avLst/>
          </a:prstGeom>
          <a:solidFill>
            <a:schemeClr val="bg1"/>
          </a:solidFill>
        </p:spPr>
        <p:txBody>
          <a:bodyPr wrap="square" rtlCol="0">
            <a:spAutoFit/>
          </a:bodyPr>
          <a:lstStyle/>
          <a:p>
            <a:r>
              <a:rPr lang="en-US" sz="2000" dirty="0" smtClean="0"/>
              <a:t>Nigeria</a:t>
            </a:r>
            <a:endParaRPr lang="en-US" sz="2000" dirty="0"/>
          </a:p>
        </p:txBody>
      </p:sp>
      <p:cxnSp>
        <p:nvCxnSpPr>
          <p:cNvPr id="12" name="Straight Connector 11"/>
          <p:cNvCxnSpPr/>
          <p:nvPr/>
        </p:nvCxnSpPr>
        <p:spPr>
          <a:xfrm>
            <a:off x="7467600" y="4572000"/>
            <a:ext cx="0" cy="48611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11045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Whole Systems Analytics</a:t>
            </a:r>
            <a:endParaRPr lang="en-US" b="1" dirty="0"/>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457200" y="914400"/>
            <a:ext cx="8305800" cy="5867400"/>
          </a:xfrm>
          <a:prstGeom prst="rect">
            <a:avLst/>
          </a:prstGeom>
        </p:spPr>
      </p:pic>
    </p:spTree>
    <p:extLst>
      <p:ext uri="{BB962C8B-B14F-4D97-AF65-F5344CB8AC3E}">
        <p14:creationId xmlns:p14="http://schemas.microsoft.com/office/powerpoint/2010/main" val="740304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obertSteele\Pictures\world ma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838200"/>
            <a:ext cx="9144000" cy="6019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0"/>
            <a:ext cx="9144000" cy="1143000"/>
          </a:xfrm>
          <a:solidFill>
            <a:srgbClr val="FFFF00"/>
          </a:solidFill>
          <a:ln w="38100">
            <a:solidFill>
              <a:srgbClr val="FF0000"/>
            </a:solidFill>
          </a:ln>
        </p:spPr>
        <p:txBody>
          <a:bodyPr>
            <a:normAutofit fontScale="90000"/>
          </a:bodyPr>
          <a:lstStyle/>
          <a:p>
            <a:r>
              <a:rPr lang="en-US" sz="4900" b="1" dirty="0" smtClean="0"/>
              <a:t>Who Owns the Future?</a:t>
            </a:r>
            <a:br>
              <a:rPr lang="en-US" sz="4900" b="1" dirty="0" smtClean="0"/>
            </a:br>
            <a:r>
              <a:rPr lang="en-US" sz="3100" b="1" i="1" dirty="0" smtClean="0"/>
              <a:t>Demography Rules </a:t>
            </a:r>
            <a:r>
              <a:rPr lang="en-US" sz="1600" b="1" dirty="0" smtClean="0"/>
              <a:t>[Minister-Mentor Lee Kuan Yew]</a:t>
            </a:r>
            <a:endParaRPr lang="en-US" sz="1600" b="1" dirty="0"/>
          </a:p>
        </p:txBody>
      </p:sp>
      <p:sp>
        <p:nvSpPr>
          <p:cNvPr id="23" name="TextBox 22"/>
          <p:cNvSpPr txBox="1"/>
          <p:nvPr/>
        </p:nvSpPr>
        <p:spPr>
          <a:xfrm>
            <a:off x="0" y="1178778"/>
            <a:ext cx="1981200" cy="6001643"/>
          </a:xfrm>
          <a:prstGeom prst="rect">
            <a:avLst/>
          </a:prstGeom>
          <a:solidFill>
            <a:srgbClr val="FFFFCC"/>
          </a:solidFill>
        </p:spPr>
        <p:txBody>
          <a:bodyPr wrap="square" rtlCol="0">
            <a:spAutoFit/>
          </a:bodyPr>
          <a:lstStyle/>
          <a:p>
            <a:r>
              <a:rPr lang="en-US" sz="1600" b="1" u="sng" dirty="0" smtClean="0"/>
              <a:t>Projected for 2050</a:t>
            </a:r>
          </a:p>
          <a:p>
            <a:endParaRPr lang="en-US" sz="800" dirty="0" smtClean="0"/>
          </a:p>
          <a:p>
            <a:r>
              <a:rPr lang="en-US" sz="1600" dirty="0" smtClean="0"/>
              <a:t>India 	     1.7B</a:t>
            </a:r>
          </a:p>
          <a:p>
            <a:r>
              <a:rPr lang="en-US" sz="1600" dirty="0" smtClean="0"/>
              <a:t>China	     1.3B</a:t>
            </a:r>
          </a:p>
          <a:p>
            <a:r>
              <a:rPr lang="en-US" sz="1600" dirty="0" smtClean="0"/>
              <a:t>USA	     0.4B</a:t>
            </a:r>
          </a:p>
          <a:p>
            <a:r>
              <a:rPr lang="en-US" sz="1600" dirty="0" smtClean="0"/>
              <a:t>Nigeria	     0.4B</a:t>
            </a:r>
          </a:p>
          <a:p>
            <a:r>
              <a:rPr lang="en-US" sz="1600" dirty="0" smtClean="0"/>
              <a:t>Indonesia	     0.3B</a:t>
            </a:r>
          </a:p>
          <a:p>
            <a:r>
              <a:rPr lang="en-US" sz="1600" dirty="0" smtClean="0"/>
              <a:t>Pakistan	     0.3B</a:t>
            </a:r>
          </a:p>
          <a:p>
            <a:r>
              <a:rPr lang="en-US" sz="1600" dirty="0" smtClean="0"/>
              <a:t>Brazil	     0.22B</a:t>
            </a:r>
          </a:p>
          <a:p>
            <a:r>
              <a:rPr lang="en-US" sz="1600" dirty="0" smtClean="0"/>
              <a:t>Bangladesh    0.19B</a:t>
            </a:r>
          </a:p>
          <a:p>
            <a:r>
              <a:rPr lang="en-US" sz="1600" dirty="0" smtClean="0"/>
              <a:t>Philippines     0.15B</a:t>
            </a:r>
          </a:p>
          <a:p>
            <a:r>
              <a:rPr lang="en-US" sz="1600" dirty="0" smtClean="0"/>
              <a:t>Congo DR	     0.15B</a:t>
            </a:r>
          </a:p>
          <a:p>
            <a:r>
              <a:rPr lang="en-US" sz="1600" dirty="0" smtClean="0"/>
              <a:t>Ethiopia	     0.15B</a:t>
            </a:r>
          </a:p>
          <a:p>
            <a:r>
              <a:rPr lang="en-US" sz="1600" dirty="0" smtClean="0"/>
              <a:t>Mexico	     0.14B</a:t>
            </a:r>
          </a:p>
          <a:p>
            <a:r>
              <a:rPr lang="en-US" sz="1600" dirty="0" smtClean="0"/>
              <a:t>Tanzania	     0.14B</a:t>
            </a:r>
          </a:p>
          <a:p>
            <a:r>
              <a:rPr lang="en-US" sz="1600" dirty="0" smtClean="0"/>
              <a:t>Russia	     0.13B</a:t>
            </a:r>
          </a:p>
          <a:p>
            <a:r>
              <a:rPr lang="en-US" sz="1600" dirty="0" smtClean="0"/>
              <a:t>Egypt	     0.12B</a:t>
            </a:r>
          </a:p>
          <a:p>
            <a:r>
              <a:rPr lang="en-US" sz="1600" dirty="0" smtClean="0"/>
              <a:t>Japan	     0.11B</a:t>
            </a:r>
          </a:p>
          <a:p>
            <a:r>
              <a:rPr lang="en-US" sz="1600" dirty="0" smtClean="0"/>
              <a:t>Viet-Nam        0.10B</a:t>
            </a:r>
          </a:p>
          <a:p>
            <a:r>
              <a:rPr lang="en-US" sz="1600" dirty="0" smtClean="0"/>
              <a:t>Kenya	     0.96B</a:t>
            </a:r>
          </a:p>
          <a:p>
            <a:r>
              <a:rPr lang="en-US" sz="1600" dirty="0" smtClean="0"/>
              <a:t>Uganda	     0.94B</a:t>
            </a:r>
          </a:p>
          <a:p>
            <a:r>
              <a:rPr lang="en-US" sz="1600" dirty="0" smtClean="0"/>
              <a:t>Turkey	     0.91B</a:t>
            </a:r>
          </a:p>
          <a:p>
            <a:endParaRPr lang="en-US" sz="1600" dirty="0"/>
          </a:p>
          <a:p>
            <a:endParaRPr lang="en-US" sz="1600" dirty="0"/>
          </a:p>
        </p:txBody>
      </p:sp>
      <p:sp>
        <p:nvSpPr>
          <p:cNvPr id="25" name="Oval 24"/>
          <p:cNvSpPr/>
          <p:nvPr/>
        </p:nvSpPr>
        <p:spPr>
          <a:xfrm>
            <a:off x="7239000" y="2514600"/>
            <a:ext cx="190500" cy="196721"/>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p:cNvSpPr/>
          <p:nvPr/>
        </p:nvSpPr>
        <p:spPr>
          <a:xfrm>
            <a:off x="3581400" y="4000500"/>
            <a:ext cx="190500" cy="196721"/>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p:nvPr/>
        </p:nvSpPr>
        <p:spPr>
          <a:xfrm>
            <a:off x="6648450" y="2971800"/>
            <a:ext cx="190500" cy="196721"/>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p:cNvSpPr/>
          <p:nvPr/>
        </p:nvSpPr>
        <p:spPr>
          <a:xfrm>
            <a:off x="6553200" y="1752600"/>
            <a:ext cx="190500" cy="196721"/>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p:cNvSpPr/>
          <p:nvPr/>
        </p:nvSpPr>
        <p:spPr>
          <a:xfrm>
            <a:off x="6362700" y="2842565"/>
            <a:ext cx="190500" cy="196721"/>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p:nvPr/>
        </p:nvSpPr>
        <p:spPr>
          <a:xfrm>
            <a:off x="7435103" y="3749739"/>
            <a:ext cx="190500" cy="196721"/>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p:cNvSpPr/>
          <p:nvPr/>
        </p:nvSpPr>
        <p:spPr>
          <a:xfrm>
            <a:off x="5334000" y="3803779"/>
            <a:ext cx="190500" cy="196721"/>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p:cNvSpPr/>
          <p:nvPr/>
        </p:nvSpPr>
        <p:spPr>
          <a:xfrm>
            <a:off x="7962900" y="2514599"/>
            <a:ext cx="190500" cy="196721"/>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p:cNvSpPr/>
          <p:nvPr/>
        </p:nvSpPr>
        <p:spPr>
          <a:xfrm>
            <a:off x="7772400" y="3276600"/>
            <a:ext cx="190500" cy="196721"/>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p:cNvSpPr/>
          <p:nvPr/>
        </p:nvSpPr>
        <p:spPr>
          <a:xfrm>
            <a:off x="7339853" y="3162048"/>
            <a:ext cx="190500" cy="196721"/>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p:cNvSpPr/>
          <p:nvPr/>
        </p:nvSpPr>
        <p:spPr>
          <a:xfrm>
            <a:off x="5505450" y="2427696"/>
            <a:ext cx="190500" cy="196721"/>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p:cNvSpPr/>
          <p:nvPr/>
        </p:nvSpPr>
        <p:spPr>
          <a:xfrm>
            <a:off x="5692588" y="3651378"/>
            <a:ext cx="190500" cy="196721"/>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p:cNvSpPr/>
          <p:nvPr/>
        </p:nvSpPr>
        <p:spPr>
          <a:xfrm>
            <a:off x="5712759" y="3378688"/>
            <a:ext cx="190500" cy="196721"/>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Oval 38"/>
          <p:cNvSpPr/>
          <p:nvPr/>
        </p:nvSpPr>
        <p:spPr>
          <a:xfrm>
            <a:off x="4953000" y="3374960"/>
            <a:ext cx="190500" cy="196721"/>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p:cNvSpPr/>
          <p:nvPr/>
        </p:nvSpPr>
        <p:spPr>
          <a:xfrm>
            <a:off x="2498912" y="2514598"/>
            <a:ext cx="190500" cy="196721"/>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p:cNvSpPr/>
          <p:nvPr/>
        </p:nvSpPr>
        <p:spPr>
          <a:xfrm>
            <a:off x="2362200" y="2940925"/>
            <a:ext cx="190500" cy="196721"/>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p:cNvSpPr/>
          <p:nvPr/>
        </p:nvSpPr>
        <p:spPr>
          <a:xfrm>
            <a:off x="6934200" y="2894111"/>
            <a:ext cx="190500" cy="196721"/>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p:cNvSpPr/>
          <p:nvPr/>
        </p:nvSpPr>
        <p:spPr>
          <a:xfrm>
            <a:off x="5593976" y="3501971"/>
            <a:ext cx="190500" cy="196721"/>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p:cNvSpPr/>
          <p:nvPr/>
        </p:nvSpPr>
        <p:spPr>
          <a:xfrm>
            <a:off x="5617509" y="4083423"/>
            <a:ext cx="190500" cy="196721"/>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p:cNvSpPr/>
          <p:nvPr/>
        </p:nvSpPr>
        <p:spPr>
          <a:xfrm>
            <a:off x="5429250" y="2775079"/>
            <a:ext cx="190500" cy="196721"/>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520829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346</TotalTime>
  <Words>2774</Words>
  <Application>Microsoft Office PowerPoint</Application>
  <PresentationFormat>On-screen Show (4:3)</PresentationFormat>
  <Paragraphs>324</Paragraphs>
  <Slides>30</Slides>
  <Notes>30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PowerPoint Presentation</vt:lpstr>
      <vt:lpstr>Why Is Intelligence So Feeble? Money, Sex, &amp; Spotlight Trump Secrets</vt:lpstr>
      <vt:lpstr>What Is Intelligence? And What Is Intelligence Not?</vt:lpstr>
      <vt:lpstr>PowerPoint Presentation</vt:lpstr>
      <vt:lpstr>What Threats Should We Consider?</vt:lpstr>
      <vt:lpstr>What Strategies &amp; Policies Apply?</vt:lpstr>
      <vt:lpstr>Preliminary Holistic Analytic Model</vt:lpstr>
      <vt:lpstr>Whole Systems Analytics</vt:lpstr>
      <vt:lpstr>Who Owns the Future? Demography Rules [Minister-Mentor Lee Kuan Yew]</vt:lpstr>
      <vt:lpstr>Utility of Open Sources</vt:lpstr>
      <vt:lpstr>Evolutionary Path for Intelligence</vt:lpstr>
      <vt:lpstr>PowerPoint Presentation</vt:lpstr>
      <vt:lpstr>PowerPoint Presentation</vt:lpstr>
      <vt:lpstr>Fundamentals of Intelligence</vt:lpstr>
      <vt:lpstr>PowerPoint Presentation</vt:lpstr>
      <vt:lpstr>PowerPoint Presentation</vt:lpstr>
      <vt:lpstr>Full-Spectrum Intelligence</vt:lpstr>
      <vt:lpstr>PowerPoint Presentation</vt:lpstr>
      <vt:lpstr>PowerPoint Presentation</vt:lpstr>
      <vt:lpstr>PowerPoint Presentation</vt:lpstr>
      <vt:lpstr>PowerPoint Presentation</vt:lpstr>
      <vt:lpstr>Multinational - Strategic</vt:lpstr>
      <vt:lpstr>PowerPoint Presentation</vt:lpstr>
      <vt:lpstr>PowerPoint Presentation</vt:lpstr>
      <vt:lpstr>Technology Architecture</vt:lpstr>
      <vt:lpstr>PowerPoint Presentation</vt:lpstr>
      <vt:lpstr>Local to Global Range of Needs Table</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RobertSteele</dc:creator>
  <cp:lastModifiedBy>RobertSteele</cp:lastModifiedBy>
  <cp:revision>30</cp:revision>
  <dcterms:created xsi:type="dcterms:W3CDTF">2013-04-13T22:14:55Z</dcterms:created>
  <dcterms:modified xsi:type="dcterms:W3CDTF">2013-05-17T23:25:09Z</dcterms:modified>
</cp:coreProperties>
</file>