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450" r:id="rId2"/>
    <p:sldId id="256" r:id="rId3"/>
    <p:sldId id="396" r:id="rId4"/>
    <p:sldId id="397" r:id="rId5"/>
    <p:sldId id="417" r:id="rId6"/>
    <p:sldId id="418" r:id="rId7"/>
    <p:sldId id="398" r:id="rId8"/>
    <p:sldId id="399" r:id="rId9"/>
    <p:sldId id="400" r:id="rId10"/>
    <p:sldId id="391" r:id="rId11"/>
    <p:sldId id="395" r:id="rId12"/>
    <p:sldId id="437" r:id="rId13"/>
    <p:sldId id="407" r:id="rId14"/>
    <p:sldId id="422" r:id="rId15"/>
    <p:sldId id="404" r:id="rId16"/>
    <p:sldId id="393" r:id="rId17"/>
    <p:sldId id="440" r:id="rId18"/>
    <p:sldId id="439" r:id="rId19"/>
    <p:sldId id="438" r:id="rId20"/>
    <p:sldId id="441" r:id="rId21"/>
    <p:sldId id="442" r:id="rId22"/>
    <p:sldId id="444" r:id="rId23"/>
    <p:sldId id="394" r:id="rId24"/>
    <p:sldId id="445" r:id="rId25"/>
    <p:sldId id="421" r:id="rId26"/>
    <p:sldId id="401" r:id="rId27"/>
    <p:sldId id="443" r:id="rId28"/>
    <p:sldId id="381" r:id="rId29"/>
    <p:sldId id="412" r:id="rId30"/>
    <p:sldId id="427" r:id="rId31"/>
    <p:sldId id="428" r:id="rId32"/>
    <p:sldId id="434" r:id="rId33"/>
    <p:sldId id="435" r:id="rId34"/>
    <p:sldId id="425" r:id="rId35"/>
    <p:sldId id="426" r:id="rId36"/>
    <p:sldId id="416" r:id="rId37"/>
    <p:sldId id="386" r:id="rId38"/>
    <p:sldId id="281" r:id="rId39"/>
    <p:sldId id="279" r:id="rId40"/>
    <p:sldId id="358" r:id="rId41"/>
    <p:sldId id="374" r:id="rId42"/>
    <p:sldId id="424" r:id="rId43"/>
    <p:sldId id="433" r:id="rId44"/>
    <p:sldId id="402" r:id="rId45"/>
    <p:sldId id="411" r:id="rId46"/>
    <p:sldId id="410" r:id="rId47"/>
    <p:sldId id="432" r:id="rId48"/>
    <p:sldId id="431" r:id="rId49"/>
    <p:sldId id="405" r:id="rId50"/>
    <p:sldId id="420" r:id="rId51"/>
    <p:sldId id="436" r:id="rId52"/>
    <p:sldId id="429" r:id="rId53"/>
    <p:sldId id="415" r:id="rId54"/>
    <p:sldId id="287" r:id="rId55"/>
    <p:sldId id="294" r:id="rId56"/>
    <p:sldId id="295" r:id="rId57"/>
    <p:sldId id="413" r:id="rId58"/>
    <p:sldId id="449" r:id="rId59"/>
    <p:sldId id="289" r:id="rId60"/>
    <p:sldId id="290" r:id="rId61"/>
    <p:sldId id="372" r:id="rId62"/>
    <p:sldId id="296" r:id="rId63"/>
    <p:sldId id="355" r:id="rId64"/>
    <p:sldId id="446" r:id="rId65"/>
    <p:sldId id="362" r:id="rId66"/>
    <p:sldId id="363" r:id="rId67"/>
    <p:sldId id="364" r:id="rId68"/>
    <p:sldId id="447" r:id="rId69"/>
    <p:sldId id="423" r:id="rId70"/>
    <p:sldId id="378"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D3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61" d="100"/>
          <a:sy n="61" d="100"/>
        </p:scale>
        <p:origin x="-1349" y="-82"/>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49" d="100"/>
          <a:sy n="49" d="100"/>
        </p:scale>
        <p:origin x="-2654"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2EA469-924A-4333-A858-DF9A34B0A8A0}" type="datetimeFigureOut">
              <a:rPr lang="en-US" smtClean="0"/>
              <a:t>5/17/2013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49880E-1465-47C2-8B2D-31041858F0BF}" type="slidenum">
              <a:rPr lang="en-US" smtClean="0"/>
              <a:t>‹#›</a:t>
            </a:fld>
            <a:endParaRPr lang="en-US"/>
          </a:p>
        </p:txBody>
      </p:sp>
    </p:spTree>
    <p:extLst>
      <p:ext uri="{BB962C8B-B14F-4D97-AF65-F5344CB8AC3E}">
        <p14:creationId xmlns:p14="http://schemas.microsoft.com/office/powerpoint/2010/main" val="3885268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i="1" dirty="0" smtClean="0"/>
              <a:t>Note:  Words are pro forma.  Delivered extemporaneously. </a:t>
            </a:r>
          </a:p>
          <a:p>
            <a:endParaRPr lang="en-US" sz="800" dirty="0" smtClean="0"/>
          </a:p>
          <a:p>
            <a:r>
              <a:rPr lang="en-US" sz="2400" dirty="0" smtClean="0"/>
              <a:t>You can download this briefing, with words in Notes format, at Tiny URL forward slash 2013-Steele, where I have also placed </a:t>
            </a:r>
            <a:r>
              <a:rPr lang="en-US" sz="2400" smtClean="0"/>
              <a:t>the Overview </a:t>
            </a:r>
            <a:r>
              <a:rPr lang="en-US" sz="2400" dirty="0" smtClean="0"/>
              <a:t>briefing and a few other links.</a:t>
            </a:r>
            <a:endParaRPr lang="en-US" sz="2400" dirty="0"/>
          </a:p>
          <a:p>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1</a:t>
            </a:fld>
            <a:endParaRPr lang="en-US" dirty="0"/>
          </a:p>
        </p:txBody>
      </p:sp>
    </p:spTree>
    <p:extLst>
      <p:ext uri="{BB962C8B-B14F-4D97-AF65-F5344CB8AC3E}">
        <p14:creationId xmlns:p14="http://schemas.microsoft.com/office/powerpoint/2010/main" val="745171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 will not be waxing eloquent – epistemology is my only big word today.</a:t>
            </a:r>
          </a:p>
          <a:p>
            <a:endParaRPr lang="en-US" sz="800" dirty="0"/>
          </a:p>
          <a:p>
            <a:r>
              <a:rPr lang="en-US" sz="2400" dirty="0" smtClean="0"/>
              <a:t>This is my view.  We have lost ourselves in the process, while being blind to the vast majority of the sources &amp; methods, because secrecy has destroyed accountability and perpetuated systems whose primary value is pork – corruption.</a:t>
            </a:r>
          </a:p>
          <a:p>
            <a:endParaRPr lang="en-US" sz="800" dirty="0"/>
          </a:p>
          <a:p>
            <a:r>
              <a:rPr lang="en-US" sz="2400" dirty="0" smtClean="0"/>
              <a:t>In my view, intelligence is about the creation of ethical evidence-based decision-support.  Nothing more – or less.</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10</a:t>
            </a:fld>
            <a:endParaRPr lang="en-US"/>
          </a:p>
        </p:txBody>
      </p:sp>
    </p:spTree>
    <p:extLst>
      <p:ext uri="{BB962C8B-B14F-4D97-AF65-F5344CB8AC3E}">
        <p14:creationId xmlns:p14="http://schemas.microsoft.com/office/powerpoint/2010/main" val="638124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Put most succinctly, intelligence must be defined by its outputs, not by its inputs.</a:t>
            </a:r>
          </a:p>
          <a:p>
            <a:endParaRPr lang="en-US" sz="800" dirty="0"/>
          </a:p>
          <a:p>
            <a:r>
              <a:rPr lang="en-US" sz="2400" dirty="0" smtClean="0"/>
              <a:t>In the American system, people get promoted for spending money and hiring more people.  They do not get promoted for doing more with less and no one is penalized for getting it wrong.  Thomas Drake has it right – the American secret world is about moving money, it is not about producing intelligence.</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11</a:t>
            </a:fld>
            <a:endParaRPr lang="en-US"/>
          </a:p>
        </p:txBody>
      </p:sp>
    </p:spTree>
    <p:extLst>
      <p:ext uri="{BB962C8B-B14F-4D97-AF65-F5344CB8AC3E}">
        <p14:creationId xmlns:p14="http://schemas.microsoft.com/office/powerpoint/2010/main" val="1831836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400" dirty="0" smtClean="0"/>
              <a:t>Most do not execute </a:t>
            </a:r>
            <a:r>
              <a:rPr lang="en-US" sz="2400" dirty="0"/>
              <a:t>the proven process of intelligence, or </a:t>
            </a:r>
            <a:r>
              <a:rPr lang="en-US" sz="2400" dirty="0" smtClean="0"/>
              <a:t>balance </a:t>
            </a:r>
            <a:r>
              <a:rPr lang="en-US" sz="2400" dirty="0"/>
              <a:t>resources among four major levels of effort.</a:t>
            </a:r>
          </a:p>
          <a:p>
            <a:endParaRPr lang="en-US" sz="800" dirty="0"/>
          </a:p>
          <a:p>
            <a:r>
              <a:rPr lang="en-US" sz="2400" dirty="0"/>
              <a:t>This particular concept was developed by Jan Herring, the first National Intelligence Officer for Science &amp; Technology, and it is still, in my view, an essential starting </a:t>
            </a:r>
            <a:r>
              <a:rPr lang="en-US" sz="2400" dirty="0" smtClean="0"/>
              <a:t>point for both public sector and private sector decision-support.</a:t>
            </a:r>
            <a:endParaRPr lang="en-US" sz="800"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38" indent="-285707" eaLnBrk="0" hangingPunct="0">
              <a:defRPr>
                <a:solidFill>
                  <a:schemeClr val="tx1"/>
                </a:solidFill>
                <a:latin typeface="Arial" charset="0"/>
              </a:defRPr>
            </a:lvl2pPr>
            <a:lvl3pPr marL="1142828" indent="-228565" eaLnBrk="0" hangingPunct="0">
              <a:defRPr>
                <a:solidFill>
                  <a:schemeClr val="tx1"/>
                </a:solidFill>
                <a:latin typeface="Arial" charset="0"/>
              </a:defRPr>
            </a:lvl3pPr>
            <a:lvl4pPr marL="1599959" indent="-228565" eaLnBrk="0" hangingPunct="0">
              <a:defRPr>
                <a:solidFill>
                  <a:schemeClr val="tx1"/>
                </a:solidFill>
                <a:latin typeface="Arial" charset="0"/>
              </a:defRPr>
            </a:lvl4pPr>
            <a:lvl5pPr marL="2057090" indent="-228565" eaLnBrk="0" hangingPunct="0">
              <a:defRPr>
                <a:solidFill>
                  <a:schemeClr val="tx1"/>
                </a:solidFill>
                <a:latin typeface="Arial" charset="0"/>
              </a:defRPr>
            </a:lvl5pPr>
            <a:lvl6pPr marL="2514221" indent="-228565" eaLnBrk="0" fontAlgn="base" hangingPunct="0">
              <a:spcBef>
                <a:spcPct val="0"/>
              </a:spcBef>
              <a:spcAft>
                <a:spcPct val="0"/>
              </a:spcAft>
              <a:defRPr>
                <a:solidFill>
                  <a:schemeClr val="tx1"/>
                </a:solidFill>
                <a:latin typeface="Arial" charset="0"/>
              </a:defRPr>
            </a:lvl6pPr>
            <a:lvl7pPr marL="2971352" indent="-228565" eaLnBrk="0" fontAlgn="base" hangingPunct="0">
              <a:spcBef>
                <a:spcPct val="0"/>
              </a:spcBef>
              <a:spcAft>
                <a:spcPct val="0"/>
              </a:spcAft>
              <a:defRPr>
                <a:solidFill>
                  <a:schemeClr val="tx1"/>
                </a:solidFill>
                <a:latin typeface="Arial" charset="0"/>
              </a:defRPr>
            </a:lvl7pPr>
            <a:lvl8pPr marL="3428483" indent="-228565" eaLnBrk="0" fontAlgn="base" hangingPunct="0">
              <a:spcBef>
                <a:spcPct val="0"/>
              </a:spcBef>
              <a:spcAft>
                <a:spcPct val="0"/>
              </a:spcAft>
              <a:defRPr>
                <a:solidFill>
                  <a:schemeClr val="tx1"/>
                </a:solidFill>
                <a:latin typeface="Arial" charset="0"/>
              </a:defRPr>
            </a:lvl8pPr>
            <a:lvl9pPr marL="3885615" indent="-228565" eaLnBrk="0" fontAlgn="base" hangingPunct="0">
              <a:spcBef>
                <a:spcPct val="0"/>
              </a:spcBef>
              <a:spcAft>
                <a:spcPct val="0"/>
              </a:spcAft>
              <a:defRPr>
                <a:solidFill>
                  <a:schemeClr val="tx1"/>
                </a:solidFill>
                <a:latin typeface="Arial" charset="0"/>
              </a:defRPr>
            </a:lvl9pPr>
          </a:lstStyle>
          <a:p>
            <a:pPr eaLnBrk="1" hangingPunct="1"/>
            <a:fld id="{5C384B69-85D7-4836-9ADD-9FB4A80FB810}" type="slidenum">
              <a:rPr lang="en-US" smtClean="0"/>
              <a:pPr eaLnBrk="1" hangingPunct="1"/>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114800"/>
          </a:xfrm>
        </p:spPr>
        <p:txBody>
          <a:bodyPr/>
          <a:lstStyle/>
          <a:p>
            <a:r>
              <a:rPr lang="en-US" sz="2400" dirty="0" smtClean="0"/>
              <a:t>Here I place intelligence – and particularly open source intelligence – in the proper moral and political context of long-term accountability and legitimacy.</a:t>
            </a:r>
          </a:p>
          <a:p>
            <a:endParaRPr lang="en-US" dirty="0"/>
          </a:p>
          <a:p>
            <a:r>
              <a:rPr lang="en-US" sz="2400" dirty="0" smtClean="0"/>
              <a:t>Intelligence – decision-support – is something that we all require.  For the US national intelligence community to continue to ignore their responsibility to adapt to the demands and the possibilities of the new era is – in my view – a persistent betrayal of the public trust.</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13</a:t>
            </a:fld>
            <a:endParaRPr lang="en-US"/>
          </a:p>
        </p:txBody>
      </p:sp>
    </p:spTree>
    <p:extLst>
      <p:ext uri="{BB962C8B-B14F-4D97-AF65-F5344CB8AC3E}">
        <p14:creationId xmlns:p14="http://schemas.microsoft.com/office/powerpoint/2010/main" val="2008038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Intelligence is ethical evidence-based decision-support.  Nothing more, and nothing less.</a:t>
            </a:r>
          </a:p>
          <a:p>
            <a:endParaRPr lang="en-US" sz="800" dirty="0"/>
          </a:p>
          <a:p>
            <a:r>
              <a:rPr lang="en-US" sz="2400" dirty="0" smtClean="0"/>
              <a:t>It must be used to support strategic priorities, all manner of policies, all manner of acquisition, and all operations by all parties – field harmonization.</a:t>
            </a:r>
          </a:p>
          <a:p>
            <a:endParaRPr lang="en-US" sz="800" dirty="0"/>
          </a:p>
          <a:p>
            <a:r>
              <a:rPr lang="en-US" sz="2400" dirty="0" smtClean="0"/>
              <a:t>We still need spies and secrecy, but only if rooted in a broad foundation of public intelligence with open communications.</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14</a:t>
            </a:fld>
            <a:endParaRPr lang="en-US"/>
          </a:p>
        </p:txBody>
      </p:sp>
    </p:spTree>
    <p:extLst>
      <p:ext uri="{BB962C8B-B14F-4D97-AF65-F5344CB8AC3E}">
        <p14:creationId xmlns:p14="http://schemas.microsoft.com/office/powerpoint/2010/main" val="1467128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Colin Gray remains my touchstone for strategic thinking along with the usual suspects from the past.  What I especially admire about Colin is his grasp of time – the one strategic variable that can not be bought nor replaced.</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15</a:t>
            </a:fld>
            <a:endParaRPr lang="en-US"/>
          </a:p>
        </p:txBody>
      </p:sp>
    </p:spTree>
    <p:extLst>
      <p:ext uri="{BB962C8B-B14F-4D97-AF65-F5344CB8AC3E}">
        <p14:creationId xmlns:p14="http://schemas.microsoft.com/office/powerpoint/2010/main" val="745171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t>In 2010 I supported a UNESCO project on governing water, and also did my book </a:t>
            </a:r>
            <a:r>
              <a:rPr lang="en-US" sz="2200" i="1" dirty="0" smtClean="0"/>
              <a:t>INTELLIGENCE for EARTH: Clarity, Diversity, Integrity, &amp; Sustainability</a:t>
            </a:r>
            <a:r>
              <a:rPr lang="en-US" sz="2200" dirty="0" smtClean="0"/>
              <a:t>.  This graphic shows the larger context for intelligence.  Decision-support is needed for hybrid governance, for establishing consensus across all boundaries while fully developing whole systems analytic models and embracing true cost economics as a foundation for ground truth.  Down the road I wish to fully integrate education, intelligence, and research.  </a:t>
            </a:r>
            <a:r>
              <a:rPr lang="en-US" sz="2200" u="sng" dirty="0" smtClean="0"/>
              <a:t>That</a:t>
            </a:r>
            <a:r>
              <a:rPr lang="en-US" sz="2200" dirty="0" smtClean="0"/>
              <a:t> is a strategic vision.</a:t>
            </a:r>
            <a:endParaRPr lang="en-US" sz="2200" dirty="0"/>
          </a:p>
        </p:txBody>
      </p:sp>
      <p:sp>
        <p:nvSpPr>
          <p:cNvPr id="4" name="Slide Number Placeholder 3"/>
          <p:cNvSpPr>
            <a:spLocks noGrp="1"/>
          </p:cNvSpPr>
          <p:nvPr>
            <p:ph type="sldNum" sz="quarter" idx="10"/>
          </p:nvPr>
        </p:nvSpPr>
        <p:spPr/>
        <p:txBody>
          <a:bodyPr/>
          <a:lstStyle/>
          <a:p>
            <a:fld id="{1349880E-1465-47C2-8B2D-31041858F0BF}" type="slidenum">
              <a:rPr lang="en-US" smtClean="0"/>
              <a:t>16</a:t>
            </a:fld>
            <a:endParaRPr lang="en-US" dirty="0"/>
          </a:p>
        </p:txBody>
      </p:sp>
    </p:spTree>
    <p:extLst>
      <p:ext uri="{BB962C8B-B14F-4D97-AF65-F5344CB8AC3E}">
        <p14:creationId xmlns:p14="http://schemas.microsoft.com/office/powerpoint/2010/main" val="3464399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I completely understand that the US IC refuses to collect on all that it should because it assumes that the consumers of intelligence are responsible for that.</a:t>
            </a:r>
          </a:p>
          <a:p>
            <a:endParaRPr lang="en-US" sz="800" dirty="0"/>
          </a:p>
          <a:p>
            <a:r>
              <a:rPr lang="en-US" sz="2400" dirty="0"/>
              <a:t>This is an assumption long over-due for termination.  It is in my view essential that we recast intelligence as something that is done by both the traditional producers of intelligence and the consumers –and that this all be done in a holistic manner</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17</a:t>
            </a:fld>
            <a:endParaRPr lang="en-US"/>
          </a:p>
        </p:txBody>
      </p:sp>
    </p:spTree>
    <p:extLst>
      <p:ext uri="{BB962C8B-B14F-4D97-AF65-F5344CB8AC3E}">
        <p14:creationId xmlns:p14="http://schemas.microsoft.com/office/powerpoint/2010/main" val="2634344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My colleague Dr. Herman Daly has done more than any other to properly articulate the importance of true cost economics.  I hope he is honored with a Nobel in his lifetime.</a:t>
            </a:r>
          </a:p>
          <a:p>
            <a:endParaRPr lang="en-US" sz="800" dirty="0"/>
          </a:p>
          <a:p>
            <a:r>
              <a:rPr lang="en-US" sz="2400" dirty="0" smtClean="0"/>
              <a:t>It took one of my most persistent associates a full year to document what you see here.  Others have done similar work for other products, services, and behaviors. It is now possible to buy a single fish whose life history is online.</a:t>
            </a:r>
          </a:p>
        </p:txBody>
      </p:sp>
      <p:sp>
        <p:nvSpPr>
          <p:cNvPr id="4" name="Slide Number Placeholder 3"/>
          <p:cNvSpPr>
            <a:spLocks noGrp="1"/>
          </p:cNvSpPr>
          <p:nvPr>
            <p:ph type="sldNum" sz="quarter" idx="10"/>
          </p:nvPr>
        </p:nvSpPr>
        <p:spPr/>
        <p:txBody>
          <a:bodyPr/>
          <a:lstStyle/>
          <a:p>
            <a:fld id="{1349880E-1465-47C2-8B2D-31041858F0BF}" type="slidenum">
              <a:rPr lang="en-US" smtClean="0"/>
              <a:t>18</a:t>
            </a:fld>
            <a:endParaRPr lang="en-US"/>
          </a:p>
        </p:txBody>
      </p:sp>
    </p:spTree>
    <p:extLst>
      <p:ext uri="{BB962C8B-B14F-4D97-AF65-F5344CB8AC3E}">
        <p14:creationId xmlns:p14="http://schemas.microsoft.com/office/powerpoint/2010/main" val="1649014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 continue to be troubled by the moral and intellectual shallowness that permits an obsession with inter-state conflict and terrorism, to the exclusion of all else.</a:t>
            </a:r>
          </a:p>
          <a:p>
            <a:endParaRPr lang="en-US" sz="800" dirty="0"/>
          </a:p>
          <a:p>
            <a:r>
              <a:rPr lang="en-US" sz="2400" dirty="0" smtClean="0"/>
              <a:t>This list, in priority order, should be the foundation for intelligence with integrity at every level by every form of organization.</a:t>
            </a:r>
            <a:endParaRPr lang="en-US" sz="2400" dirty="0"/>
          </a:p>
        </p:txBody>
      </p:sp>
      <p:sp>
        <p:nvSpPr>
          <p:cNvPr id="4" name="Slide Number Placeholder 3"/>
          <p:cNvSpPr>
            <a:spLocks noGrp="1"/>
          </p:cNvSpPr>
          <p:nvPr>
            <p:ph type="sldNum" sz="quarter" idx="10"/>
          </p:nvPr>
        </p:nvSpPr>
        <p:spPr/>
        <p:txBody>
          <a:bodyPr/>
          <a:lstStyle/>
          <a:p>
            <a:fld id="{8C0FDCC6-1231-4434-87A4-20FDC48F8CCF}" type="slidenum">
              <a:rPr lang="en-US" smtClean="0"/>
              <a:t>19</a:t>
            </a:fld>
            <a:endParaRPr lang="en-US" dirty="0"/>
          </a:p>
        </p:txBody>
      </p:sp>
    </p:spTree>
    <p:extLst>
      <p:ext uri="{BB962C8B-B14F-4D97-AF65-F5344CB8AC3E}">
        <p14:creationId xmlns:p14="http://schemas.microsoft.com/office/powerpoint/2010/main" val="3392613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a:p>
            <a:r>
              <a:rPr lang="en-US" sz="2400" dirty="0" smtClean="0"/>
              <a:t>Most of my views were developed and published in 1988-1994 but have been ignored.  Now we have a new generation of leaders rising, bloodied by a  ten year multi-trillion dollar war justified on the basis of 935 now-documented lies.  </a:t>
            </a:r>
          </a:p>
          <a:p>
            <a:endParaRPr lang="en-US" sz="2400" dirty="0"/>
          </a:p>
          <a:p>
            <a:r>
              <a:rPr lang="en-US" sz="2400" dirty="0" smtClean="0"/>
              <a:t>I believe they – and the young people coming into employment – thirst for </a:t>
            </a:r>
            <a:r>
              <a:rPr lang="en-US" sz="2400" dirty="0" smtClean="0"/>
              <a:t>truth, </a:t>
            </a:r>
            <a:r>
              <a:rPr lang="en-US" sz="2400" dirty="0" smtClean="0"/>
              <a:t>to the point that I am now </a:t>
            </a:r>
            <a:r>
              <a:rPr lang="en-US" sz="2400" dirty="0" err="1" smtClean="0"/>
              <a:t>refering</a:t>
            </a:r>
            <a:r>
              <a:rPr lang="en-US" sz="2400" dirty="0" smtClean="0"/>
              <a:t> </a:t>
            </a:r>
            <a:r>
              <a:rPr lang="en-US" sz="2400" dirty="0" smtClean="0"/>
              <a:t>to “Generation Truth.”</a:t>
            </a:r>
            <a:endParaRPr lang="en-US" sz="800" dirty="0"/>
          </a:p>
        </p:txBody>
      </p:sp>
      <p:sp>
        <p:nvSpPr>
          <p:cNvPr id="4" name="Slide Number Placeholder 3"/>
          <p:cNvSpPr>
            <a:spLocks noGrp="1"/>
          </p:cNvSpPr>
          <p:nvPr>
            <p:ph type="sldNum" sz="quarter" idx="10"/>
          </p:nvPr>
        </p:nvSpPr>
        <p:spPr/>
        <p:txBody>
          <a:bodyPr/>
          <a:lstStyle/>
          <a:p>
            <a:fld id="{1349880E-1465-47C2-8B2D-31041858F0BF}" type="slidenum">
              <a:rPr lang="en-US" smtClean="0"/>
              <a:t>2</a:t>
            </a:fld>
            <a:endParaRPr lang="en-US" dirty="0"/>
          </a:p>
        </p:txBody>
      </p:sp>
    </p:spTree>
    <p:extLst>
      <p:ext uri="{BB962C8B-B14F-4D97-AF65-F5344CB8AC3E}">
        <p14:creationId xmlns:p14="http://schemas.microsoft.com/office/powerpoint/2010/main" val="1374209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At the same time, the US Government fails to demand – or create -- ethical evidence-based decision-support for Whole of Government.   Key policies are developed in isolation from one another, and within any given department – for example agriculture – many programs can be in direct opposition to one another.</a:t>
            </a:r>
          </a:p>
          <a:p>
            <a:r>
              <a:rPr lang="en-US" sz="2400" dirty="0" smtClean="0"/>
              <a:t>Absent a holistic model that treats true cost economics as a foundation for evaluating returns on investment, we should not expect effective governance.</a:t>
            </a:r>
            <a:endParaRPr lang="en-US" sz="2400" dirty="0"/>
          </a:p>
        </p:txBody>
      </p:sp>
      <p:sp>
        <p:nvSpPr>
          <p:cNvPr id="4" name="Slide Number Placeholder 3"/>
          <p:cNvSpPr>
            <a:spLocks noGrp="1"/>
          </p:cNvSpPr>
          <p:nvPr>
            <p:ph type="sldNum" sz="quarter" idx="10"/>
          </p:nvPr>
        </p:nvSpPr>
        <p:spPr/>
        <p:txBody>
          <a:bodyPr/>
          <a:lstStyle/>
          <a:p>
            <a:fld id="{8C0FDCC6-1231-4434-87A4-20FDC48F8CCF}" type="slidenum">
              <a:rPr lang="en-US" smtClean="0"/>
              <a:t>20</a:t>
            </a:fld>
            <a:endParaRPr lang="en-US" dirty="0"/>
          </a:p>
        </p:txBody>
      </p:sp>
    </p:spTree>
    <p:extLst>
      <p:ext uri="{BB962C8B-B14F-4D97-AF65-F5344CB8AC3E}">
        <p14:creationId xmlns:p14="http://schemas.microsoft.com/office/powerpoint/2010/main" val="1887762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Now we see the threats and the policies together.  I not only believe that the US IC must play a forcing function with respect to Whole of Government collection, processing, and analysis, but that the greatest threat to our future lies in the top three non-military threat areas.</a:t>
            </a:r>
          </a:p>
          <a:p>
            <a:endParaRPr lang="en-US" sz="800" dirty="0"/>
          </a:p>
          <a:p>
            <a:r>
              <a:rPr lang="en-US" sz="2400" dirty="0" smtClean="0"/>
              <a:t>These top three threats, across all the policy areas, are how we future-proof cities and states.</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21</a:t>
            </a:fld>
            <a:endParaRPr lang="en-US"/>
          </a:p>
        </p:txBody>
      </p:sp>
    </p:spTree>
    <p:extLst>
      <p:ext uri="{BB962C8B-B14F-4D97-AF65-F5344CB8AC3E}">
        <p14:creationId xmlns:p14="http://schemas.microsoft.com/office/powerpoint/2010/main" val="1208075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The Western Hemisphere has failed to make the most of the time since the end of WWII and the more recent end of the Cold War, a fictional conflict created by the arms merchants.  Nothing matters more than how we all address the education and health of the global population.  </a:t>
            </a:r>
            <a:endParaRPr lang="en-US" sz="2400" dirty="0"/>
          </a:p>
        </p:txBody>
      </p:sp>
      <p:sp>
        <p:nvSpPr>
          <p:cNvPr id="4" name="Slide Number Placeholder 3"/>
          <p:cNvSpPr>
            <a:spLocks noGrp="1"/>
          </p:cNvSpPr>
          <p:nvPr>
            <p:ph type="sldNum" sz="quarter" idx="10"/>
          </p:nvPr>
        </p:nvSpPr>
        <p:spPr/>
        <p:txBody>
          <a:bodyPr/>
          <a:lstStyle/>
          <a:p>
            <a:fld id="{8C0FDCC6-1231-4434-87A4-20FDC48F8CCF}" type="slidenum">
              <a:rPr lang="en-US" smtClean="0"/>
              <a:t>22</a:t>
            </a:fld>
            <a:endParaRPr lang="en-US" dirty="0"/>
          </a:p>
        </p:txBody>
      </p:sp>
    </p:spTree>
    <p:extLst>
      <p:ext uri="{BB962C8B-B14F-4D97-AF65-F5344CB8AC3E}">
        <p14:creationId xmlns:p14="http://schemas.microsoft.com/office/powerpoint/2010/main" val="2067968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is my most important graphic in the past decade, or so I believe.</a:t>
            </a:r>
          </a:p>
          <a:p>
            <a:endParaRPr lang="en-US" dirty="0"/>
          </a:p>
          <a:p>
            <a:r>
              <a:rPr lang="en-US" sz="2400" dirty="0" smtClean="0"/>
              <a:t>You can see where most governments are still positioned, treating intelligence as secrets for the president and generally only in relation to national security writ violent.</a:t>
            </a:r>
          </a:p>
          <a:p>
            <a:endParaRPr lang="en-US" dirty="0"/>
          </a:p>
          <a:p>
            <a:r>
              <a:rPr lang="en-US" sz="2400" dirty="0" smtClean="0"/>
              <a:t>It would be so easy – so inexpensive, to run the table out, I am just appalled that there is not a single mandarin willing to act on my ideas, and this one especially.</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23</a:t>
            </a:fld>
            <a:endParaRPr lang="en-US"/>
          </a:p>
        </p:txBody>
      </p:sp>
    </p:spTree>
    <p:extLst>
      <p:ext uri="{BB962C8B-B14F-4D97-AF65-F5344CB8AC3E}">
        <p14:creationId xmlns:p14="http://schemas.microsoft.com/office/powerpoint/2010/main" val="1138359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In 2004, I used the UN high-level threat panel’s finding, the  first-ever consensus list, to speculate on the relative utility of open sources. I continue to marvel that the US refuses to be serious about open sources.*</a:t>
            </a:r>
          </a:p>
          <a:p>
            <a:endParaRPr lang="en-US" sz="800" dirty="0" smtClean="0"/>
          </a:p>
          <a:p>
            <a:endParaRPr lang="en-US" sz="800" dirty="0"/>
          </a:p>
          <a:p>
            <a:r>
              <a:rPr lang="en-US" sz="2400" dirty="0" smtClean="0"/>
              <a:t>* No, the OSC is not serious.  100 T-1 lines, and HUMINT took overt human sources away from them.  The measure of US IC OSINT is in </a:t>
            </a:r>
            <a:r>
              <a:rPr lang="en-US" sz="2400" i="1" dirty="0" smtClean="0"/>
              <a:t>Global Trends 2030 </a:t>
            </a:r>
            <a:r>
              <a:rPr lang="en-US" sz="2400" dirty="0" smtClean="0"/>
              <a:t>– junk.</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24</a:t>
            </a:fld>
            <a:endParaRPr lang="en-US" dirty="0"/>
          </a:p>
        </p:txBody>
      </p:sp>
    </p:spTree>
    <p:extLst>
      <p:ext uri="{BB962C8B-B14F-4D97-AF65-F5344CB8AC3E}">
        <p14:creationId xmlns:p14="http://schemas.microsoft.com/office/powerpoint/2010/main" val="1690486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Energized by NATO, and by my continuing relationship with the Strategic Studies Institute of the US Army, I developed a monograph and then a book on the new craft of intelligence in 2002.</a:t>
            </a:r>
          </a:p>
          <a:p>
            <a:endParaRPr lang="en-US" sz="2400" dirty="0"/>
          </a:p>
          <a:p>
            <a:r>
              <a:rPr lang="en-US" sz="2400" dirty="0" smtClean="0"/>
              <a:t>These are such simple sensible concepts, one must conclude that anyone rejecting them is doing so not on their merits, but rather on the basis of another agenda</a:t>
            </a:r>
            <a:r>
              <a:rPr lang="en-US" sz="2400" dirty="0"/>
              <a:t> </a:t>
            </a:r>
            <a:r>
              <a:rPr lang="en-US" sz="2400" dirty="0" smtClean="0"/>
              <a:t>far removed from the public interest.</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25</a:t>
            </a:fld>
            <a:endParaRPr lang="en-US"/>
          </a:p>
        </p:txBody>
      </p:sp>
    </p:spTree>
    <p:extLst>
      <p:ext uri="{BB962C8B-B14F-4D97-AF65-F5344CB8AC3E}">
        <p14:creationId xmlns:p14="http://schemas.microsoft.com/office/powerpoint/2010/main" val="2683821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And now to policy where one word, one word alone, will suffice.</a:t>
            </a:r>
          </a:p>
          <a:p>
            <a:endParaRPr lang="en-US" sz="800" dirty="0"/>
          </a:p>
          <a:p>
            <a:r>
              <a:rPr lang="en-US" sz="2400" dirty="0" smtClean="0"/>
              <a:t>INTEGRITY.</a:t>
            </a:r>
          </a:p>
          <a:p>
            <a:endParaRPr lang="en-US" sz="800" dirty="0"/>
          </a:p>
          <a:p>
            <a:r>
              <a:rPr lang="en-US" sz="2400" dirty="0" smtClean="0"/>
              <a:t>As I have written online, there is no conflict between intelligence and politics provided both keep their integrity.</a:t>
            </a:r>
          </a:p>
          <a:p>
            <a:endParaRPr lang="en-US" sz="800" dirty="0"/>
          </a:p>
          <a:p>
            <a:r>
              <a:rPr lang="en-US" sz="2400" dirty="0" smtClean="0"/>
              <a:t>For myself, while I have not given up on America the Beautiful as an ideal, for me the past twenty years have been about INTEGRITY LOST.</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26</a:t>
            </a:fld>
            <a:endParaRPr lang="en-US"/>
          </a:p>
        </p:txBody>
      </p:sp>
    </p:spTree>
    <p:extLst>
      <p:ext uri="{BB962C8B-B14F-4D97-AF65-F5344CB8AC3E}">
        <p14:creationId xmlns:p14="http://schemas.microsoft.com/office/powerpoint/2010/main" val="745171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The </a:t>
            </a:r>
            <a:r>
              <a:rPr lang="en-US" sz="2400" u="sng" dirty="0" smtClean="0"/>
              <a:t>politics of intelligence</a:t>
            </a:r>
            <a:r>
              <a:rPr lang="en-US" sz="2400" dirty="0" smtClean="0"/>
              <a:t> are a challenge.  </a:t>
            </a:r>
          </a:p>
          <a:p>
            <a:endParaRPr lang="en-US" sz="800" dirty="0"/>
          </a:p>
          <a:p>
            <a:r>
              <a:rPr lang="en-US" sz="2400" dirty="0" smtClean="0"/>
              <a:t>Intelligence is the least influential, in part because by virtue of the secrecy it has chosen to maintain, it can be so easily ignored.</a:t>
            </a:r>
          </a:p>
          <a:p>
            <a:endParaRPr lang="en-US" sz="800" dirty="0"/>
          </a:p>
          <a:p>
            <a:r>
              <a:rPr lang="en-US" sz="2400" dirty="0" smtClean="0"/>
              <a:t>Until US intelligence learns how to do public intelligence in the public interest, it will continue to be a sideshow – an expensive sideshow.</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27</a:t>
            </a:fld>
            <a:endParaRPr lang="en-US" dirty="0"/>
          </a:p>
        </p:txBody>
      </p:sp>
    </p:spTree>
    <p:extLst>
      <p:ext uri="{BB962C8B-B14F-4D97-AF65-F5344CB8AC3E}">
        <p14:creationId xmlns:p14="http://schemas.microsoft.com/office/powerpoint/2010/main" val="1343785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In 1992 I developed these four threat classes with the specific intent of justifying four different intelligence approaches including new capabilities; and also to eventually justify four forces after next, not just the one size fits all force that we still have today.  </a:t>
            </a:r>
          </a:p>
          <a:p>
            <a:endParaRPr lang="en-US" sz="800" dirty="0"/>
          </a:p>
          <a:p>
            <a:r>
              <a:rPr lang="en-US" sz="2400" dirty="0" smtClean="0"/>
              <a:t>It takes decades to create and train capabilities suited to each of these threats; we have failed at all four.</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28</a:t>
            </a:fld>
            <a:endParaRPr lang="en-US"/>
          </a:p>
        </p:txBody>
      </p:sp>
    </p:spTree>
    <p:extLst>
      <p:ext uri="{BB962C8B-B14F-4D97-AF65-F5344CB8AC3E}">
        <p14:creationId xmlns:p14="http://schemas.microsoft.com/office/powerpoint/2010/main" val="544365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Now we see the threats and the policies together.  I not only believe that the US IC must play a forcing function with respect to Whole of Government collection, processing, and analysis, but that the greatest threat to our future lies in the top three non-military threat areas.</a:t>
            </a:r>
          </a:p>
          <a:p>
            <a:endParaRPr lang="en-US" sz="800" dirty="0"/>
          </a:p>
          <a:p>
            <a:r>
              <a:rPr lang="en-US" sz="2400" dirty="0"/>
              <a:t>These top three threats, across all the policy areas, are how we future-proof cities and states</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29</a:t>
            </a:fld>
            <a:endParaRPr lang="en-US"/>
          </a:p>
        </p:txBody>
      </p:sp>
    </p:spTree>
    <p:extLst>
      <p:ext uri="{BB962C8B-B14F-4D97-AF65-F5344CB8AC3E}">
        <p14:creationId xmlns:p14="http://schemas.microsoft.com/office/powerpoint/2010/main" val="1208075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PAUSE.  I fear the US will not make any useful changes in the next four years – perhaps even the next eight.</a:t>
            </a:r>
          </a:p>
          <a:p>
            <a:endParaRPr lang="en-US" sz="800" dirty="0" smtClean="0"/>
          </a:p>
          <a:p>
            <a:r>
              <a:rPr lang="en-US" sz="2400" dirty="0" smtClean="0"/>
              <a:t>I plan to work for 20 more years, but my challenge is to find a government, international organization, or university that actually wants to implement my ideas.</a:t>
            </a:r>
          </a:p>
          <a:p>
            <a:endParaRPr lang="en-US" sz="800" dirty="0"/>
          </a:p>
          <a:p>
            <a:r>
              <a:rPr lang="en-US" sz="2400" dirty="0" smtClean="0"/>
              <a:t>Meanwhile, do not underestimate the Americans – they have a gift for discovering new ways to be wrong.</a:t>
            </a:r>
            <a:endParaRPr lang="en-US" sz="2400" dirty="0"/>
          </a:p>
        </p:txBody>
      </p:sp>
      <p:sp>
        <p:nvSpPr>
          <p:cNvPr id="4" name="Slide Number Placeholder 3"/>
          <p:cNvSpPr>
            <a:spLocks noGrp="1"/>
          </p:cNvSpPr>
          <p:nvPr>
            <p:ph type="sldNum" sz="quarter" idx="10"/>
          </p:nvPr>
        </p:nvSpPr>
        <p:spPr/>
        <p:txBody>
          <a:bodyPr/>
          <a:lstStyle/>
          <a:p>
            <a:fld id="{8111DF32-DF12-45C4-BD0C-6CD70CCD9AA9}" type="slidenum">
              <a:rPr lang="en-US" smtClean="0"/>
              <a:t>3</a:t>
            </a:fld>
            <a:endParaRPr lang="en-US"/>
          </a:p>
        </p:txBody>
      </p:sp>
    </p:spTree>
    <p:extLst>
      <p:ext uri="{BB962C8B-B14F-4D97-AF65-F5344CB8AC3E}">
        <p14:creationId xmlns:p14="http://schemas.microsoft.com/office/powerpoint/2010/main" val="2358961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In the ideal, all of our intelligence disciplines should be working together and providing decision support to all of our whole of government mission areas.</a:t>
            </a:r>
          </a:p>
          <a:p>
            <a:endParaRPr lang="en-US" sz="800" dirty="0"/>
          </a:p>
          <a:p>
            <a:r>
              <a:rPr lang="en-US" sz="2400" dirty="0" smtClean="0"/>
              <a:t>Among them, open source intelligence, a twin to human intelligence, offers the most promise, while the technical disciplines fight tooth and nail to remain retarded.</a:t>
            </a:r>
          </a:p>
          <a:p>
            <a:endParaRPr lang="en-US" sz="800" dirty="0"/>
          </a:p>
          <a:p>
            <a:r>
              <a:rPr lang="en-US" sz="2400" dirty="0" smtClean="0"/>
              <a:t>It is in this context that I have high hopes for M4IS2 – Multinational intelligence.</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30</a:t>
            </a:fld>
            <a:endParaRPr lang="en-US"/>
          </a:p>
        </p:txBody>
      </p:sp>
    </p:spTree>
    <p:extLst>
      <p:ext uri="{BB962C8B-B14F-4D97-AF65-F5344CB8AC3E}">
        <p14:creationId xmlns:p14="http://schemas.microsoft.com/office/powerpoint/2010/main" val="2828563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In the US system, Cabinet officials and Congress represent the recipients of taxpayer revenue, not the citizens themselves.  The Office of Management and Budget does not manage anything at all, and such policies as we have are generally isolated, incomplete, bespoke, often in conflict with one another, and expensive in their ignorance.</a:t>
            </a:r>
          </a:p>
          <a:p>
            <a:endParaRPr lang="en-US" sz="800" dirty="0"/>
          </a:p>
          <a:p>
            <a:r>
              <a:rPr lang="en-US" sz="2400" dirty="0" smtClean="0"/>
              <a:t>Here I show my proposed new form of Whole of Government intelligence.</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31</a:t>
            </a:fld>
            <a:endParaRPr lang="en-US"/>
          </a:p>
        </p:txBody>
      </p:sp>
    </p:spTree>
    <p:extLst>
      <p:ext uri="{BB962C8B-B14F-4D97-AF65-F5344CB8AC3E}">
        <p14:creationId xmlns:p14="http://schemas.microsoft.com/office/powerpoint/2010/main" val="1837877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is a simple depiction of the water threat across the USA, and it barely scratches the surface.</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32</a:t>
            </a:fld>
            <a:endParaRPr lang="en-US"/>
          </a:p>
        </p:txBody>
      </p:sp>
    </p:spTree>
    <p:extLst>
      <p:ext uri="{BB962C8B-B14F-4D97-AF65-F5344CB8AC3E}">
        <p14:creationId xmlns:p14="http://schemas.microsoft.com/office/powerpoint/2010/main" val="3399336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Here, mindful of Colin Gray’s emphasis on time as the one strategic variable that can neither be bought nor replaced, I try to depict a holistic approach to the needs of Whole of Government across all threats and policies, but with the dimension of time added.</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33</a:t>
            </a:fld>
            <a:endParaRPr lang="en-US"/>
          </a:p>
        </p:txBody>
      </p:sp>
    </p:spTree>
    <p:extLst>
      <p:ext uri="{BB962C8B-B14F-4D97-AF65-F5344CB8AC3E}">
        <p14:creationId xmlns:p14="http://schemas.microsoft.com/office/powerpoint/2010/main" val="3757996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Intelligence – superb intelligence – can be done by humans without computers.  The opposite statement is not true.  </a:t>
            </a:r>
          </a:p>
          <a:p>
            <a:endParaRPr lang="en-US" sz="800" dirty="0" smtClean="0"/>
          </a:p>
        </p:txBody>
      </p:sp>
      <p:sp>
        <p:nvSpPr>
          <p:cNvPr id="4" name="Slide Number Placeholder 3"/>
          <p:cNvSpPr>
            <a:spLocks noGrp="1"/>
          </p:cNvSpPr>
          <p:nvPr>
            <p:ph type="sldNum" sz="quarter" idx="10"/>
          </p:nvPr>
        </p:nvSpPr>
        <p:spPr/>
        <p:txBody>
          <a:bodyPr/>
          <a:lstStyle/>
          <a:p>
            <a:fld id="{1349880E-1465-47C2-8B2D-31041858F0BF}" type="slidenum">
              <a:rPr lang="en-US" smtClean="0"/>
              <a:t>34</a:t>
            </a:fld>
            <a:endParaRPr lang="en-US"/>
          </a:p>
        </p:txBody>
      </p:sp>
    </p:spTree>
    <p:extLst>
      <p:ext uri="{BB962C8B-B14F-4D97-AF65-F5344CB8AC3E}">
        <p14:creationId xmlns:p14="http://schemas.microsoft.com/office/powerpoint/2010/main" val="745171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 created this graphic a decade ago, and I fear it is not yet appreciated.  It is the first graphic in my chapter, “The Evolving Craft of Intelligence,” in the </a:t>
            </a:r>
            <a:r>
              <a:rPr lang="en-US" sz="2400" dirty="0" err="1" smtClean="0"/>
              <a:t>Routledge</a:t>
            </a:r>
            <a:r>
              <a:rPr lang="en-US" sz="2400" dirty="0" smtClean="0"/>
              <a:t> Companion book coming out in August.</a:t>
            </a:r>
          </a:p>
          <a:p>
            <a:endParaRPr lang="en-US" sz="800" dirty="0"/>
          </a:p>
          <a:p>
            <a:r>
              <a:rPr lang="en-US" sz="2400" dirty="0" smtClean="0"/>
              <a:t>In this context, secret intelligence for the top-down unilateral approach is vastly less important than public intelligence that can inspire bottom-up multi-lateral consensus harmonizing the spending and behavior of larger coalitions on non-military threats.</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35</a:t>
            </a:fld>
            <a:endParaRPr lang="en-US"/>
          </a:p>
        </p:txBody>
      </p:sp>
    </p:spTree>
    <p:extLst>
      <p:ext uri="{BB962C8B-B14F-4D97-AF65-F5344CB8AC3E}">
        <p14:creationId xmlns:p14="http://schemas.microsoft.com/office/powerpoint/2010/main" val="472834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There are eight tribes of intelligence; it is not possible to be fully effective without harnessing the distributed intelligence of all eight of these tribes.  The </a:t>
            </a:r>
            <a:r>
              <a:rPr lang="en-US" sz="2400" dirty="0"/>
              <a:t>government is the most ignorant and least </a:t>
            </a:r>
            <a:r>
              <a:rPr lang="en-US" sz="2400" dirty="0" smtClean="0"/>
              <a:t>flexible of the eight tribes.</a:t>
            </a:r>
          </a:p>
          <a:p>
            <a:endParaRPr lang="en-US" dirty="0"/>
          </a:p>
          <a:p>
            <a:r>
              <a:rPr lang="en-US" sz="2400" dirty="0"/>
              <a:t>All tribes have </a:t>
            </a:r>
            <a:r>
              <a:rPr lang="en-US" sz="2400" dirty="0" smtClean="0"/>
              <a:t>secrets.  Where </a:t>
            </a:r>
            <a:r>
              <a:rPr lang="en-US" sz="2400" dirty="0"/>
              <a:t>we have failed terribly is in ensuring that we can all share the majority of the information that is not secret</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fld id="{8111DF32-DF12-45C4-BD0C-6CD70CCD9AA9}" type="slidenum">
              <a:rPr lang="en-US" smtClean="0"/>
              <a:t>36</a:t>
            </a:fld>
            <a:endParaRPr lang="en-US"/>
          </a:p>
        </p:txBody>
      </p:sp>
    </p:spTree>
    <p:extLst>
      <p:ext uri="{BB962C8B-B14F-4D97-AF65-F5344CB8AC3E}">
        <p14:creationId xmlns:p14="http://schemas.microsoft.com/office/powerpoint/2010/main" val="35765104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In the course of my very broad reading in the past decade, I have created this partial list of information pathologies – all human, and all demanding concerted effort to overcome, particularly when policy and political leaders are loosely-educated and morally ambivalent.</a:t>
            </a:r>
          </a:p>
          <a:p>
            <a:endParaRPr lang="en-US" sz="800" dirty="0"/>
          </a:p>
          <a:p>
            <a:endParaRPr lang="en-US" sz="800" dirty="0"/>
          </a:p>
          <a:p>
            <a:r>
              <a:rPr lang="en-US" sz="2400" dirty="0" smtClean="0"/>
              <a:t>This is our landscape, and in my view, the acme of skill for the intelligence professional should be to overcome all of these.</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37</a:t>
            </a:fld>
            <a:endParaRPr lang="en-US"/>
          </a:p>
        </p:txBody>
      </p:sp>
    </p:spTree>
    <p:extLst>
      <p:ext uri="{BB962C8B-B14F-4D97-AF65-F5344CB8AC3E}">
        <p14:creationId xmlns:p14="http://schemas.microsoft.com/office/powerpoint/2010/main" val="431242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When I testified the Aspin-Brown Commission in 1995 I was preceded by RAND, and they said – I do not make this stuff up – that everything in the open source world was on the Internet and they knew how to get it.</a:t>
            </a:r>
          </a:p>
          <a:p>
            <a:endParaRPr lang="en-US" sz="800" dirty="0"/>
          </a:p>
          <a:p>
            <a:r>
              <a:rPr lang="en-US" sz="2400" dirty="0" smtClean="0"/>
              <a:t>Still today, less than 2% of the digital information is indexed by Google, and the bulk of “local knowledge” is not online and not in English.  Only the skilled human can achieve the precision reach we need.</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38</a:t>
            </a:fld>
            <a:endParaRPr lang="en-US"/>
          </a:p>
        </p:txBody>
      </p:sp>
    </p:spTree>
    <p:extLst>
      <p:ext uri="{BB962C8B-B14F-4D97-AF65-F5344CB8AC3E}">
        <p14:creationId xmlns:p14="http://schemas.microsoft.com/office/powerpoint/2010/main" val="711563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 have adapted this slide from Stephen Few of Virtual Business Intelligence.</a:t>
            </a:r>
          </a:p>
          <a:p>
            <a:endParaRPr lang="en-US" dirty="0"/>
          </a:p>
          <a:p>
            <a:r>
              <a:rPr lang="en-US" sz="2400" dirty="0" smtClean="0"/>
              <a:t>Computers do repetitive tasks well.  They do not deal with the unanticipated – and if our educational systems continue to decline, neither will our humans.</a:t>
            </a:r>
          </a:p>
          <a:p>
            <a:endParaRPr lang="en-US" dirty="0"/>
          </a:p>
          <a:p>
            <a:r>
              <a:rPr lang="en-US" sz="2400" dirty="0" smtClean="0"/>
              <a:t>I am of the view that national intelligence must be rooted in a stellar general education system that lifts all minds, not just those of the elite 1%.</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39</a:t>
            </a:fld>
            <a:endParaRPr lang="en-US"/>
          </a:p>
        </p:txBody>
      </p:sp>
    </p:spTree>
    <p:extLst>
      <p:ext uri="{BB962C8B-B14F-4D97-AF65-F5344CB8AC3E}">
        <p14:creationId xmlns:p14="http://schemas.microsoft.com/office/powerpoint/2010/main" val="1079827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It has been my good fortune to combine a diversity of experience with a wealth of learning from others.  Will Durant continues to be my primary mentor.  Here I simply want to highlight three others; Ada Bozeman, a serving senior officer, and Russell </a:t>
            </a:r>
            <a:r>
              <a:rPr lang="en-US" sz="2400" dirty="0" err="1" smtClean="0"/>
              <a:t>Ackoff</a:t>
            </a:r>
            <a:r>
              <a:rPr lang="en-US" sz="2400" dirty="0" smtClean="0"/>
              <a:t>.</a:t>
            </a:r>
          </a:p>
          <a:p>
            <a:endParaRPr lang="en-US" dirty="0" smtClean="0"/>
          </a:p>
          <a:p>
            <a:r>
              <a:rPr lang="en-US" sz="2400" dirty="0" smtClean="0"/>
              <a:t>PAUSE.  We are fragmented; we have lost our integrity; and we are still making changes on the margin instead of transforming toward doing the right thing.</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4</a:t>
            </a:fld>
            <a:endParaRPr lang="en-US"/>
          </a:p>
        </p:txBody>
      </p:sp>
    </p:spTree>
    <p:extLst>
      <p:ext uri="{BB962C8B-B14F-4D97-AF65-F5344CB8AC3E}">
        <p14:creationId xmlns:p14="http://schemas.microsoft.com/office/powerpoint/2010/main" val="3421558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My colleague Dick </a:t>
            </a:r>
            <a:r>
              <a:rPr lang="en-US" sz="2400" dirty="0" err="1" smtClean="0"/>
              <a:t>Klavens</a:t>
            </a:r>
            <a:r>
              <a:rPr lang="en-US" sz="2400" dirty="0" smtClean="0"/>
              <a:t>, a pioneer along with Eugene Garfield of citation analytics, created this depiction in the late 1990’s to illuminate just how fragmented our scientific disciplines and sub-disciplines have become.</a:t>
            </a:r>
          </a:p>
          <a:p>
            <a:endParaRPr lang="en-US" sz="2400" dirty="0"/>
          </a:p>
          <a:p>
            <a:r>
              <a:rPr lang="en-US" sz="2400" dirty="0" smtClean="0"/>
              <a:t>This is the context within which we must transform national intelligence.</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40</a:t>
            </a:fld>
            <a:endParaRPr lang="en-US"/>
          </a:p>
        </p:txBody>
      </p:sp>
    </p:spTree>
    <p:extLst>
      <p:ext uri="{BB962C8B-B14F-4D97-AF65-F5344CB8AC3E}">
        <p14:creationId xmlns:p14="http://schemas.microsoft.com/office/powerpoint/2010/main" val="3173541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Lastly we have languages, ever the Achilles heel of Anglo-Saxon intelligence.  My own experience finds 33 languages essential, including Catalan, </a:t>
            </a:r>
            <a:r>
              <a:rPr lang="en-US" sz="2400" dirty="0" err="1" smtClean="0"/>
              <a:t>Gailic</a:t>
            </a:r>
            <a:r>
              <a:rPr lang="en-US" sz="2400" dirty="0" smtClean="0"/>
              <a:t>, and Hebrew.</a:t>
            </a:r>
          </a:p>
          <a:p>
            <a:endParaRPr lang="en-US" sz="800" dirty="0"/>
          </a:p>
          <a:p>
            <a:r>
              <a:rPr lang="en-US" sz="2400" dirty="0" smtClean="0"/>
              <a:t>I understand from others that there are twelve versions of Arabic with significant nuanced differences that cannot be overcome in the moment – they must all be nurtured over decades so as to be persistently conversant and instantly available for field deployment as needed.</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41</a:t>
            </a:fld>
            <a:endParaRPr lang="en-US"/>
          </a:p>
        </p:txBody>
      </p:sp>
    </p:spTree>
    <p:extLst>
      <p:ext uri="{BB962C8B-B14F-4D97-AF65-F5344CB8AC3E}">
        <p14:creationId xmlns:p14="http://schemas.microsoft.com/office/powerpoint/2010/main" val="35301794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graphic is from my monograph for the U.S. Army Strategic Studies Institute.  Humans matter more than technology.  </a:t>
            </a:r>
          </a:p>
          <a:p>
            <a:endParaRPr lang="en-US" sz="800" dirty="0"/>
          </a:p>
          <a:p>
            <a:r>
              <a:rPr lang="en-US" sz="2400" dirty="0" smtClean="0"/>
              <a:t>Counterintelligence and clandestine humans must be treated with the greatest delicacy and regard, not as they are today, and for good reason.</a:t>
            </a:r>
          </a:p>
          <a:p>
            <a:endParaRPr lang="en-US" sz="800" dirty="0"/>
          </a:p>
          <a:p>
            <a:r>
              <a:rPr lang="en-US" sz="2400" dirty="0" smtClean="0"/>
              <a:t>At the same time, we must manage ALL of our human assets, both national and external, as part of a HUMINT whole.</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42</a:t>
            </a:fld>
            <a:endParaRPr lang="en-US"/>
          </a:p>
        </p:txBody>
      </p:sp>
    </p:spTree>
    <p:extLst>
      <p:ext uri="{BB962C8B-B14F-4D97-AF65-F5344CB8AC3E}">
        <p14:creationId xmlns:p14="http://schemas.microsoft.com/office/powerpoint/2010/main" val="41916523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The greatest surprise to me personally these past twenty years has been the growth of my profound respect for and interest in counter-intelligence.</a:t>
            </a:r>
          </a:p>
          <a:p>
            <a:endParaRPr lang="en-US" sz="800" dirty="0"/>
          </a:p>
          <a:p>
            <a:r>
              <a:rPr lang="en-US" sz="2400" dirty="0" smtClean="0"/>
              <a:t>Here are just a few thoughts of mine.  The damage done to the USA by its own home-grown traitors, whatever their motivation be it religious, ideological, or financial, is vastly more costly than any possible combination of external threats.</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43</a:t>
            </a:fld>
            <a:endParaRPr lang="en-US"/>
          </a:p>
        </p:txBody>
      </p:sp>
    </p:spTree>
    <p:extLst>
      <p:ext uri="{BB962C8B-B14F-4D97-AF65-F5344CB8AC3E}">
        <p14:creationId xmlns:p14="http://schemas.microsoft.com/office/powerpoint/2010/main" val="758091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The Marine Corps Intelligence Center was created in 1988 primarily because the other service intelligence centers were then and still are now completely dishonest.  Sadly, the Marines appear to have become just another paper mill.</a:t>
            </a:r>
          </a:p>
          <a:p>
            <a:endParaRPr lang="en-US" sz="2400" dirty="0"/>
          </a:p>
          <a:p>
            <a:r>
              <a:rPr lang="en-US" sz="2400" dirty="0" smtClean="0"/>
              <a:t>Acquisition intelligence is what assures a proper force structure, one trained, equipped, and organized to be effective against honestly-established threats.</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44</a:t>
            </a:fld>
            <a:endParaRPr lang="en-US"/>
          </a:p>
        </p:txBody>
      </p:sp>
    </p:spTree>
    <p:extLst>
      <p:ext uri="{BB962C8B-B14F-4D97-AF65-F5344CB8AC3E}">
        <p14:creationId xmlns:p14="http://schemas.microsoft.com/office/powerpoint/2010/main" val="7451717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 have participated in two force structure reviews, and understand how difficult it is to get mission area leaders to pay attention to facts.</a:t>
            </a:r>
          </a:p>
          <a:p>
            <a:endParaRPr lang="en-US" sz="800" dirty="0"/>
          </a:p>
          <a:p>
            <a:r>
              <a:rPr lang="en-US" sz="2400" dirty="0" smtClean="0"/>
              <a:t>Today the F-35 is the face of treason, along with the continuing “budget share” approach to defense acquisition.</a:t>
            </a:r>
          </a:p>
          <a:p>
            <a:endParaRPr lang="en-US" sz="800" dirty="0"/>
          </a:p>
          <a:p>
            <a:r>
              <a:rPr lang="en-US" sz="2400" dirty="0" smtClean="0"/>
              <a:t>Intelligence is supposed to support a holistic strategy, calculated policies, evidence-based acquisition, and whole of government operations.  Ours does not.</a:t>
            </a:r>
          </a:p>
        </p:txBody>
      </p:sp>
      <p:sp>
        <p:nvSpPr>
          <p:cNvPr id="4" name="Slide Number Placeholder 3"/>
          <p:cNvSpPr>
            <a:spLocks noGrp="1"/>
          </p:cNvSpPr>
          <p:nvPr>
            <p:ph type="sldNum" sz="quarter" idx="10"/>
          </p:nvPr>
        </p:nvSpPr>
        <p:spPr/>
        <p:txBody>
          <a:bodyPr/>
          <a:lstStyle/>
          <a:p>
            <a:fld id="{1349880E-1465-47C2-8B2D-31041858F0BF}" type="slidenum">
              <a:rPr lang="en-US" smtClean="0"/>
              <a:t>45</a:t>
            </a:fld>
            <a:endParaRPr lang="en-US"/>
          </a:p>
        </p:txBody>
      </p:sp>
    </p:spTree>
    <p:extLst>
      <p:ext uri="{BB962C8B-B14F-4D97-AF65-F5344CB8AC3E}">
        <p14:creationId xmlns:p14="http://schemas.microsoft.com/office/powerpoint/2010/main" val="11105764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The Marine Corps Intelligence Center was created in 1988 because nothing the national, defense, or other service intelligence centers were doing was holistic, relevant to the Third World, or structured so as to support expeditionary mission area strategy, policy, acquisition or operations.  This is the top level view of the analytic model we created, you can find all the gory details by searching for 1990 Expeditionary Environment Analytic Model.</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46</a:t>
            </a:fld>
            <a:endParaRPr lang="en-US"/>
          </a:p>
        </p:txBody>
      </p:sp>
    </p:spTree>
    <p:extLst>
      <p:ext uri="{BB962C8B-B14F-4D97-AF65-F5344CB8AC3E}">
        <p14:creationId xmlns:p14="http://schemas.microsoft.com/office/powerpoint/2010/main" val="28838659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Here are a few generalizations from that period in my life.  As best I can tell, no one today in the USA is addressing the seven factors I consider important.</a:t>
            </a:r>
          </a:p>
          <a:p>
            <a:endParaRPr lang="en-US" sz="800" dirty="0"/>
          </a:p>
          <a:p>
            <a:r>
              <a:rPr lang="en-US" sz="2400" dirty="0" smtClean="0"/>
              <a:t>The lower half of this graphic provides some of the generalizations we discovered when we did what we were supposed to do.  Elsewhere I have published my views on our need for a 450 ship Navy, a long-haul Air Force, and an air-</a:t>
            </a:r>
            <a:r>
              <a:rPr lang="en-US" sz="2400" dirty="0" err="1" smtClean="0"/>
              <a:t>liftable</a:t>
            </a:r>
            <a:r>
              <a:rPr lang="en-US" sz="2400" dirty="0" smtClean="0"/>
              <a:t> Army – and our complete withdrawal from all our overseas bases.</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47</a:t>
            </a:fld>
            <a:endParaRPr lang="en-US"/>
          </a:p>
        </p:txBody>
      </p:sp>
    </p:spTree>
    <p:extLst>
      <p:ext uri="{BB962C8B-B14F-4D97-AF65-F5344CB8AC3E}">
        <p14:creationId xmlns:p14="http://schemas.microsoft.com/office/powerpoint/2010/main" val="1382755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In 1989, for the first time ever, I brought together every analyst across intelligence and operations having anything to do with the Russian T-72 tank as present in Libya.</a:t>
            </a:r>
          </a:p>
          <a:p>
            <a:endParaRPr lang="en-US" sz="800" dirty="0"/>
          </a:p>
          <a:p>
            <a:r>
              <a:rPr lang="en-US" sz="2400" dirty="0" smtClean="0"/>
              <a:t>Here is what I learned from them.  Now imagine doing this honestly for every mission area across every country.</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48</a:t>
            </a:fld>
            <a:endParaRPr lang="en-US"/>
          </a:p>
        </p:txBody>
      </p:sp>
    </p:spTree>
    <p:extLst>
      <p:ext uri="{BB962C8B-B14F-4D97-AF65-F5344CB8AC3E}">
        <p14:creationId xmlns:p14="http://schemas.microsoft.com/office/powerpoint/2010/main" val="23072741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And now to my conclusion.</a:t>
            </a:r>
          </a:p>
          <a:p>
            <a:endParaRPr lang="en-US" sz="800" dirty="0"/>
          </a:p>
          <a:p>
            <a:r>
              <a:rPr lang="en-US" sz="2400" dirty="0" smtClean="0"/>
              <a:t>For me, intelligence is tailored decision-support.  It should be available to and appreciated by every human being, and it should be delivered at two levels:</a:t>
            </a:r>
          </a:p>
          <a:p>
            <a:endParaRPr lang="en-US" sz="800" dirty="0"/>
          </a:p>
          <a:p>
            <a:r>
              <a:rPr lang="en-US" sz="2400" dirty="0" smtClean="0"/>
              <a:t>First, tailored to the specific individual one answer to one question at a time; and</a:t>
            </a:r>
          </a:p>
          <a:p>
            <a:endParaRPr lang="en-US" sz="800" dirty="0"/>
          </a:p>
          <a:p>
            <a:r>
              <a:rPr lang="en-US" sz="2400" dirty="0" smtClean="0"/>
              <a:t>Second, in the aggregate, tailored to the community as a whole, helping the individuals reconcile competing views.</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49</a:t>
            </a:fld>
            <a:endParaRPr lang="en-US"/>
          </a:p>
        </p:txBody>
      </p:sp>
    </p:spTree>
    <p:extLst>
      <p:ext uri="{BB962C8B-B14F-4D97-AF65-F5344CB8AC3E}">
        <p14:creationId xmlns:p14="http://schemas.microsoft.com/office/powerpoint/2010/main" val="745171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is reality.  In fact-checking this quote for my next book I received an email that said that the original exchange with the J-2 determined that only 20% of everything the J-2 touched was secret; and that within that 20%, only 20% again was truly unique to the secret world.</a:t>
            </a:r>
          </a:p>
          <a:p>
            <a:endParaRPr lang="en-US" sz="800" dirty="0" smtClean="0"/>
          </a:p>
          <a:p>
            <a:r>
              <a:rPr lang="en-US" sz="2400" dirty="0" smtClean="0"/>
              <a:t>4% at best from the secret world, and I venture to say, 10-15% at best from what passes for an open source world.</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5</a:t>
            </a:fld>
            <a:endParaRPr lang="en-US"/>
          </a:p>
        </p:txBody>
      </p:sp>
    </p:spTree>
    <p:extLst>
      <p:ext uri="{BB962C8B-B14F-4D97-AF65-F5344CB8AC3E}">
        <p14:creationId xmlns:p14="http://schemas.microsoft.com/office/powerpoint/2010/main" val="37284796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In 1990, still a government employee, I identified six fundamental challenges that we needed to address if we were to evolve into the 21</a:t>
            </a:r>
            <a:r>
              <a:rPr lang="en-US" sz="2400" baseline="30000" dirty="0" smtClean="0"/>
              <a:t>st</a:t>
            </a:r>
            <a:r>
              <a:rPr lang="en-US" sz="2400" dirty="0" smtClean="0"/>
              <a:t> Century.  Not only was I ignored, but we still do not have solutions for all six of these challenges  today.  </a:t>
            </a:r>
          </a:p>
          <a:p>
            <a:endParaRPr lang="en-US" sz="800" dirty="0"/>
          </a:p>
          <a:p>
            <a:r>
              <a:rPr lang="en-US" sz="2400" dirty="0" smtClean="0"/>
              <a:t>Speaking only of the US secret world, I see $1.25 trillion dollars wasted, on top of which we have another $10-15 trillion in high crimes and elective wars that secret intelligence did nothing to stop.</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50</a:t>
            </a:fld>
            <a:endParaRPr lang="en-US"/>
          </a:p>
        </p:txBody>
      </p:sp>
    </p:spTree>
    <p:extLst>
      <p:ext uri="{BB962C8B-B14F-4D97-AF65-F5344CB8AC3E}">
        <p14:creationId xmlns:p14="http://schemas.microsoft.com/office/powerpoint/2010/main" val="23712138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Over </a:t>
            </a:r>
            <a:r>
              <a:rPr lang="en-US" sz="2400" dirty="0" smtClean="0"/>
              <a:t>the </a:t>
            </a:r>
            <a:r>
              <a:rPr lang="en-US" sz="2400" dirty="0" smtClean="0"/>
              <a:t>next 12 years, </a:t>
            </a:r>
            <a:r>
              <a:rPr lang="en-US" sz="2400" dirty="0" smtClean="0"/>
              <a:t>I hope, the </a:t>
            </a:r>
            <a:r>
              <a:rPr lang="en-US" sz="2400" dirty="0" smtClean="0"/>
              <a:t>secret intelligence budget will be cut back to $30 billion, and at least $15 billion </a:t>
            </a:r>
            <a:r>
              <a:rPr lang="en-US" sz="2400" dirty="0" smtClean="0"/>
              <a:t> of the savings will </a:t>
            </a:r>
            <a:r>
              <a:rPr lang="en-US" sz="2400" dirty="0" smtClean="0"/>
              <a:t>migrate toward new non-secret intelligence capabilities to be created and maintained by the traditional consumers of intelligence.</a:t>
            </a:r>
          </a:p>
          <a:p>
            <a:endParaRPr lang="en-US" sz="800" dirty="0"/>
          </a:p>
          <a:p>
            <a:r>
              <a:rPr lang="en-US" sz="2400" dirty="0" smtClean="0"/>
              <a:t>The key is in requirements definition, and in tracking requirements not met, something that is simply not </a:t>
            </a:r>
            <a:r>
              <a:rPr lang="en-US" sz="2400" dirty="0" smtClean="0"/>
              <a:t>done, so as to justify new non-IC capabilities..</a:t>
            </a:r>
            <a:endParaRPr lang="en-US" sz="2400" dirty="0"/>
          </a:p>
        </p:txBody>
      </p:sp>
      <p:sp>
        <p:nvSpPr>
          <p:cNvPr id="4" name="Slide Number Placeholder 3"/>
          <p:cNvSpPr>
            <a:spLocks noGrp="1"/>
          </p:cNvSpPr>
          <p:nvPr>
            <p:ph type="sldNum" sz="quarter" idx="10"/>
          </p:nvPr>
        </p:nvSpPr>
        <p:spPr/>
        <p:txBody>
          <a:bodyPr/>
          <a:lstStyle/>
          <a:p>
            <a:fld id="{8D8C3ED6-DF4E-42A5-ABAC-763A909D3000}" type="slidenum">
              <a:rPr lang="en-US" smtClean="0"/>
              <a:t>51</a:t>
            </a:fld>
            <a:endParaRPr lang="en-US"/>
          </a:p>
        </p:txBody>
      </p:sp>
    </p:spTree>
    <p:extLst>
      <p:ext uri="{BB962C8B-B14F-4D97-AF65-F5344CB8AC3E}">
        <p14:creationId xmlns:p14="http://schemas.microsoft.com/office/powerpoint/2010/main" val="33415118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These are the 26 new rules for the new craft of intelligence, easily found online as the full chapter.  At the bottom is the full briefing for these rules, also with words in Notes format.  All of these rules are by their very nature the opposite of what we persist in doing with our obsession about secret war.  We have literally forgotten – and this generation may never have known – that the purpose of intelligence is to produce decision-support.</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52</a:t>
            </a:fld>
            <a:endParaRPr lang="en-US"/>
          </a:p>
        </p:txBody>
      </p:sp>
    </p:spTree>
    <p:extLst>
      <p:ext uri="{BB962C8B-B14F-4D97-AF65-F5344CB8AC3E}">
        <p14:creationId xmlns:p14="http://schemas.microsoft.com/office/powerpoint/2010/main" val="16456073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867400" cy="4114800"/>
          </a:xfrm>
        </p:spPr>
        <p:txBody>
          <a:bodyPr/>
          <a:lstStyle/>
          <a:p>
            <a:r>
              <a:rPr lang="en-US" sz="2400" dirty="0" smtClean="0"/>
              <a:t>We still have three challenges:</a:t>
            </a:r>
          </a:p>
          <a:p>
            <a:endParaRPr lang="en-US" sz="800" dirty="0" smtClean="0"/>
          </a:p>
          <a:p>
            <a:r>
              <a:rPr lang="en-US" sz="2400" dirty="0" smtClean="0"/>
              <a:t>01  Integrating the high side – 80 isolated systems— 2,500+ </a:t>
            </a:r>
            <a:r>
              <a:rPr lang="en-US" sz="2400" dirty="0" err="1" smtClean="0"/>
              <a:t>codeword</a:t>
            </a:r>
            <a:r>
              <a:rPr lang="en-US" sz="2400" dirty="0" smtClean="0"/>
              <a:t> compartments – and counting</a:t>
            </a:r>
          </a:p>
          <a:p>
            <a:endParaRPr lang="en-US" sz="800" dirty="0" smtClean="0"/>
          </a:p>
          <a:p>
            <a:r>
              <a:rPr lang="en-US" sz="2400" dirty="0" smtClean="0"/>
              <a:t>02  Assuring the high side of access to the unclassified information</a:t>
            </a:r>
          </a:p>
          <a:p>
            <a:endParaRPr lang="en-US" sz="800" dirty="0" smtClean="0"/>
          </a:p>
          <a:p>
            <a:r>
              <a:rPr lang="en-US" sz="2400" dirty="0" smtClean="0"/>
              <a:t>03  Integrating the unclassified and keeping it safe from classification and manipulation</a:t>
            </a:r>
          </a:p>
          <a:p>
            <a:endParaRPr lang="en-US" sz="800" dirty="0" smtClean="0"/>
          </a:p>
          <a:p>
            <a:r>
              <a:rPr lang="en-US" sz="2400" dirty="0" smtClean="0"/>
              <a:t>I know how to do the second and third; I do not believe the first is possible.</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53</a:t>
            </a:fld>
            <a:endParaRPr lang="en-US"/>
          </a:p>
        </p:txBody>
      </p:sp>
    </p:spTree>
    <p:extLst>
      <p:ext uri="{BB962C8B-B14F-4D97-AF65-F5344CB8AC3E}">
        <p14:creationId xmlns:p14="http://schemas.microsoft.com/office/powerpoint/2010/main" val="36416298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is the first of four technical graphics.  While I started the OSINT fight in 1988, in the past decade I have become persuaded that ALL of the opens can and must come together to achieve the affordable sustainable break-</a:t>
            </a:r>
            <a:r>
              <a:rPr lang="en-US" sz="2400" dirty="0" err="1" smtClean="0"/>
              <a:t>throughs</a:t>
            </a:r>
            <a:r>
              <a:rPr lang="en-US" sz="2400" dirty="0" smtClean="0"/>
              <a:t> that we require, especially in relation to sharing and cross-boundary sense-making in real time.  The secret world will continue to decline in utility unless it embraces OSE as a foundation.  OSE is our path to a World Brain &amp; Global Game – and smart spies.</a:t>
            </a:r>
          </a:p>
        </p:txBody>
      </p:sp>
      <p:sp>
        <p:nvSpPr>
          <p:cNvPr id="4" name="Slide Number Placeholder 3"/>
          <p:cNvSpPr>
            <a:spLocks noGrp="1"/>
          </p:cNvSpPr>
          <p:nvPr>
            <p:ph type="sldNum" sz="quarter" idx="10"/>
          </p:nvPr>
        </p:nvSpPr>
        <p:spPr/>
        <p:txBody>
          <a:bodyPr/>
          <a:lstStyle/>
          <a:p>
            <a:fld id="{1349880E-1465-47C2-8B2D-31041858F0BF}" type="slidenum">
              <a:rPr lang="en-US" smtClean="0"/>
              <a:t>54</a:t>
            </a:fld>
            <a:endParaRPr lang="en-US"/>
          </a:p>
        </p:txBody>
      </p:sp>
    </p:spTree>
    <p:extLst>
      <p:ext uri="{BB962C8B-B14F-4D97-AF65-F5344CB8AC3E}">
        <p14:creationId xmlns:p14="http://schemas.microsoft.com/office/powerpoint/2010/main" val="4455373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These six bubbles are as conceptualized  by Earth Intelligence Network.  Among our 24 co-founders remains </a:t>
            </a:r>
            <a:r>
              <a:rPr lang="en-US" sz="2400" dirty="0" err="1" smtClean="0"/>
              <a:t>Medard</a:t>
            </a:r>
            <a:r>
              <a:rPr lang="en-US" sz="2400" dirty="0" smtClean="0"/>
              <a:t> Gabel, co-creator with Buckminster Fuller of the analog World Game, and architect of the digital </a:t>
            </a:r>
            <a:r>
              <a:rPr lang="en-US" sz="2400" dirty="0" err="1" smtClean="0"/>
              <a:t>EarthGame</a:t>
            </a:r>
            <a:r>
              <a:rPr lang="en-US" sz="2400" dirty="0" smtClean="0"/>
              <a:t>, one that could be built for just $3 million a year.  Note how there is a budget element and a policy element, both open to the public.  True cost information would be embedded within the </a:t>
            </a:r>
            <a:r>
              <a:rPr lang="en-US" sz="2400" dirty="0" err="1" smtClean="0"/>
              <a:t>EarthGame</a:t>
            </a:r>
            <a:r>
              <a:rPr lang="en-US" sz="2400" dirty="0" smtClean="0"/>
              <a:t>, showing cause and effect and related costs.</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55</a:t>
            </a:fld>
            <a:endParaRPr lang="en-US"/>
          </a:p>
        </p:txBody>
      </p:sp>
    </p:spTree>
    <p:extLst>
      <p:ext uri="{BB962C8B-B14F-4D97-AF65-F5344CB8AC3E}">
        <p14:creationId xmlns:p14="http://schemas.microsoft.com/office/powerpoint/2010/main" val="2140996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graphic pulls it all together.  It is possible, in the astonishingly near future, to create Smart Nations, a World Brain, a Global Game, and with this architecture, harness the distributed intelligence of the Whole Earth.</a:t>
            </a:r>
          </a:p>
          <a:p>
            <a:endParaRPr lang="en-US" sz="800" dirty="0" smtClean="0"/>
          </a:p>
          <a:p>
            <a:r>
              <a:rPr lang="en-US" sz="2400" dirty="0" smtClean="0"/>
              <a:t>For an early glimpse of what is possible, visit Crisis Mappers and see what they are doing with SMS messages, diaspora translations and map plotting, and the integration of various open source apps.</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56</a:t>
            </a:fld>
            <a:endParaRPr lang="en-US"/>
          </a:p>
        </p:txBody>
      </p:sp>
    </p:spTree>
    <p:extLst>
      <p:ext uri="{BB962C8B-B14F-4D97-AF65-F5344CB8AC3E}">
        <p14:creationId xmlns:p14="http://schemas.microsoft.com/office/powerpoint/2010/main" val="35748311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Others at CIA knew in 1986 precisely what analysts needed in the way of desk-top </a:t>
            </a:r>
            <a:r>
              <a:rPr lang="en-US" sz="2400" dirty="0" err="1" smtClean="0"/>
              <a:t>functionalites</a:t>
            </a:r>
            <a:r>
              <a:rPr lang="en-US" sz="2400" dirty="0" smtClean="0"/>
              <a:t>.  As a founding member of the Advanced Information Processing and Analysis Steering Group I still remember being shocked by our discovery that there were over 20 such projects across the agencies, with NSA having multiple versions, each spending $10M a year or so but on a different vendor, different prime software, etcetera.  We still do not have </a:t>
            </a:r>
            <a:r>
              <a:rPr lang="en-US" sz="2400" dirty="0" smtClean="0"/>
              <a:t>this a quarter century later.  </a:t>
            </a:r>
            <a:r>
              <a:rPr lang="en-US" sz="2400" dirty="0" smtClean="0"/>
              <a:t>Why not?</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57</a:t>
            </a:fld>
            <a:endParaRPr lang="en-US"/>
          </a:p>
        </p:txBody>
      </p:sp>
    </p:spTree>
    <p:extLst>
      <p:ext uri="{BB962C8B-B14F-4D97-AF65-F5344CB8AC3E}">
        <p14:creationId xmlns:p14="http://schemas.microsoft.com/office/powerpoint/2010/main" val="38368688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 was one of the original Information Warfare and cyber-intelligence pioneers in the 1990’s, and I regret to say that my warning letter in 1994 made no impression on the US Government.</a:t>
            </a:r>
          </a:p>
          <a:p>
            <a:r>
              <a:rPr lang="en-US" sz="2400" dirty="0" smtClean="0"/>
              <a:t>Everything we are doing in cyber-security is flat out wrong.  I strongly recommend that Brazil, China, India, and Russia, among others, lead the development of a completely new global information </a:t>
            </a:r>
            <a:r>
              <a:rPr lang="en-US" sz="2400" dirty="0" err="1" smtClean="0"/>
              <a:t>instructure</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fld id="{8C0FDCC6-1231-4434-87A4-20FDC48F8CCF}" type="slidenum">
              <a:rPr lang="en-US" smtClean="0"/>
              <a:t>58</a:t>
            </a:fld>
            <a:endParaRPr lang="en-US" dirty="0"/>
          </a:p>
        </p:txBody>
      </p:sp>
    </p:spTree>
    <p:extLst>
      <p:ext uri="{BB962C8B-B14F-4D97-AF65-F5344CB8AC3E}">
        <p14:creationId xmlns:p14="http://schemas.microsoft.com/office/powerpoint/2010/main" val="28193527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is the vision I briefed to the Coalition Coordination Center (CCC) in Tampa in 2006.  What they did for logistics we need to do for intelligence. There are four special relationships depicted here.</a:t>
            </a:r>
          </a:p>
          <a:p>
            <a:endParaRPr lang="en-US" sz="800" dirty="0"/>
          </a:p>
          <a:p>
            <a:r>
              <a:rPr lang="en-US" sz="2400" dirty="0" smtClean="0"/>
              <a:t>Perhaps most important is the use of national militaries as the C4I hubs for interlocking reach-back  into the eight tribes of each respective nation.</a:t>
            </a:r>
          </a:p>
          <a:p>
            <a:endParaRPr lang="en-US" sz="800" dirty="0"/>
          </a:p>
          <a:p>
            <a:r>
              <a:rPr lang="en-US" sz="2400" dirty="0" smtClean="0"/>
              <a:t>Reciprocity will be vital across this scheme.</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59</a:t>
            </a:fld>
            <a:endParaRPr lang="en-US"/>
          </a:p>
        </p:txBody>
      </p:sp>
    </p:spTree>
    <p:extLst>
      <p:ext uri="{BB962C8B-B14F-4D97-AF65-F5344CB8AC3E}">
        <p14:creationId xmlns:p14="http://schemas.microsoft.com/office/powerpoint/2010/main" val="3490243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is the concluding sentence of Jim </a:t>
            </a:r>
            <a:r>
              <a:rPr lang="en-US" sz="2400" dirty="0" err="1" smtClean="0"/>
              <a:t>Bamford’s</a:t>
            </a:r>
            <a:r>
              <a:rPr lang="en-US" sz="2400" dirty="0" smtClean="0"/>
              <a:t> book </a:t>
            </a:r>
            <a:r>
              <a:rPr lang="en-US" sz="2400" i="1" dirty="0" smtClean="0"/>
              <a:t>Body of Secrets</a:t>
            </a:r>
            <a:r>
              <a:rPr lang="en-US" sz="2400" dirty="0" smtClean="0"/>
              <a:t>.  I </a:t>
            </a:r>
            <a:r>
              <a:rPr lang="en-US" sz="2400" dirty="0" smtClean="0"/>
              <a:t>share with Sir David </a:t>
            </a:r>
            <a:r>
              <a:rPr lang="en-US" sz="2400" dirty="0" err="1" smtClean="0"/>
              <a:t>Omand</a:t>
            </a:r>
            <a:r>
              <a:rPr lang="en-US" sz="2400" dirty="0" smtClean="0"/>
              <a:t> the view that Human Intelligence (HUMINT) is central to all that we do.  </a:t>
            </a:r>
          </a:p>
          <a:p>
            <a:endParaRPr lang="en-US" sz="800" dirty="0"/>
          </a:p>
          <a:p>
            <a:r>
              <a:rPr lang="en-US" sz="2400" dirty="0" smtClean="0"/>
              <a:t>We </a:t>
            </a:r>
            <a:r>
              <a:rPr lang="en-US" sz="2400" dirty="0" smtClean="0"/>
              <a:t> must broaden and deepen </a:t>
            </a:r>
            <a:r>
              <a:rPr lang="en-US" sz="2400" dirty="0" smtClean="0"/>
              <a:t>HUMINT while putting technical intelligence in its </a:t>
            </a:r>
            <a:r>
              <a:rPr lang="en-US" sz="2400" dirty="0" smtClean="0"/>
              <a:t>place</a:t>
            </a:r>
            <a:r>
              <a:rPr lang="en-US" sz="2400" dirty="0"/>
              <a:t>,</a:t>
            </a:r>
            <a:r>
              <a:rPr lang="en-US" sz="2400" dirty="0" smtClean="0"/>
              <a:t> </a:t>
            </a:r>
            <a:r>
              <a:rPr lang="en-US" sz="2400" dirty="0" smtClean="0"/>
              <a:t>which is to </a:t>
            </a:r>
            <a:r>
              <a:rPr lang="en-US" sz="2400" dirty="0" smtClean="0"/>
              <a:t>say</a:t>
            </a:r>
            <a:r>
              <a:rPr lang="en-US" sz="2400" dirty="0" smtClean="0"/>
              <a:t>, do not collect what you cannot process, </a:t>
            </a:r>
            <a:r>
              <a:rPr lang="en-US" sz="2400" dirty="0" smtClean="0"/>
              <a:t>focus </a:t>
            </a:r>
            <a:r>
              <a:rPr lang="en-US" sz="2400" dirty="0" smtClean="0"/>
              <a:t>the processing on what the human analysts need</a:t>
            </a:r>
            <a:r>
              <a:rPr lang="en-US" sz="2400" dirty="0" smtClean="0"/>
              <a:t>.  Just in time collection, processing, and analysis is an inherently human function.</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6</a:t>
            </a:fld>
            <a:endParaRPr lang="en-US"/>
          </a:p>
        </p:txBody>
      </p:sp>
    </p:spTree>
    <p:extLst>
      <p:ext uri="{BB962C8B-B14F-4D97-AF65-F5344CB8AC3E}">
        <p14:creationId xmlns:p14="http://schemas.microsoft.com/office/powerpoint/2010/main" val="34664096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For over a decade if not longer I have been calling for the closure of unilateral stations under official cover, and their replacement with multinational stations.</a:t>
            </a:r>
          </a:p>
          <a:p>
            <a:endParaRPr lang="en-US" sz="800" dirty="0"/>
          </a:p>
          <a:p>
            <a:r>
              <a:rPr lang="en-US" sz="2400" dirty="0" smtClean="0"/>
              <a:t>The 80-20 rule works for me.  Think of these as focusing 80% of their financial, technical,  intellectual, and cultural capacity on open sources, and the other 20% on deep secret sources.</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60</a:t>
            </a:fld>
            <a:endParaRPr lang="en-US"/>
          </a:p>
        </p:txBody>
      </p:sp>
    </p:spTree>
    <p:extLst>
      <p:ext uri="{BB962C8B-B14F-4D97-AF65-F5344CB8AC3E}">
        <p14:creationId xmlns:p14="http://schemas.microsoft.com/office/powerpoint/2010/main" val="34897392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400" dirty="0" smtClean="0"/>
              <a:t>Most do not execute </a:t>
            </a:r>
            <a:r>
              <a:rPr lang="en-US" sz="2400" dirty="0"/>
              <a:t>the proven process of intelligence, or </a:t>
            </a:r>
            <a:r>
              <a:rPr lang="en-US" sz="2400" dirty="0" smtClean="0"/>
              <a:t>balance </a:t>
            </a:r>
            <a:r>
              <a:rPr lang="en-US" sz="2400" dirty="0"/>
              <a:t>resources among four major levels of effort.</a:t>
            </a:r>
          </a:p>
          <a:p>
            <a:endParaRPr lang="en-US" sz="800" dirty="0"/>
          </a:p>
          <a:p>
            <a:r>
              <a:rPr lang="en-US" sz="2400" dirty="0"/>
              <a:t>This particular concept was developed by Jan Herring, the first National Intelligence Officer for Science &amp; Technology, and it is still, in my view, an essential starting point for the Open Source Agency.</a:t>
            </a:r>
          </a:p>
          <a:p>
            <a:endParaRPr lang="en-US" sz="800" dirty="0"/>
          </a:p>
          <a:p>
            <a:r>
              <a:rPr lang="en-US" sz="2400" dirty="0"/>
              <a:t>To </a:t>
            </a:r>
            <a:r>
              <a:rPr lang="en-US" sz="2400" dirty="0" smtClean="0"/>
              <a:t>prosper, </a:t>
            </a:r>
            <a:r>
              <a:rPr lang="en-US" sz="2400" dirty="0"/>
              <a:t>we must meet the decision support needs of all elements of </a:t>
            </a:r>
            <a:r>
              <a:rPr lang="en-US" sz="2400" dirty="0" smtClean="0"/>
              <a:t>society</a:t>
            </a:r>
            <a:r>
              <a:rPr lang="en-US" sz="2400" dirty="0"/>
              <a:t>.</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38" indent="-285707" eaLnBrk="0" hangingPunct="0">
              <a:defRPr>
                <a:solidFill>
                  <a:schemeClr val="tx1"/>
                </a:solidFill>
                <a:latin typeface="Arial" charset="0"/>
              </a:defRPr>
            </a:lvl2pPr>
            <a:lvl3pPr marL="1142828" indent="-228565" eaLnBrk="0" hangingPunct="0">
              <a:defRPr>
                <a:solidFill>
                  <a:schemeClr val="tx1"/>
                </a:solidFill>
                <a:latin typeface="Arial" charset="0"/>
              </a:defRPr>
            </a:lvl3pPr>
            <a:lvl4pPr marL="1599959" indent="-228565" eaLnBrk="0" hangingPunct="0">
              <a:defRPr>
                <a:solidFill>
                  <a:schemeClr val="tx1"/>
                </a:solidFill>
                <a:latin typeface="Arial" charset="0"/>
              </a:defRPr>
            </a:lvl4pPr>
            <a:lvl5pPr marL="2057090" indent="-228565" eaLnBrk="0" hangingPunct="0">
              <a:defRPr>
                <a:solidFill>
                  <a:schemeClr val="tx1"/>
                </a:solidFill>
                <a:latin typeface="Arial" charset="0"/>
              </a:defRPr>
            </a:lvl5pPr>
            <a:lvl6pPr marL="2514221" indent="-228565" eaLnBrk="0" fontAlgn="base" hangingPunct="0">
              <a:spcBef>
                <a:spcPct val="0"/>
              </a:spcBef>
              <a:spcAft>
                <a:spcPct val="0"/>
              </a:spcAft>
              <a:defRPr>
                <a:solidFill>
                  <a:schemeClr val="tx1"/>
                </a:solidFill>
                <a:latin typeface="Arial" charset="0"/>
              </a:defRPr>
            </a:lvl6pPr>
            <a:lvl7pPr marL="2971352" indent="-228565" eaLnBrk="0" fontAlgn="base" hangingPunct="0">
              <a:spcBef>
                <a:spcPct val="0"/>
              </a:spcBef>
              <a:spcAft>
                <a:spcPct val="0"/>
              </a:spcAft>
              <a:defRPr>
                <a:solidFill>
                  <a:schemeClr val="tx1"/>
                </a:solidFill>
                <a:latin typeface="Arial" charset="0"/>
              </a:defRPr>
            </a:lvl7pPr>
            <a:lvl8pPr marL="3428483" indent="-228565" eaLnBrk="0" fontAlgn="base" hangingPunct="0">
              <a:spcBef>
                <a:spcPct val="0"/>
              </a:spcBef>
              <a:spcAft>
                <a:spcPct val="0"/>
              </a:spcAft>
              <a:defRPr>
                <a:solidFill>
                  <a:schemeClr val="tx1"/>
                </a:solidFill>
                <a:latin typeface="Arial" charset="0"/>
              </a:defRPr>
            </a:lvl8pPr>
            <a:lvl9pPr marL="3885615" indent="-228565" eaLnBrk="0" fontAlgn="base" hangingPunct="0">
              <a:spcBef>
                <a:spcPct val="0"/>
              </a:spcBef>
              <a:spcAft>
                <a:spcPct val="0"/>
              </a:spcAft>
              <a:defRPr>
                <a:solidFill>
                  <a:schemeClr val="tx1"/>
                </a:solidFill>
                <a:latin typeface="Arial" charset="0"/>
              </a:defRPr>
            </a:lvl9pPr>
          </a:lstStyle>
          <a:p>
            <a:pPr eaLnBrk="1" hangingPunct="1"/>
            <a:fld id="{5C384B69-85D7-4836-9ADD-9FB4A80FB810}" type="slidenum">
              <a:rPr lang="en-US" smtClean="0"/>
              <a:pPr eaLnBrk="1" hangingPunct="1"/>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may be my most subversive graphic.  If implemented, it does three things:</a:t>
            </a:r>
          </a:p>
          <a:p>
            <a:endParaRPr lang="en-US" sz="800" dirty="0" smtClean="0"/>
          </a:p>
          <a:p>
            <a:r>
              <a:rPr lang="en-US" sz="2400" dirty="0" smtClean="0"/>
              <a:t>01  Explodes giving from the one billion rich, 80% of whom do not give now</a:t>
            </a:r>
          </a:p>
          <a:p>
            <a:endParaRPr lang="en-US" sz="800" dirty="0" smtClean="0"/>
          </a:p>
          <a:p>
            <a:r>
              <a:rPr lang="en-US" sz="2400" dirty="0" smtClean="0"/>
              <a:t>02  Collapses the current archipelago of inefficient and dishonest aid schemes by holding them accountable in detail</a:t>
            </a:r>
          </a:p>
          <a:p>
            <a:endParaRPr lang="en-US" sz="800" dirty="0" smtClean="0"/>
          </a:p>
          <a:p>
            <a:r>
              <a:rPr lang="en-US" sz="2400" dirty="0" smtClean="0"/>
              <a:t>03  Dramatically increases the efficiency of all coming together with ENOUGH at the household level of resilience.</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62</a:t>
            </a:fld>
            <a:endParaRPr lang="en-US"/>
          </a:p>
        </p:txBody>
      </p:sp>
    </p:spTree>
    <p:extLst>
      <p:ext uri="{BB962C8B-B14F-4D97-AF65-F5344CB8AC3E}">
        <p14:creationId xmlns:p14="http://schemas.microsoft.com/office/powerpoint/2010/main" val="35484895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 own three of the four World-Brain URLs and will donate them to any university willing to fund me for two years as we raise funds for everything depicted here.  It will be self-supporting by year five at the latest.</a:t>
            </a:r>
          </a:p>
          <a:p>
            <a:endParaRPr lang="en-US" sz="800" dirty="0"/>
          </a:p>
          <a:p>
            <a:r>
              <a:rPr lang="en-US" sz="2400" dirty="0" smtClean="0"/>
              <a:t>I believe there is a huge market for public intelligence “by the drink,” but the various pieces are not quite ready for integration.</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63</a:t>
            </a:fld>
            <a:endParaRPr lang="en-US"/>
          </a:p>
        </p:txBody>
      </p:sp>
    </p:spTree>
    <p:extLst>
      <p:ext uri="{BB962C8B-B14F-4D97-AF65-F5344CB8AC3E}">
        <p14:creationId xmlns:p14="http://schemas.microsoft.com/office/powerpoint/2010/main" val="3867848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With or without the United Nations, Brazil, China, India, and Russia, among others, can create a World Brain and an open source everything (OSE) global information technology network that harmonizes how we all spend, invest, and behave into the future.  The wasteful practices of the USA must not be replicated; the US approach to energy must not be followed.  We can do so much better working on the basis of ethical evidence-based decision-support.</a:t>
            </a:r>
            <a:endParaRPr lang="en-US" sz="2400" dirty="0"/>
          </a:p>
        </p:txBody>
      </p:sp>
      <p:sp>
        <p:nvSpPr>
          <p:cNvPr id="4" name="Slide Number Placeholder 3"/>
          <p:cNvSpPr>
            <a:spLocks noGrp="1"/>
          </p:cNvSpPr>
          <p:nvPr>
            <p:ph type="sldNum" sz="quarter" idx="10"/>
          </p:nvPr>
        </p:nvSpPr>
        <p:spPr/>
        <p:txBody>
          <a:bodyPr/>
          <a:lstStyle/>
          <a:p>
            <a:fld id="{8C0FDCC6-1231-4434-87A4-20FDC48F8CCF}" type="slidenum">
              <a:rPr lang="en-US" smtClean="0"/>
              <a:t>64</a:t>
            </a:fld>
            <a:endParaRPr lang="en-US" dirty="0"/>
          </a:p>
        </p:txBody>
      </p:sp>
    </p:spTree>
    <p:extLst>
      <p:ext uri="{BB962C8B-B14F-4D97-AF65-F5344CB8AC3E}">
        <p14:creationId xmlns:p14="http://schemas.microsoft.com/office/powerpoint/2010/main" val="5317662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Some of you may find this of interest.  It was delivered to Sir Richard by hand of a retired MI-6 officer who received it from Alfred </a:t>
            </a:r>
            <a:r>
              <a:rPr lang="en-US" sz="2400" dirty="0" err="1" smtClean="0"/>
              <a:t>Rolington</a:t>
            </a:r>
            <a:r>
              <a:rPr lang="en-US" sz="2400" dirty="0" smtClean="0"/>
              <a:t>, perhaps the most successful CEO in the open source world along with Mats </a:t>
            </a:r>
            <a:r>
              <a:rPr lang="en-US" sz="2400" dirty="0" err="1" smtClean="0"/>
              <a:t>Bjore</a:t>
            </a:r>
            <a:r>
              <a:rPr lang="en-US" sz="2400" dirty="0" smtClean="0"/>
              <a:t> in Sweden.</a:t>
            </a:r>
          </a:p>
          <a:p>
            <a:endParaRPr lang="en-US" sz="800" dirty="0"/>
          </a:p>
          <a:p>
            <a:r>
              <a:rPr lang="en-US" sz="2400" dirty="0" smtClean="0"/>
              <a:t>I earnestly believe that free cell phones and free Internet access along with free education will create wealth from which a percentage can be derived by the ISP.</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65</a:t>
            </a:fld>
            <a:endParaRPr lang="en-US"/>
          </a:p>
        </p:txBody>
      </p:sp>
    </p:spTree>
    <p:extLst>
      <p:ext uri="{BB962C8B-B14F-4D97-AF65-F5344CB8AC3E}">
        <p14:creationId xmlns:p14="http://schemas.microsoft.com/office/powerpoint/2010/main" val="9729850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NATO is a wild card.  Admiral </a:t>
            </a:r>
            <a:r>
              <a:rPr lang="en-US" sz="2400" dirty="0" err="1" smtClean="0"/>
              <a:t>Stavrides</a:t>
            </a:r>
            <a:r>
              <a:rPr lang="en-US" sz="2400" dirty="0" smtClean="0"/>
              <a:t> was on to a very important idea, and I can only hope that his successor will continue to be interested in these possibilities.</a:t>
            </a:r>
          </a:p>
          <a:p>
            <a:endParaRPr lang="en-US" sz="800" dirty="0"/>
          </a:p>
          <a:p>
            <a:r>
              <a:rPr lang="en-US" sz="2400" dirty="0" smtClean="0"/>
              <a:t>I would of course be delighted to help build the world’s first M4IS2 Decision-Support Centre on the shores of the Mediterranean, and then see Chile and Singapore or Indonesia replicate and enhance their own variation of this capability.</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66</a:t>
            </a:fld>
            <a:endParaRPr lang="en-US"/>
          </a:p>
        </p:txBody>
      </p:sp>
    </p:spTree>
    <p:extLst>
      <p:ext uri="{BB962C8B-B14F-4D97-AF65-F5344CB8AC3E}">
        <p14:creationId xmlns:p14="http://schemas.microsoft.com/office/powerpoint/2010/main" val="5464332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All of my efforts to encourage the US President and Director of National Intelligence, the Secretary General of the UN and Ambassador Rice, Secretaries Kerry and Hagel, have come to naught.  </a:t>
            </a:r>
            <a:endParaRPr lang="en-US" sz="2400" dirty="0"/>
          </a:p>
          <a:p>
            <a:endParaRPr lang="en-US" sz="800" dirty="0" smtClean="0"/>
          </a:p>
          <a:p>
            <a:r>
              <a:rPr lang="en-US" sz="2400" dirty="0" smtClean="0"/>
              <a:t>This is my complete vision.  I could have this up and running within the year given only $125 million to start.</a:t>
            </a:r>
          </a:p>
          <a:p>
            <a:endParaRPr lang="en-US" sz="800" dirty="0"/>
          </a:p>
          <a:p>
            <a:r>
              <a:rPr lang="en-US" sz="2400" dirty="0" smtClean="0"/>
              <a:t>PAUSE</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67</a:t>
            </a:fld>
            <a:endParaRPr lang="en-US"/>
          </a:p>
        </p:txBody>
      </p:sp>
    </p:spTree>
    <p:extLst>
      <p:ext uri="{BB962C8B-B14F-4D97-AF65-F5344CB8AC3E}">
        <p14:creationId xmlns:p14="http://schemas.microsoft.com/office/powerpoint/2010/main" val="27958948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867400" cy="4114800"/>
          </a:xfrm>
        </p:spPr>
        <p:txBody>
          <a:bodyPr/>
          <a:lstStyle/>
          <a:p>
            <a:r>
              <a:rPr lang="en-US" sz="2400" dirty="0" smtClean="0"/>
              <a:t>China has already taken steps to convert those that wish to the </a:t>
            </a:r>
            <a:r>
              <a:rPr lang="en-US" sz="2400" dirty="0" err="1" smtClean="0"/>
              <a:t>yuan</a:t>
            </a:r>
            <a:r>
              <a:rPr lang="en-US" sz="2400" dirty="0" smtClean="0"/>
              <a:t> as a reserve currency, and to also offer an alternative to the SWIFT banking system that has been turned against Iran, very unwisely in my view.  I believe the time has come for the eight greater demographics to test a new multinational information-sharing and sense-making toward their mutual benefit.  In each region of the world, ethical evidence-based decision support is the best tool for creating peace &amp; prosperity.</a:t>
            </a:r>
            <a:endParaRPr lang="en-US" sz="2400" dirty="0"/>
          </a:p>
        </p:txBody>
      </p:sp>
      <p:sp>
        <p:nvSpPr>
          <p:cNvPr id="4" name="Slide Number Placeholder 3"/>
          <p:cNvSpPr>
            <a:spLocks noGrp="1"/>
          </p:cNvSpPr>
          <p:nvPr>
            <p:ph type="sldNum" sz="quarter" idx="10"/>
          </p:nvPr>
        </p:nvSpPr>
        <p:spPr/>
        <p:txBody>
          <a:bodyPr/>
          <a:lstStyle/>
          <a:p>
            <a:fld id="{8C0FDCC6-1231-4434-87A4-20FDC48F8CCF}" type="slidenum">
              <a:rPr lang="en-US" smtClean="0"/>
              <a:t>68</a:t>
            </a:fld>
            <a:endParaRPr lang="en-US" dirty="0"/>
          </a:p>
        </p:txBody>
      </p:sp>
    </p:spTree>
    <p:extLst>
      <p:ext uri="{BB962C8B-B14F-4D97-AF65-F5344CB8AC3E}">
        <p14:creationId xmlns:p14="http://schemas.microsoft.com/office/powerpoint/2010/main" val="4001062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is my final graphic.  As you might imagine, across nine books and many articles, briefings, chapters, and lectures as well as testimony, I have given this a great deal of thought</a:t>
            </a:r>
            <a:r>
              <a:rPr lang="en-US" sz="2400" dirty="0" smtClean="0"/>
              <a:t>.  In </a:t>
            </a:r>
            <a:r>
              <a:rPr lang="en-US" sz="2400" dirty="0" smtClean="0"/>
              <a:t>my view, this graphic captures what we should be doing but do not do.  If we are to be successful intelligence professionals in the 21</a:t>
            </a:r>
            <a:r>
              <a:rPr lang="en-US" sz="2400" baseline="30000" dirty="0" smtClean="0"/>
              <a:t>st</a:t>
            </a:r>
            <a:r>
              <a:rPr lang="en-US" sz="2400" dirty="0" smtClean="0"/>
              <a:t> Century, this is our starting point</a:t>
            </a:r>
            <a:r>
              <a:rPr lang="en-US" sz="2400" dirty="0" smtClean="0"/>
              <a:t>. From where I sit, the US IC gets an F across the board, isolated bits notwithstanding.</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69</a:t>
            </a:fld>
            <a:endParaRPr lang="en-US"/>
          </a:p>
        </p:txBody>
      </p:sp>
    </p:spTree>
    <p:extLst>
      <p:ext uri="{BB962C8B-B14F-4D97-AF65-F5344CB8AC3E}">
        <p14:creationId xmlns:p14="http://schemas.microsoft.com/office/powerpoint/2010/main" val="137127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Alvin </a:t>
            </a:r>
            <a:r>
              <a:rPr lang="en-US" sz="2400" dirty="0"/>
              <a:t>Toffler </a:t>
            </a:r>
            <a:r>
              <a:rPr lang="en-US" sz="2400" dirty="0" smtClean="0"/>
              <a:t>recommended me to NATO in 2000 when they could not afford him.</a:t>
            </a:r>
          </a:p>
          <a:p>
            <a:endParaRPr lang="en-US" sz="800" dirty="0"/>
          </a:p>
          <a:p>
            <a:r>
              <a:rPr lang="en-US" sz="2400" dirty="0" smtClean="0"/>
              <a:t>He </a:t>
            </a:r>
            <a:r>
              <a:rPr lang="en-US" sz="2400" dirty="0"/>
              <a:t>believes, as Admiral </a:t>
            </a:r>
            <a:r>
              <a:rPr lang="en-US" sz="2400" dirty="0" err="1"/>
              <a:t>Stavrides</a:t>
            </a:r>
            <a:r>
              <a:rPr lang="en-US" sz="2400" dirty="0"/>
              <a:t> and I both believe, that information is a substitute for violence and a means of creating infinite wealth.</a:t>
            </a:r>
          </a:p>
          <a:p>
            <a:endParaRPr lang="en-US" sz="800" dirty="0"/>
          </a:p>
          <a:p>
            <a:r>
              <a:rPr lang="en-US" sz="2400" dirty="0"/>
              <a:t>War is only profitable for bankers.  It is not profitable for nations or peoples</a:t>
            </a:r>
            <a:r>
              <a:rPr lang="en-US" sz="2400" dirty="0" smtClean="0"/>
              <a:t>.  NATO has a new commander, a moral man I am told, perhaps he will attend to these views.</a:t>
            </a:r>
            <a:endParaRPr lang="en-US" sz="2400" dirty="0"/>
          </a:p>
        </p:txBody>
      </p:sp>
      <p:sp>
        <p:nvSpPr>
          <p:cNvPr id="4" name="Slide Number Placeholder 3"/>
          <p:cNvSpPr>
            <a:spLocks noGrp="1"/>
          </p:cNvSpPr>
          <p:nvPr>
            <p:ph type="sldNum" sz="quarter" idx="10"/>
          </p:nvPr>
        </p:nvSpPr>
        <p:spPr/>
        <p:txBody>
          <a:bodyPr/>
          <a:lstStyle/>
          <a:p>
            <a:fld id="{8111DF32-DF12-45C4-BD0C-6CD70CCD9AA9}" type="slidenum">
              <a:rPr lang="en-US" smtClean="0"/>
              <a:t>7</a:t>
            </a:fld>
            <a:endParaRPr lang="en-US"/>
          </a:p>
        </p:txBody>
      </p:sp>
    </p:spTree>
    <p:extLst>
      <p:ext uri="{BB962C8B-B14F-4D97-AF65-F5344CB8AC3E}">
        <p14:creationId xmlns:p14="http://schemas.microsoft.com/office/powerpoint/2010/main" val="37285007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i="1" dirty="0" smtClean="0"/>
              <a:t>The truth at any cost lowers all other costs.</a:t>
            </a:r>
          </a:p>
          <a:p>
            <a:endParaRPr lang="en-US" sz="800" i="1" dirty="0" smtClean="0"/>
          </a:p>
          <a:p>
            <a:r>
              <a:rPr lang="en-US" sz="2400" dirty="0" smtClean="0"/>
              <a:t>You can find this briefing with words in Notes format, at Phi Beta Iota the Public Intelligence Blog, which also offers a free subscription to daily posts by over 25 contributing editors.</a:t>
            </a:r>
          </a:p>
          <a:p>
            <a:endParaRPr lang="en-US" sz="800" dirty="0" smtClean="0"/>
          </a:p>
          <a:p>
            <a:r>
              <a:rPr lang="en-US" sz="2400" dirty="0"/>
              <a:t>I am actively seeking a home for these ideas; I am globally mobile – this is how I want to spend the next 20 years of my life</a:t>
            </a:r>
            <a:r>
              <a:rPr lang="en-US" sz="2400" dirty="0" smtClean="0"/>
              <a:t>.</a:t>
            </a:r>
          </a:p>
          <a:p>
            <a:endParaRPr lang="en-US" sz="800" dirty="0"/>
          </a:p>
          <a:p>
            <a:r>
              <a:rPr lang="en-US" sz="2400" dirty="0" smtClean="0"/>
              <a:t>Thank you.</a:t>
            </a:r>
            <a:endParaRPr lang="en-US" sz="2400" dirty="0"/>
          </a:p>
          <a:p>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70</a:t>
            </a:fld>
            <a:endParaRPr lang="en-US"/>
          </a:p>
        </p:txBody>
      </p:sp>
      <p:sp>
        <p:nvSpPr>
          <p:cNvPr id="5" name="TextBox 4"/>
          <p:cNvSpPr txBox="1"/>
          <p:nvPr/>
        </p:nvSpPr>
        <p:spPr>
          <a:xfrm>
            <a:off x="1219200" y="38100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745171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Elsewhere, amidst some grave shortfalls in both intelligence and integrity across our senior leaders, both uniformed and civilian these past 12 years, there are those – such as Admiral </a:t>
            </a:r>
            <a:r>
              <a:rPr lang="en-US" sz="2400" dirty="0" err="1" smtClean="0"/>
              <a:t>Stavrides</a:t>
            </a:r>
            <a:r>
              <a:rPr lang="en-US" sz="2400" dirty="0" smtClean="0"/>
              <a:t> and his successor General Breedlove – and the officer shown here – BGen </a:t>
            </a:r>
            <a:r>
              <a:rPr lang="en-US" sz="2400" dirty="0" err="1" smtClean="0"/>
              <a:t>Ferd</a:t>
            </a:r>
            <a:r>
              <a:rPr lang="en-US" sz="2400" dirty="0" smtClean="0"/>
              <a:t> Irizarry, who may lead Special Operations (White) into the future – whom I would follow anywhere.  Between NATO and SOF White, we have an opening for </a:t>
            </a:r>
            <a:r>
              <a:rPr lang="en-US" sz="2400" u="sng" dirty="0" smtClean="0"/>
              <a:t>doing the right thing</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8</a:t>
            </a:fld>
            <a:endParaRPr lang="en-US"/>
          </a:p>
        </p:txBody>
      </p:sp>
    </p:spTree>
    <p:extLst>
      <p:ext uri="{BB962C8B-B14F-4D97-AF65-F5344CB8AC3E}">
        <p14:creationId xmlns:p14="http://schemas.microsoft.com/office/powerpoint/2010/main" val="3852443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With due regard for earlier efforts to address the theory of intelligence, I suggest that the fundamental question has yet to be asked.</a:t>
            </a:r>
          </a:p>
          <a:p>
            <a:endParaRPr lang="en-US" sz="800" dirty="0"/>
          </a:p>
          <a:p>
            <a:r>
              <a:rPr lang="en-US" sz="2400" dirty="0" smtClean="0"/>
              <a:t>To what end do we “do” intelligence?  </a:t>
            </a:r>
          </a:p>
          <a:p>
            <a:endParaRPr lang="en-US" sz="800" dirty="0"/>
          </a:p>
          <a:p>
            <a:r>
              <a:rPr lang="en-US" sz="2400" dirty="0" smtClean="0"/>
              <a:t>What is the </a:t>
            </a:r>
            <a:r>
              <a:rPr lang="en-US" sz="2400" u="sng" dirty="0" smtClean="0"/>
              <a:t>purpose</a:t>
            </a:r>
            <a:r>
              <a:rPr lang="en-US" sz="2400" dirty="0" smtClean="0"/>
              <a:t> of intelligence?</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9</a:t>
            </a:fld>
            <a:endParaRPr lang="en-US"/>
          </a:p>
        </p:txBody>
      </p:sp>
    </p:spTree>
    <p:extLst>
      <p:ext uri="{BB962C8B-B14F-4D97-AF65-F5344CB8AC3E}">
        <p14:creationId xmlns:p14="http://schemas.microsoft.com/office/powerpoint/2010/main" val="745171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D06D4B-00C4-450D-B1DD-760E3E5CF837}" type="datetimeFigureOut">
              <a:rPr lang="en-US" smtClean="0"/>
              <a:t>5/17/2013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3A34DF-CCE9-44C3-B8E9-1FAAAD0A5336}" type="slidenum">
              <a:rPr lang="en-US" smtClean="0"/>
              <a:t>‹#›</a:t>
            </a:fld>
            <a:endParaRPr lang="en-US" dirty="0"/>
          </a:p>
        </p:txBody>
      </p:sp>
    </p:spTree>
    <p:extLst>
      <p:ext uri="{BB962C8B-B14F-4D97-AF65-F5344CB8AC3E}">
        <p14:creationId xmlns:p14="http://schemas.microsoft.com/office/powerpoint/2010/main" val="860275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D06D4B-00C4-450D-B1DD-760E3E5CF837}" type="datetimeFigureOut">
              <a:rPr lang="en-US" smtClean="0"/>
              <a:t>5/17/2013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3A34DF-CCE9-44C3-B8E9-1FAAAD0A5336}" type="slidenum">
              <a:rPr lang="en-US" smtClean="0"/>
              <a:t>‹#›</a:t>
            </a:fld>
            <a:endParaRPr lang="en-US" dirty="0"/>
          </a:p>
        </p:txBody>
      </p:sp>
    </p:spTree>
    <p:extLst>
      <p:ext uri="{BB962C8B-B14F-4D97-AF65-F5344CB8AC3E}">
        <p14:creationId xmlns:p14="http://schemas.microsoft.com/office/powerpoint/2010/main" val="3089174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D06D4B-00C4-450D-B1DD-760E3E5CF837}" type="datetimeFigureOut">
              <a:rPr lang="en-US" smtClean="0"/>
              <a:t>5/17/2013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3A34DF-CCE9-44C3-B8E9-1FAAAD0A5336}" type="slidenum">
              <a:rPr lang="en-US" smtClean="0"/>
              <a:t>‹#›</a:t>
            </a:fld>
            <a:endParaRPr lang="en-US" dirty="0"/>
          </a:p>
        </p:txBody>
      </p:sp>
    </p:spTree>
    <p:extLst>
      <p:ext uri="{BB962C8B-B14F-4D97-AF65-F5344CB8AC3E}">
        <p14:creationId xmlns:p14="http://schemas.microsoft.com/office/powerpoint/2010/main" val="571332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D06D4B-00C4-450D-B1DD-760E3E5CF837}" type="datetimeFigureOut">
              <a:rPr lang="en-US" smtClean="0"/>
              <a:t>5/17/2013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3A34DF-CCE9-44C3-B8E9-1FAAAD0A5336}" type="slidenum">
              <a:rPr lang="en-US" smtClean="0"/>
              <a:t>‹#›</a:t>
            </a:fld>
            <a:endParaRPr lang="en-US" dirty="0"/>
          </a:p>
        </p:txBody>
      </p:sp>
    </p:spTree>
    <p:extLst>
      <p:ext uri="{BB962C8B-B14F-4D97-AF65-F5344CB8AC3E}">
        <p14:creationId xmlns:p14="http://schemas.microsoft.com/office/powerpoint/2010/main" val="199787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D06D4B-00C4-450D-B1DD-760E3E5CF837}" type="datetimeFigureOut">
              <a:rPr lang="en-US" smtClean="0"/>
              <a:t>5/17/2013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3A34DF-CCE9-44C3-B8E9-1FAAAD0A5336}" type="slidenum">
              <a:rPr lang="en-US" smtClean="0"/>
              <a:t>‹#›</a:t>
            </a:fld>
            <a:endParaRPr lang="en-US" dirty="0"/>
          </a:p>
        </p:txBody>
      </p:sp>
    </p:spTree>
    <p:extLst>
      <p:ext uri="{BB962C8B-B14F-4D97-AF65-F5344CB8AC3E}">
        <p14:creationId xmlns:p14="http://schemas.microsoft.com/office/powerpoint/2010/main" val="730848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D06D4B-00C4-450D-B1DD-760E3E5CF837}" type="datetimeFigureOut">
              <a:rPr lang="en-US" smtClean="0"/>
              <a:t>5/17/2013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3A34DF-CCE9-44C3-B8E9-1FAAAD0A5336}" type="slidenum">
              <a:rPr lang="en-US" smtClean="0"/>
              <a:t>‹#›</a:t>
            </a:fld>
            <a:endParaRPr lang="en-US" dirty="0"/>
          </a:p>
        </p:txBody>
      </p:sp>
    </p:spTree>
    <p:extLst>
      <p:ext uri="{BB962C8B-B14F-4D97-AF65-F5344CB8AC3E}">
        <p14:creationId xmlns:p14="http://schemas.microsoft.com/office/powerpoint/2010/main" val="2545208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D06D4B-00C4-450D-B1DD-760E3E5CF837}" type="datetimeFigureOut">
              <a:rPr lang="en-US" smtClean="0"/>
              <a:t>5/17/2013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3A34DF-CCE9-44C3-B8E9-1FAAAD0A5336}" type="slidenum">
              <a:rPr lang="en-US" smtClean="0"/>
              <a:t>‹#›</a:t>
            </a:fld>
            <a:endParaRPr lang="en-US" dirty="0"/>
          </a:p>
        </p:txBody>
      </p:sp>
    </p:spTree>
    <p:extLst>
      <p:ext uri="{BB962C8B-B14F-4D97-AF65-F5344CB8AC3E}">
        <p14:creationId xmlns:p14="http://schemas.microsoft.com/office/powerpoint/2010/main" val="1431341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D06D4B-00C4-450D-B1DD-760E3E5CF837}" type="datetimeFigureOut">
              <a:rPr lang="en-US" smtClean="0"/>
              <a:t>5/17/2013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3A34DF-CCE9-44C3-B8E9-1FAAAD0A5336}" type="slidenum">
              <a:rPr lang="en-US" smtClean="0"/>
              <a:t>‹#›</a:t>
            </a:fld>
            <a:endParaRPr lang="en-US" dirty="0"/>
          </a:p>
        </p:txBody>
      </p:sp>
    </p:spTree>
    <p:extLst>
      <p:ext uri="{BB962C8B-B14F-4D97-AF65-F5344CB8AC3E}">
        <p14:creationId xmlns:p14="http://schemas.microsoft.com/office/powerpoint/2010/main" val="66755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D06D4B-00C4-450D-B1DD-760E3E5CF837}" type="datetimeFigureOut">
              <a:rPr lang="en-US" smtClean="0"/>
              <a:t>5/17/2013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3A34DF-CCE9-44C3-B8E9-1FAAAD0A5336}" type="slidenum">
              <a:rPr lang="en-US" smtClean="0"/>
              <a:t>‹#›</a:t>
            </a:fld>
            <a:endParaRPr lang="en-US" dirty="0"/>
          </a:p>
        </p:txBody>
      </p:sp>
    </p:spTree>
    <p:extLst>
      <p:ext uri="{BB962C8B-B14F-4D97-AF65-F5344CB8AC3E}">
        <p14:creationId xmlns:p14="http://schemas.microsoft.com/office/powerpoint/2010/main" val="3087868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D06D4B-00C4-450D-B1DD-760E3E5CF837}" type="datetimeFigureOut">
              <a:rPr lang="en-US" smtClean="0"/>
              <a:t>5/17/2013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3A34DF-CCE9-44C3-B8E9-1FAAAD0A5336}" type="slidenum">
              <a:rPr lang="en-US" smtClean="0"/>
              <a:t>‹#›</a:t>
            </a:fld>
            <a:endParaRPr lang="en-US" dirty="0"/>
          </a:p>
        </p:txBody>
      </p:sp>
    </p:spTree>
    <p:extLst>
      <p:ext uri="{BB962C8B-B14F-4D97-AF65-F5344CB8AC3E}">
        <p14:creationId xmlns:p14="http://schemas.microsoft.com/office/powerpoint/2010/main" val="1799584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D06D4B-00C4-450D-B1DD-760E3E5CF837}" type="datetimeFigureOut">
              <a:rPr lang="en-US" smtClean="0"/>
              <a:t>5/17/2013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3A34DF-CCE9-44C3-B8E9-1FAAAD0A5336}" type="slidenum">
              <a:rPr lang="en-US" smtClean="0"/>
              <a:t>‹#›</a:t>
            </a:fld>
            <a:endParaRPr lang="en-US" dirty="0"/>
          </a:p>
        </p:txBody>
      </p:sp>
    </p:spTree>
    <p:extLst>
      <p:ext uri="{BB962C8B-B14F-4D97-AF65-F5344CB8AC3E}">
        <p14:creationId xmlns:p14="http://schemas.microsoft.com/office/powerpoint/2010/main" val="424379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06D4B-00C4-450D-B1DD-760E3E5CF837}" type="datetimeFigureOut">
              <a:rPr lang="en-US" smtClean="0"/>
              <a:t>5/17/2013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A34DF-CCE9-44C3-B8E9-1FAAAD0A5336}" type="slidenum">
              <a:rPr lang="en-US" smtClean="0"/>
              <a:t>‹#›</a:t>
            </a:fld>
            <a:endParaRPr lang="en-US" dirty="0"/>
          </a:p>
        </p:txBody>
      </p:sp>
    </p:spTree>
    <p:extLst>
      <p:ext uri="{BB962C8B-B14F-4D97-AF65-F5344CB8AC3E}">
        <p14:creationId xmlns:p14="http://schemas.microsoft.com/office/powerpoint/2010/main" val="1636001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mazon.com/exec/obidos/ASIN/9211009588/ossnet-2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phibetaiota.net/2012/12/open-source-intelligence-strategic-utilidad-osint-estrategico/"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www.phibetaiota.net/2004/02/2004-new-rules-for-the-new-craft-of-intelligence/"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6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9" y="0"/>
            <a:ext cx="9144000" cy="6858000"/>
          </a:xfrm>
          <a:prstGeom prst="rect">
            <a:avLst/>
          </a:prstGeom>
        </p:spPr>
      </p:pic>
      <p:sp>
        <p:nvSpPr>
          <p:cNvPr id="2" name="Rectangle 1"/>
          <p:cNvSpPr/>
          <p:nvPr/>
        </p:nvSpPr>
        <p:spPr>
          <a:xfrm>
            <a:off x="17929" y="0"/>
            <a:ext cx="9126071" cy="1295400"/>
          </a:xfrm>
          <a:prstGeom prst="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88810" y="47535"/>
            <a:ext cx="7002238" cy="1200329"/>
          </a:xfrm>
          <a:prstGeom prst="rect">
            <a:avLst/>
          </a:prstGeom>
          <a:noFill/>
        </p:spPr>
        <p:txBody>
          <a:bodyPr wrap="none" rtlCol="0">
            <a:spAutoFit/>
          </a:bodyPr>
          <a:lstStyle/>
          <a:p>
            <a:r>
              <a:rPr lang="en-US" sz="7200" b="1" dirty="0" smtClean="0"/>
              <a:t>ON INTELLIGENCE</a:t>
            </a:r>
            <a:endParaRPr lang="en-US" sz="7200" b="1" dirty="0"/>
          </a:p>
        </p:txBody>
      </p:sp>
      <p:sp>
        <p:nvSpPr>
          <p:cNvPr id="5" name="Rounded Rectangular Callout 4"/>
          <p:cNvSpPr/>
          <p:nvPr/>
        </p:nvSpPr>
        <p:spPr>
          <a:xfrm>
            <a:off x="5791197" y="4800600"/>
            <a:ext cx="2133603" cy="571500"/>
          </a:xfrm>
          <a:prstGeom prst="wedgeRoundRectCallout">
            <a:avLst>
              <a:gd name="adj1" fmla="val -43927"/>
              <a:gd name="adj2" fmla="val -194810"/>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867400" y="4876800"/>
            <a:ext cx="1950983" cy="461665"/>
          </a:xfrm>
          <a:prstGeom prst="rect">
            <a:avLst/>
          </a:prstGeom>
          <a:noFill/>
        </p:spPr>
        <p:txBody>
          <a:bodyPr wrap="none" rtlCol="0">
            <a:spAutoFit/>
          </a:bodyPr>
          <a:lstStyle/>
          <a:p>
            <a:r>
              <a:rPr lang="en-US" sz="2400" b="1" dirty="0" smtClean="0"/>
              <a:t>Workshop 2.6</a:t>
            </a:r>
            <a:endParaRPr lang="en-US" sz="2400" b="1" dirty="0"/>
          </a:p>
        </p:txBody>
      </p:sp>
      <p:sp>
        <p:nvSpPr>
          <p:cNvPr id="7" name="TextBox 6"/>
          <p:cNvSpPr txBox="1"/>
          <p:nvPr/>
        </p:nvSpPr>
        <p:spPr>
          <a:xfrm>
            <a:off x="4876800" y="6172200"/>
            <a:ext cx="4191000" cy="461665"/>
          </a:xfrm>
          <a:prstGeom prst="rect">
            <a:avLst/>
          </a:prstGeom>
          <a:solidFill>
            <a:srgbClr val="FFFF00"/>
          </a:solidFill>
          <a:ln w="28575">
            <a:solidFill>
              <a:srgbClr val="FF0000"/>
            </a:solidFill>
          </a:ln>
        </p:spPr>
        <p:txBody>
          <a:bodyPr wrap="square" rtlCol="0">
            <a:spAutoFit/>
          </a:bodyPr>
          <a:lstStyle/>
          <a:p>
            <a:r>
              <a:rPr lang="en-US" sz="2400" b="1" dirty="0"/>
              <a:t>http://</a:t>
            </a:r>
            <a:r>
              <a:rPr lang="en-US" sz="2400" b="1" dirty="0" smtClean="0"/>
              <a:t>tinyurl.com/2013-Steele</a:t>
            </a:r>
            <a:endParaRPr lang="en-US" sz="2400" dirty="0"/>
          </a:p>
        </p:txBody>
      </p:sp>
    </p:spTree>
    <p:extLst>
      <p:ext uri="{BB962C8B-B14F-4D97-AF65-F5344CB8AC3E}">
        <p14:creationId xmlns:p14="http://schemas.microsoft.com/office/powerpoint/2010/main" val="2794378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4900" b="1" dirty="0" smtClean="0"/>
              <a:t>Theory of Intelligence I</a:t>
            </a:r>
            <a:r>
              <a:rPr lang="en-US" sz="4900" dirty="0" smtClean="0"/>
              <a:t/>
            </a:r>
            <a:br>
              <a:rPr lang="en-US" sz="4900" dirty="0" smtClean="0"/>
            </a:br>
            <a:r>
              <a:rPr lang="en-US" sz="4000" b="1" i="1" dirty="0" smtClean="0"/>
              <a:t>Theory of Knowledge (Epistemology)</a:t>
            </a:r>
            <a:endParaRPr lang="en-US" sz="4000" b="1" i="1" dirty="0"/>
          </a:p>
        </p:txBody>
      </p:sp>
      <p:sp>
        <p:nvSpPr>
          <p:cNvPr id="3" name="Content Placeholder 2"/>
          <p:cNvSpPr>
            <a:spLocks noGrp="1"/>
          </p:cNvSpPr>
          <p:nvPr>
            <p:ph idx="1"/>
          </p:nvPr>
        </p:nvSpPr>
        <p:spPr>
          <a:xfrm>
            <a:off x="5257800" y="1447800"/>
            <a:ext cx="3429000" cy="5105400"/>
          </a:xfrm>
        </p:spPr>
        <p:txBody>
          <a:bodyPr>
            <a:normAutofit fontScale="77500" lnSpcReduction="20000"/>
          </a:bodyPr>
          <a:lstStyle/>
          <a:p>
            <a:pPr marL="0" indent="0">
              <a:buNone/>
            </a:pPr>
            <a:r>
              <a:rPr lang="en-US" b="1" dirty="0" smtClean="0"/>
              <a:t>Intelligence Is:</a:t>
            </a:r>
          </a:p>
          <a:p>
            <a:r>
              <a:rPr lang="en-US" dirty="0" smtClean="0"/>
              <a:t>Actionable Answers</a:t>
            </a:r>
          </a:p>
          <a:p>
            <a:r>
              <a:rPr lang="en-US" dirty="0" smtClean="0"/>
              <a:t>Decision-Support</a:t>
            </a:r>
          </a:p>
          <a:p>
            <a:r>
              <a:rPr lang="en-US" dirty="0" smtClean="0"/>
              <a:t>Evidence-Based</a:t>
            </a:r>
          </a:p>
          <a:p>
            <a:r>
              <a:rPr lang="en-US" dirty="0" smtClean="0"/>
              <a:t>Holistic Process</a:t>
            </a:r>
          </a:p>
          <a:p>
            <a:pPr marL="0" indent="0">
              <a:buNone/>
            </a:pPr>
            <a:r>
              <a:rPr lang="en-US" b="1" dirty="0" smtClean="0"/>
              <a:t>Intelligence Is Not:</a:t>
            </a:r>
          </a:p>
          <a:p>
            <a:r>
              <a:rPr lang="en-US" dirty="0" smtClean="0"/>
              <a:t>Applied Knowledge</a:t>
            </a:r>
          </a:p>
          <a:p>
            <a:r>
              <a:rPr lang="en-US" dirty="0" smtClean="0"/>
              <a:t>Beliefs in Isolation</a:t>
            </a:r>
          </a:p>
          <a:p>
            <a:r>
              <a:rPr lang="en-US" dirty="0" smtClean="0"/>
              <a:t>Consciousness</a:t>
            </a:r>
          </a:p>
          <a:p>
            <a:r>
              <a:rPr lang="en-US" dirty="0" smtClean="0"/>
              <a:t>Covert Action</a:t>
            </a:r>
          </a:p>
          <a:p>
            <a:r>
              <a:rPr lang="en-US" dirty="0" smtClean="0"/>
              <a:t>Espionage</a:t>
            </a:r>
          </a:p>
          <a:p>
            <a:r>
              <a:rPr lang="en-US" dirty="0" smtClean="0"/>
              <a:t>Secret Information</a:t>
            </a:r>
          </a:p>
          <a:p>
            <a:r>
              <a:rPr lang="en-US" dirty="0" smtClean="0"/>
              <a:t>Wisdom</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00200"/>
            <a:ext cx="4724400" cy="4724400"/>
          </a:xfrm>
          <a:prstGeom prst="rect">
            <a:avLst/>
          </a:prstGeom>
        </p:spPr>
      </p:pic>
    </p:spTree>
    <p:extLst>
      <p:ext uri="{BB962C8B-B14F-4D97-AF65-F5344CB8AC3E}">
        <p14:creationId xmlns:p14="http://schemas.microsoft.com/office/powerpoint/2010/main" val="1615135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886200" cy="4525963"/>
          </a:xfrm>
        </p:spPr>
        <p:txBody>
          <a:bodyPr>
            <a:normAutofit fontScale="92500" lnSpcReduction="10000"/>
          </a:bodyPr>
          <a:lstStyle/>
          <a:p>
            <a:pPr marL="0" indent="0">
              <a:buNone/>
            </a:pPr>
            <a:r>
              <a:rPr lang="en-US" b="1" dirty="0" smtClean="0"/>
              <a:t>Intelligence should </a:t>
            </a:r>
            <a:r>
              <a:rPr lang="en-US" b="1" i="1" dirty="0" smtClean="0"/>
              <a:t>not</a:t>
            </a:r>
            <a:r>
              <a:rPr lang="en-US" b="1" dirty="0" smtClean="0"/>
              <a:t> be defined by </a:t>
            </a:r>
            <a:r>
              <a:rPr lang="en-US" b="1" u="sng" dirty="0" smtClean="0"/>
              <a:t>Inputs</a:t>
            </a:r>
          </a:p>
          <a:p>
            <a:r>
              <a:rPr lang="en-US" dirty="0" smtClean="0"/>
              <a:t>Requirements</a:t>
            </a:r>
          </a:p>
          <a:p>
            <a:r>
              <a:rPr lang="en-US" dirty="0" smtClean="0"/>
              <a:t>Sources</a:t>
            </a:r>
          </a:p>
          <a:p>
            <a:r>
              <a:rPr lang="en-US" dirty="0" smtClean="0"/>
              <a:t>Processing</a:t>
            </a:r>
          </a:p>
          <a:p>
            <a:r>
              <a:rPr lang="en-US" dirty="0" smtClean="0"/>
              <a:t>Analysis</a:t>
            </a:r>
          </a:p>
          <a:p>
            <a:r>
              <a:rPr lang="en-US" dirty="0" smtClean="0"/>
              <a:t>Production</a:t>
            </a:r>
          </a:p>
          <a:p>
            <a:r>
              <a:rPr lang="en-US" dirty="0" smtClean="0"/>
              <a:t>Covert Action</a:t>
            </a:r>
          </a:p>
          <a:p>
            <a:r>
              <a:rPr lang="en-US" dirty="0" smtClean="0"/>
              <a:t>Being Wrong</a:t>
            </a:r>
            <a:endParaRPr lang="en-US" dirty="0"/>
          </a:p>
        </p:txBody>
      </p:sp>
      <p:sp>
        <p:nvSpPr>
          <p:cNvPr id="4" name="Title 1"/>
          <p:cNvSpPr>
            <a:spLocks noGrp="1"/>
          </p:cNvSpPr>
          <p:nvPr>
            <p:ph type="title"/>
          </p:nvPr>
        </p:nvSpPr>
        <p:spPr>
          <a:xfrm>
            <a:off x="457200" y="0"/>
            <a:ext cx="8229600" cy="1143000"/>
          </a:xfrm>
        </p:spPr>
        <p:txBody>
          <a:bodyPr>
            <a:normAutofit fontScale="90000"/>
          </a:bodyPr>
          <a:lstStyle/>
          <a:p>
            <a:r>
              <a:rPr lang="en-US" sz="4900" b="1" dirty="0" smtClean="0"/>
              <a:t>Theory of Intelligence II</a:t>
            </a:r>
            <a:r>
              <a:rPr lang="en-US" sz="4900" dirty="0" smtClean="0"/>
              <a:t/>
            </a:r>
            <a:br>
              <a:rPr lang="en-US" sz="4900" dirty="0" smtClean="0"/>
            </a:br>
            <a:r>
              <a:rPr lang="en-US" sz="4000" b="1" i="1" dirty="0" smtClean="0"/>
              <a:t>Purpose, Not Process</a:t>
            </a:r>
            <a:endParaRPr lang="en-US" sz="4000" b="1" i="1" dirty="0"/>
          </a:p>
        </p:txBody>
      </p:sp>
      <p:sp>
        <p:nvSpPr>
          <p:cNvPr id="5" name="Content Placeholder 2"/>
          <p:cNvSpPr txBox="1">
            <a:spLocks/>
          </p:cNvSpPr>
          <p:nvPr/>
        </p:nvSpPr>
        <p:spPr>
          <a:xfrm>
            <a:off x="4724400" y="1600200"/>
            <a:ext cx="3886200"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Intelligence </a:t>
            </a:r>
            <a:r>
              <a:rPr lang="en-US" b="1" i="1" dirty="0" smtClean="0"/>
              <a:t>should</a:t>
            </a:r>
            <a:r>
              <a:rPr lang="en-US" b="1" dirty="0" smtClean="0"/>
              <a:t> be</a:t>
            </a:r>
            <a:r>
              <a:rPr lang="en-US" b="1" i="1" dirty="0" smtClean="0"/>
              <a:t> </a:t>
            </a:r>
            <a:r>
              <a:rPr lang="en-US" b="1" dirty="0" smtClean="0"/>
              <a:t>defined by </a:t>
            </a:r>
            <a:r>
              <a:rPr lang="en-US" b="1" u="sng" dirty="0" smtClean="0"/>
              <a:t>Outputs</a:t>
            </a:r>
            <a:r>
              <a:rPr lang="en-US" b="1" dirty="0" smtClean="0"/>
              <a:t>.</a:t>
            </a:r>
            <a:r>
              <a:rPr lang="en-US" b="1" i="1" dirty="0" smtClean="0"/>
              <a:t> </a:t>
            </a:r>
          </a:p>
          <a:p>
            <a:r>
              <a:rPr lang="en-US" dirty="0" smtClean="0"/>
              <a:t>Answers to Specific Questions</a:t>
            </a:r>
          </a:p>
          <a:p>
            <a:r>
              <a:rPr lang="en-US" dirty="0" smtClean="0"/>
              <a:t>Appraisals of Specific Situations</a:t>
            </a:r>
          </a:p>
          <a:p>
            <a:r>
              <a:rPr lang="en-US" dirty="0" smtClean="0"/>
              <a:t>Forecasts of Specific Factors in Context</a:t>
            </a:r>
          </a:p>
          <a:p>
            <a:r>
              <a:rPr lang="en-US" dirty="0" smtClean="0"/>
              <a:t>Being Right</a:t>
            </a:r>
          </a:p>
        </p:txBody>
      </p:sp>
    </p:spTree>
    <p:extLst>
      <p:ext uri="{BB962C8B-B14F-4D97-AF65-F5344CB8AC3E}">
        <p14:creationId xmlns:p14="http://schemas.microsoft.com/office/powerpoint/2010/main" val="3800646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27 Herring Triang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8839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0"/>
            <a:ext cx="9144000" cy="769441"/>
          </a:xfrm>
          <a:prstGeom prst="rect">
            <a:avLst/>
          </a:prstGeom>
          <a:noFill/>
        </p:spPr>
        <p:txBody>
          <a:bodyPr wrap="square" rtlCol="0">
            <a:spAutoFit/>
          </a:bodyPr>
          <a:lstStyle/>
          <a:p>
            <a:pPr algn="ctr"/>
            <a:r>
              <a:rPr lang="en-US" sz="4400" b="1" dirty="0" smtClean="0"/>
              <a:t>What Form Might Intelligence Be?</a:t>
            </a:r>
            <a:endParaRPr lang="en-US" sz="4400" b="1" dirty="0"/>
          </a:p>
        </p:txBody>
      </p:sp>
    </p:spTree>
    <p:extLst>
      <p:ext uri="{BB962C8B-B14F-4D97-AF65-F5344CB8AC3E}">
        <p14:creationId xmlns:p14="http://schemas.microsoft.com/office/powerpoint/2010/main" val="446939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28600" y="838200"/>
            <a:ext cx="8763000" cy="6019800"/>
          </a:xfrm>
          <a:prstGeom prst="rect">
            <a:avLst/>
          </a:prstGeom>
        </p:spPr>
      </p:pic>
      <p:sp>
        <p:nvSpPr>
          <p:cNvPr id="2" name="Title 1"/>
          <p:cNvSpPr>
            <a:spLocks noGrp="1"/>
          </p:cNvSpPr>
          <p:nvPr>
            <p:ph type="title"/>
          </p:nvPr>
        </p:nvSpPr>
        <p:spPr>
          <a:xfrm>
            <a:off x="0" y="-76200"/>
            <a:ext cx="9144000" cy="1143000"/>
          </a:xfrm>
        </p:spPr>
        <p:txBody>
          <a:bodyPr>
            <a:normAutofit/>
          </a:bodyPr>
          <a:lstStyle/>
          <a:p>
            <a:r>
              <a:rPr lang="en-US" b="1" dirty="0" smtClean="0"/>
              <a:t>Intelligence for Peace &amp; Prosperity</a:t>
            </a:r>
            <a:endParaRPr lang="en-US" sz="3100" b="1" i="1" dirty="0"/>
          </a:p>
        </p:txBody>
      </p:sp>
    </p:spTree>
    <p:extLst>
      <p:ext uri="{BB962C8B-B14F-4D97-AF65-F5344CB8AC3E}">
        <p14:creationId xmlns:p14="http://schemas.microsoft.com/office/powerpoint/2010/main" val="3239105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12912" y="218182"/>
            <a:ext cx="1996888" cy="1077218"/>
          </a:xfrm>
          <a:prstGeom prst="rect">
            <a:avLst/>
          </a:prstGeom>
          <a:solidFill>
            <a:srgbClr val="FFFF00"/>
          </a:solidFill>
          <a:ln w="38100">
            <a:solidFill>
              <a:srgbClr val="FF0000"/>
            </a:solidFill>
          </a:ln>
        </p:spPr>
        <p:txBody>
          <a:bodyPr wrap="square" rtlCol="0">
            <a:spAutoFit/>
          </a:bodyPr>
          <a:lstStyle/>
          <a:p>
            <a:pPr algn="ctr"/>
            <a:r>
              <a:rPr lang="en-US" sz="3200" b="1" i="1" dirty="0" smtClean="0"/>
              <a:t>Illuminate True Costs</a:t>
            </a:r>
            <a:endParaRPr lang="en-US" sz="3200" b="1" i="1" dirty="0"/>
          </a:p>
        </p:txBody>
      </p:sp>
      <p:sp>
        <p:nvSpPr>
          <p:cNvPr id="7" name="TextBox 6"/>
          <p:cNvSpPr txBox="1"/>
          <p:nvPr/>
        </p:nvSpPr>
        <p:spPr>
          <a:xfrm>
            <a:off x="228600" y="5562600"/>
            <a:ext cx="1996888" cy="1077218"/>
          </a:xfrm>
          <a:prstGeom prst="rect">
            <a:avLst/>
          </a:prstGeom>
          <a:solidFill>
            <a:srgbClr val="FFFF00"/>
          </a:solidFill>
          <a:ln w="38100">
            <a:solidFill>
              <a:srgbClr val="FF0000"/>
            </a:solidFill>
          </a:ln>
        </p:spPr>
        <p:txBody>
          <a:bodyPr wrap="square" rtlCol="0">
            <a:spAutoFit/>
          </a:bodyPr>
          <a:lstStyle/>
          <a:p>
            <a:pPr algn="ctr"/>
            <a:r>
              <a:rPr lang="en-US" sz="3200" b="1" i="1" dirty="0" smtClean="0"/>
              <a:t>Eradicate Corruption</a:t>
            </a:r>
            <a:endParaRPr lang="en-US" sz="3200" b="1" i="1" dirty="0"/>
          </a:p>
        </p:txBody>
      </p:sp>
      <p:sp>
        <p:nvSpPr>
          <p:cNvPr id="8" name="TextBox 7"/>
          <p:cNvSpPr txBox="1"/>
          <p:nvPr/>
        </p:nvSpPr>
        <p:spPr>
          <a:xfrm>
            <a:off x="6934200" y="218182"/>
            <a:ext cx="1996888" cy="1077218"/>
          </a:xfrm>
          <a:prstGeom prst="rect">
            <a:avLst/>
          </a:prstGeom>
          <a:solidFill>
            <a:srgbClr val="FFFF00"/>
          </a:solidFill>
          <a:ln w="38100">
            <a:solidFill>
              <a:srgbClr val="FF0000"/>
            </a:solidFill>
          </a:ln>
        </p:spPr>
        <p:txBody>
          <a:bodyPr wrap="square" rtlCol="0">
            <a:spAutoFit/>
          </a:bodyPr>
          <a:lstStyle/>
          <a:p>
            <a:pPr algn="ctr"/>
            <a:r>
              <a:rPr lang="en-US" sz="3200" b="1" i="1" dirty="0" smtClean="0"/>
              <a:t>Educate All Publics</a:t>
            </a:r>
            <a:endParaRPr lang="en-US" sz="3200" b="1" i="1" dirty="0"/>
          </a:p>
        </p:txBody>
      </p:sp>
      <p:sp>
        <p:nvSpPr>
          <p:cNvPr id="9" name="TextBox 8"/>
          <p:cNvSpPr txBox="1"/>
          <p:nvPr/>
        </p:nvSpPr>
        <p:spPr>
          <a:xfrm>
            <a:off x="6705600" y="5552182"/>
            <a:ext cx="2225488" cy="1077218"/>
          </a:xfrm>
          <a:prstGeom prst="rect">
            <a:avLst/>
          </a:prstGeom>
          <a:solidFill>
            <a:srgbClr val="FFFF00"/>
          </a:solidFill>
          <a:ln w="38100">
            <a:solidFill>
              <a:srgbClr val="FF0000"/>
            </a:solidFill>
          </a:ln>
        </p:spPr>
        <p:txBody>
          <a:bodyPr wrap="square" rtlCol="0">
            <a:spAutoFit/>
          </a:bodyPr>
          <a:lstStyle/>
          <a:p>
            <a:pPr algn="ctr"/>
            <a:r>
              <a:rPr lang="en-US" sz="3200" b="1" i="1" dirty="0" smtClean="0"/>
              <a:t>Harmonize Field Effects</a:t>
            </a:r>
            <a:endParaRPr lang="en-US" sz="3200" b="1" i="1" dirty="0"/>
          </a:p>
        </p:txBody>
      </p:sp>
    </p:spTree>
    <p:extLst>
      <p:ext uri="{BB962C8B-B14F-4D97-AF65-F5344CB8AC3E}">
        <p14:creationId xmlns:p14="http://schemas.microsoft.com/office/powerpoint/2010/main" val="239259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9" y="0"/>
            <a:ext cx="9144000" cy="6858000"/>
          </a:xfrm>
          <a:prstGeom prst="rect">
            <a:avLst/>
          </a:prstGeom>
        </p:spPr>
      </p:pic>
      <p:sp>
        <p:nvSpPr>
          <p:cNvPr id="2" name="Rectangle 1"/>
          <p:cNvSpPr/>
          <p:nvPr/>
        </p:nvSpPr>
        <p:spPr>
          <a:xfrm>
            <a:off x="17929" y="0"/>
            <a:ext cx="9126071" cy="1295400"/>
          </a:xfrm>
          <a:prstGeom prst="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88810" y="47535"/>
            <a:ext cx="7002238" cy="1200329"/>
          </a:xfrm>
          <a:prstGeom prst="rect">
            <a:avLst/>
          </a:prstGeom>
          <a:noFill/>
        </p:spPr>
        <p:txBody>
          <a:bodyPr wrap="none" rtlCol="0">
            <a:spAutoFit/>
          </a:bodyPr>
          <a:lstStyle/>
          <a:p>
            <a:r>
              <a:rPr lang="en-US" sz="7200" b="1" dirty="0" smtClean="0"/>
              <a:t>ON INTELLIGENCE</a:t>
            </a:r>
            <a:endParaRPr lang="en-US" sz="7200" b="1" dirty="0"/>
          </a:p>
        </p:txBody>
      </p:sp>
      <p:sp>
        <p:nvSpPr>
          <p:cNvPr id="5" name="TextBox 4"/>
          <p:cNvSpPr txBox="1"/>
          <p:nvPr/>
        </p:nvSpPr>
        <p:spPr>
          <a:xfrm>
            <a:off x="228600" y="76200"/>
            <a:ext cx="8839200" cy="1107996"/>
          </a:xfrm>
          <a:prstGeom prst="rect">
            <a:avLst/>
          </a:prstGeom>
          <a:solidFill>
            <a:srgbClr val="FFFF00"/>
          </a:solidFill>
        </p:spPr>
        <p:txBody>
          <a:bodyPr wrap="square" rtlCol="0">
            <a:spAutoFit/>
          </a:bodyPr>
          <a:lstStyle/>
          <a:p>
            <a:pPr algn="ctr"/>
            <a:r>
              <a:rPr lang="en-US" sz="6600" b="1" dirty="0" smtClean="0"/>
              <a:t>Strategic Intelligence</a:t>
            </a:r>
            <a:endParaRPr lang="en-US" sz="6600" b="1" dirty="0"/>
          </a:p>
        </p:txBody>
      </p:sp>
      <p:sp>
        <p:nvSpPr>
          <p:cNvPr id="7" name="Rounded Rectangular Callout 6"/>
          <p:cNvSpPr/>
          <p:nvPr/>
        </p:nvSpPr>
        <p:spPr>
          <a:xfrm>
            <a:off x="5791198" y="4800599"/>
            <a:ext cx="2971802" cy="1266111"/>
          </a:xfrm>
          <a:prstGeom prst="wedgeRoundRectCallout">
            <a:avLst>
              <a:gd name="adj1" fmla="val -43927"/>
              <a:gd name="adj2" fmla="val -124951"/>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51488" y="4866382"/>
            <a:ext cx="2963912" cy="1200329"/>
          </a:xfrm>
          <a:prstGeom prst="rect">
            <a:avLst/>
          </a:prstGeom>
          <a:noFill/>
        </p:spPr>
        <p:txBody>
          <a:bodyPr wrap="square" rtlCol="0">
            <a:spAutoFit/>
          </a:bodyPr>
          <a:lstStyle/>
          <a:p>
            <a:r>
              <a:rPr lang="en-US" sz="3600" b="1" dirty="0" smtClean="0"/>
              <a:t>For future generations…</a:t>
            </a:r>
            <a:endParaRPr lang="en-US" sz="3600" b="1" dirty="0"/>
          </a:p>
        </p:txBody>
      </p:sp>
    </p:spTree>
    <p:extLst>
      <p:ext uri="{BB962C8B-B14F-4D97-AF65-F5344CB8AC3E}">
        <p14:creationId xmlns:p14="http://schemas.microsoft.com/office/powerpoint/2010/main" val="3645497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phibetaiota.net/wp-content/uploads/2012/08/Public-Governance-for-the-21st-Century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6"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422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Whole Systems Analytics</a:t>
            </a:r>
            <a:endParaRPr lang="en-US" b="1"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57200" y="914400"/>
            <a:ext cx="8305800" cy="5867400"/>
          </a:xfrm>
          <a:prstGeom prst="rect">
            <a:avLst/>
          </a:prstGeom>
        </p:spPr>
      </p:pic>
    </p:spTree>
    <p:extLst>
      <p:ext uri="{BB962C8B-B14F-4D97-AF65-F5344CB8AC3E}">
        <p14:creationId xmlns:p14="http://schemas.microsoft.com/office/powerpoint/2010/main" val="3983402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9472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b="1" dirty="0" smtClean="0"/>
              <a:t>What Threats Should We Consider?</a:t>
            </a:r>
            <a:endParaRPr lang="en-US" b="1" dirty="0"/>
          </a:p>
        </p:txBody>
      </p:sp>
      <p:sp>
        <p:nvSpPr>
          <p:cNvPr id="3" name="Content Placeholder 2"/>
          <p:cNvSpPr>
            <a:spLocks noGrp="1"/>
          </p:cNvSpPr>
          <p:nvPr>
            <p:ph idx="1"/>
          </p:nvPr>
        </p:nvSpPr>
        <p:spPr>
          <a:xfrm>
            <a:off x="228600" y="1143000"/>
            <a:ext cx="8686800" cy="5410200"/>
          </a:xfrm>
        </p:spPr>
        <p:txBody>
          <a:bodyPr>
            <a:noAutofit/>
          </a:bodyPr>
          <a:lstStyle/>
          <a:p>
            <a:pPr marL="0" indent="0">
              <a:buNone/>
            </a:pPr>
            <a:r>
              <a:rPr lang="en-US" sz="2600" b="1" dirty="0" smtClean="0"/>
              <a:t>01</a:t>
            </a:r>
            <a:r>
              <a:rPr lang="en-US" sz="2600" dirty="0" smtClean="0"/>
              <a:t>  Poverty</a:t>
            </a:r>
          </a:p>
          <a:p>
            <a:pPr marL="0" indent="0">
              <a:buNone/>
            </a:pPr>
            <a:r>
              <a:rPr lang="en-US" sz="2600" dirty="0" smtClean="0"/>
              <a:t>       </a:t>
            </a:r>
            <a:r>
              <a:rPr lang="en-US" sz="2600" b="1" dirty="0" smtClean="0"/>
              <a:t>02</a:t>
            </a:r>
            <a:r>
              <a:rPr lang="en-US" sz="2600" dirty="0" smtClean="0"/>
              <a:t>  Infectious Disease</a:t>
            </a:r>
          </a:p>
          <a:p>
            <a:pPr marL="0" indent="0">
              <a:buNone/>
            </a:pPr>
            <a:r>
              <a:rPr lang="en-US" sz="2600" dirty="0"/>
              <a:t> </a:t>
            </a:r>
            <a:r>
              <a:rPr lang="en-US" sz="2600" dirty="0" smtClean="0"/>
              <a:t>             </a:t>
            </a:r>
            <a:r>
              <a:rPr lang="en-US" sz="2600" b="1" dirty="0" smtClean="0"/>
              <a:t>03</a:t>
            </a:r>
            <a:r>
              <a:rPr lang="en-US" sz="2600" dirty="0" smtClean="0"/>
              <a:t>  Environmental Degradation</a:t>
            </a:r>
          </a:p>
          <a:p>
            <a:pPr marL="0" indent="0">
              <a:buNone/>
            </a:pPr>
            <a:r>
              <a:rPr lang="en-US" sz="2600" dirty="0"/>
              <a:t> </a:t>
            </a:r>
            <a:r>
              <a:rPr lang="en-US" sz="2600" dirty="0" smtClean="0"/>
              <a:t>                    </a:t>
            </a:r>
            <a:r>
              <a:rPr lang="en-US" sz="2600" b="1" dirty="0" smtClean="0"/>
              <a:t>04</a:t>
            </a:r>
            <a:r>
              <a:rPr lang="en-US" sz="2600" dirty="0" smtClean="0"/>
              <a:t>  Inter-State Conflict</a:t>
            </a:r>
          </a:p>
          <a:p>
            <a:pPr marL="0" indent="0">
              <a:buNone/>
            </a:pPr>
            <a:r>
              <a:rPr lang="en-US" sz="2600" dirty="0"/>
              <a:t> </a:t>
            </a:r>
            <a:r>
              <a:rPr lang="en-US" sz="2600" dirty="0" smtClean="0"/>
              <a:t>                           </a:t>
            </a:r>
            <a:r>
              <a:rPr lang="en-US" sz="2600" b="1" dirty="0" smtClean="0"/>
              <a:t>05</a:t>
            </a:r>
            <a:r>
              <a:rPr lang="en-US" sz="2600" dirty="0" smtClean="0"/>
              <a:t>  Civil War</a:t>
            </a:r>
          </a:p>
          <a:p>
            <a:pPr marL="0" indent="0">
              <a:buNone/>
            </a:pPr>
            <a:r>
              <a:rPr lang="en-US" sz="2600" dirty="0"/>
              <a:t> </a:t>
            </a:r>
            <a:r>
              <a:rPr lang="en-US" sz="2600" dirty="0" smtClean="0"/>
              <a:t>                                  </a:t>
            </a:r>
            <a:r>
              <a:rPr lang="en-US" sz="2600" b="1" dirty="0" smtClean="0"/>
              <a:t>06</a:t>
            </a:r>
            <a:r>
              <a:rPr lang="en-US" sz="2600" dirty="0" smtClean="0"/>
              <a:t>  Genocide</a:t>
            </a:r>
          </a:p>
          <a:p>
            <a:pPr marL="0" indent="0">
              <a:buNone/>
            </a:pPr>
            <a:r>
              <a:rPr lang="en-US" sz="2600" dirty="0"/>
              <a:t> </a:t>
            </a:r>
            <a:r>
              <a:rPr lang="en-US" sz="2600" dirty="0" smtClean="0"/>
              <a:t>                                         </a:t>
            </a:r>
            <a:r>
              <a:rPr lang="en-US" sz="2600" b="1" dirty="0" smtClean="0"/>
              <a:t>07</a:t>
            </a:r>
            <a:r>
              <a:rPr lang="en-US" sz="2600" dirty="0" smtClean="0"/>
              <a:t>  Other Atrocities</a:t>
            </a:r>
          </a:p>
          <a:p>
            <a:pPr marL="0" indent="0">
              <a:buNone/>
            </a:pPr>
            <a:r>
              <a:rPr lang="en-US" sz="2600" dirty="0"/>
              <a:t> </a:t>
            </a:r>
            <a:r>
              <a:rPr lang="en-US" sz="2600" dirty="0" smtClean="0"/>
              <a:t>                                                </a:t>
            </a:r>
            <a:r>
              <a:rPr lang="en-US" sz="2600" b="1" dirty="0" smtClean="0"/>
              <a:t>08</a:t>
            </a:r>
            <a:r>
              <a:rPr lang="en-US" sz="2600" dirty="0" smtClean="0"/>
              <a:t>  Proliferation</a:t>
            </a:r>
          </a:p>
          <a:p>
            <a:pPr marL="0" indent="0">
              <a:buNone/>
            </a:pPr>
            <a:r>
              <a:rPr lang="en-US" sz="2600" dirty="0"/>
              <a:t> </a:t>
            </a:r>
            <a:r>
              <a:rPr lang="en-US" sz="2600" dirty="0" smtClean="0"/>
              <a:t>                                                       </a:t>
            </a:r>
            <a:r>
              <a:rPr lang="en-US" sz="2600" b="1" dirty="0" smtClean="0"/>
              <a:t>09</a:t>
            </a:r>
            <a:r>
              <a:rPr lang="en-US" sz="2600" dirty="0" smtClean="0"/>
              <a:t>  Terrorism</a:t>
            </a:r>
          </a:p>
          <a:p>
            <a:pPr marL="0" indent="0">
              <a:buNone/>
            </a:pPr>
            <a:r>
              <a:rPr lang="en-US" sz="2600" dirty="0"/>
              <a:t>	</a:t>
            </a:r>
            <a:r>
              <a:rPr lang="en-US" sz="2600" dirty="0" smtClean="0"/>
              <a:t>                                                    </a:t>
            </a:r>
            <a:r>
              <a:rPr lang="en-US" sz="2600" b="1" dirty="0" smtClean="0"/>
              <a:t>10</a:t>
            </a:r>
            <a:r>
              <a:rPr lang="en-US" sz="2600" dirty="0" smtClean="0"/>
              <a:t>  Transnational Crime</a:t>
            </a:r>
            <a:endParaRPr lang="en-US" sz="2600" dirty="0"/>
          </a:p>
        </p:txBody>
      </p:sp>
      <p:sp>
        <p:nvSpPr>
          <p:cNvPr id="4" name="TextBox 3"/>
          <p:cNvSpPr txBox="1"/>
          <p:nvPr/>
        </p:nvSpPr>
        <p:spPr>
          <a:xfrm>
            <a:off x="224118" y="6172200"/>
            <a:ext cx="8610600" cy="646331"/>
          </a:xfrm>
          <a:prstGeom prst="rect">
            <a:avLst/>
          </a:prstGeom>
          <a:noFill/>
        </p:spPr>
        <p:txBody>
          <a:bodyPr wrap="square" rtlCol="0">
            <a:spAutoFit/>
          </a:bodyPr>
          <a:lstStyle/>
          <a:p>
            <a:r>
              <a:rPr lang="en-US" dirty="0" smtClean="0"/>
              <a:t>High-Level Panel on Threats, Challenges, &amp; Change (including LtGen Dr. Brent Scowcroft), </a:t>
            </a:r>
          </a:p>
          <a:p>
            <a:r>
              <a:rPr lang="en-US" dirty="0"/>
              <a:t> </a:t>
            </a:r>
            <a:r>
              <a:rPr lang="en-US" dirty="0" smtClean="0"/>
              <a:t>     </a:t>
            </a:r>
            <a:r>
              <a:rPr lang="en-US" i="1" dirty="0" smtClean="0">
                <a:hlinkClick r:id="rId3"/>
              </a:rPr>
              <a:t>A </a:t>
            </a:r>
            <a:r>
              <a:rPr lang="en-US" i="1" dirty="0">
                <a:hlinkClick r:id="rId3"/>
              </a:rPr>
              <a:t>More Secure World: Our </a:t>
            </a:r>
            <a:r>
              <a:rPr lang="en-US" i="1" dirty="0" smtClean="0">
                <a:hlinkClick r:id="rId3"/>
              </a:rPr>
              <a:t>Shared Responsibility</a:t>
            </a:r>
            <a:r>
              <a:rPr lang="en-US" dirty="0" smtClean="0"/>
              <a:t> (United Nations, December 2004)</a:t>
            </a:r>
            <a:endParaRPr lang="en-US" i="1" dirty="0"/>
          </a:p>
        </p:txBody>
      </p:sp>
      <p:pic>
        <p:nvPicPr>
          <p:cNvPr id="1026" name="Picture 2" descr="http://iis-db.stanford.edu/pubs/20806/20806-small_report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200400"/>
            <a:ext cx="1985682" cy="2779955"/>
          </a:xfrm>
          <a:prstGeom prst="rect">
            <a:avLst/>
          </a:prstGeom>
          <a:noFill/>
          <a:extLst>
            <a:ext uri="{909E8E84-426E-40DD-AFC4-6F175D3DCCD1}">
              <a14:hiddenFill xmlns:a14="http://schemas.microsoft.com/office/drawing/2010/main">
                <a:solidFill>
                  <a:srgbClr val="FFFFFF"/>
                </a:solidFill>
              </a14:hiddenFill>
            </a:ext>
          </a:extLst>
        </p:spPr>
      </p:pic>
      <p:sp>
        <p:nvSpPr>
          <p:cNvPr id="6" name="Left Arrow 5"/>
          <p:cNvSpPr/>
          <p:nvPr/>
        </p:nvSpPr>
        <p:spPr>
          <a:xfrm>
            <a:off x="8382000" y="2752164"/>
            <a:ext cx="685800" cy="295835"/>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p:cNvSpPr/>
          <p:nvPr/>
        </p:nvSpPr>
        <p:spPr>
          <a:xfrm>
            <a:off x="8382000" y="5029200"/>
            <a:ext cx="685800" cy="318247"/>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0294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2914651"/>
          </a:xfrm>
        </p:spPr>
        <p:txBody>
          <a:bodyPr>
            <a:normAutofit fontScale="90000"/>
          </a:bodyPr>
          <a:lstStyle/>
          <a:p>
            <a:r>
              <a:rPr lang="en-US" sz="8000" b="1" i="1" dirty="0"/>
              <a:t>ON INTELLIGENCE: </a:t>
            </a:r>
            <a:r>
              <a:rPr lang="en-US" b="1" i="1" dirty="0" smtClean="0"/>
              <a:t/>
            </a:r>
            <a:br>
              <a:rPr lang="en-US" b="1" i="1" dirty="0" smtClean="0"/>
            </a:br>
            <a:r>
              <a:rPr lang="en-US" b="1" i="1" dirty="0" smtClean="0"/>
              <a:t>Whole of Government, Whole Earth,</a:t>
            </a:r>
            <a:br>
              <a:rPr lang="en-US" b="1" i="1" dirty="0" smtClean="0"/>
            </a:br>
            <a:r>
              <a:rPr lang="en-US" b="1" i="1" dirty="0" smtClean="0"/>
              <a:t>NATO, SOF, &amp; </a:t>
            </a:r>
            <a:r>
              <a:rPr lang="en-US" b="1" i="1" u="sng" dirty="0" smtClean="0"/>
              <a:t>Doing the Right Thing</a:t>
            </a:r>
            <a:r>
              <a:rPr lang="en-US" dirty="0"/>
              <a:t/>
            </a:r>
            <a:br>
              <a:rPr lang="en-US" dirty="0"/>
            </a:br>
            <a:endParaRPr lang="en-US" dirty="0"/>
          </a:p>
        </p:txBody>
      </p:sp>
      <p:sp>
        <p:nvSpPr>
          <p:cNvPr id="3" name="Subtitle 2"/>
          <p:cNvSpPr>
            <a:spLocks noGrp="1"/>
          </p:cNvSpPr>
          <p:nvPr>
            <p:ph type="subTitle" idx="1"/>
          </p:nvPr>
        </p:nvSpPr>
        <p:spPr>
          <a:xfrm>
            <a:off x="457200" y="5257800"/>
            <a:ext cx="8229600" cy="1447800"/>
          </a:xfrm>
        </p:spPr>
        <p:txBody>
          <a:bodyPr>
            <a:normAutofit fontScale="70000" lnSpcReduction="20000"/>
          </a:bodyPr>
          <a:lstStyle/>
          <a:p>
            <a:r>
              <a:rPr lang="en-US" dirty="0" smtClean="0">
                <a:solidFill>
                  <a:schemeClr val="tx1"/>
                </a:solidFill>
              </a:rPr>
              <a:t>Robert David STEELE </a:t>
            </a:r>
            <a:r>
              <a:rPr lang="en-US" dirty="0" err="1" smtClean="0">
                <a:solidFill>
                  <a:schemeClr val="tx1"/>
                </a:solidFill>
              </a:rPr>
              <a:t>Vivas</a:t>
            </a:r>
            <a:endParaRPr lang="en-US" dirty="0" smtClean="0">
              <a:solidFill>
                <a:schemeClr val="tx1"/>
              </a:solidFill>
            </a:endParaRPr>
          </a:p>
          <a:p>
            <a:r>
              <a:rPr lang="en-US" dirty="0" smtClean="0">
                <a:solidFill>
                  <a:schemeClr val="tx1"/>
                </a:solidFill>
              </a:rPr>
              <a:t>Earth Intelligence Network, Phi Beta Iota Public Intelligence Blog</a:t>
            </a:r>
          </a:p>
          <a:p>
            <a:r>
              <a:rPr lang="en-US" i="1" dirty="0" smtClean="0">
                <a:solidFill>
                  <a:schemeClr val="tx1"/>
                </a:solidFill>
              </a:rPr>
              <a:t>The Truth at Any Cost Reduces All Other Costs.</a:t>
            </a:r>
          </a:p>
          <a:p>
            <a:endParaRPr lang="en-US" sz="1900" i="1" dirty="0" smtClean="0">
              <a:solidFill>
                <a:schemeClr val="tx1"/>
              </a:solidFill>
            </a:endParaRPr>
          </a:p>
        </p:txBody>
      </p:sp>
      <p:sp>
        <p:nvSpPr>
          <p:cNvPr id="4" name="TextBox 3"/>
          <p:cNvSpPr txBox="1"/>
          <p:nvPr/>
        </p:nvSpPr>
        <p:spPr>
          <a:xfrm>
            <a:off x="304800" y="3512403"/>
            <a:ext cx="8534400" cy="830997"/>
          </a:xfrm>
          <a:prstGeom prst="rect">
            <a:avLst/>
          </a:prstGeom>
          <a:solidFill>
            <a:srgbClr val="FFFF00"/>
          </a:solidFill>
          <a:ln w="28575">
            <a:solidFill>
              <a:srgbClr val="FF0000"/>
            </a:solidFill>
          </a:ln>
        </p:spPr>
        <p:txBody>
          <a:bodyPr wrap="square" rtlCol="0">
            <a:spAutoFit/>
          </a:bodyPr>
          <a:lstStyle/>
          <a:p>
            <a:pPr algn="ctr"/>
            <a:r>
              <a:rPr lang="en-US" sz="2400" i="1" dirty="0" smtClean="0"/>
              <a:t>A discourse rooted entirely in my personal experience  since 1976 (strategy, policy, acquisition, operations, &amp; intelligence).</a:t>
            </a:r>
            <a:endParaRPr lang="en-US" sz="2400" dirty="0"/>
          </a:p>
        </p:txBody>
      </p:sp>
    </p:spTree>
    <p:extLst>
      <p:ext uri="{BB962C8B-B14F-4D97-AF65-F5344CB8AC3E}">
        <p14:creationId xmlns:p14="http://schemas.microsoft.com/office/powerpoint/2010/main" val="3432079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What Strategies &amp; Policies Apply?</a:t>
            </a:r>
            <a:endParaRPr lang="en-US" b="1" dirty="0"/>
          </a:p>
        </p:txBody>
      </p:sp>
      <p:sp>
        <p:nvSpPr>
          <p:cNvPr id="3" name="Content Placeholder 2"/>
          <p:cNvSpPr>
            <a:spLocks noGrp="1"/>
          </p:cNvSpPr>
          <p:nvPr>
            <p:ph idx="1"/>
          </p:nvPr>
        </p:nvSpPr>
        <p:spPr>
          <a:xfrm>
            <a:off x="381000" y="1066800"/>
            <a:ext cx="8229600" cy="5715000"/>
          </a:xfrm>
        </p:spPr>
        <p:txBody>
          <a:bodyPr>
            <a:normAutofit fontScale="85000" lnSpcReduction="10000"/>
          </a:bodyPr>
          <a:lstStyle/>
          <a:p>
            <a:pPr marL="0" indent="0">
              <a:buNone/>
            </a:pPr>
            <a:r>
              <a:rPr lang="en-US" b="1" dirty="0" smtClean="0"/>
              <a:t>01</a:t>
            </a:r>
            <a:r>
              <a:rPr lang="en-US" dirty="0" smtClean="0"/>
              <a:t>  Agriculture</a:t>
            </a:r>
          </a:p>
          <a:p>
            <a:pPr marL="0" indent="0">
              <a:buNone/>
            </a:pPr>
            <a:r>
              <a:rPr lang="en-US" dirty="0" smtClean="0"/>
              <a:t>      </a:t>
            </a:r>
            <a:r>
              <a:rPr lang="en-US" b="1" dirty="0" smtClean="0"/>
              <a:t> 02  </a:t>
            </a:r>
            <a:r>
              <a:rPr lang="en-US" dirty="0" smtClean="0"/>
              <a:t>Diplomacy</a:t>
            </a:r>
          </a:p>
          <a:p>
            <a:pPr marL="0" indent="0">
              <a:buNone/>
            </a:pPr>
            <a:r>
              <a:rPr lang="en-US" dirty="0"/>
              <a:t> </a:t>
            </a:r>
            <a:r>
              <a:rPr lang="en-US" dirty="0" smtClean="0"/>
              <a:t>             </a:t>
            </a:r>
            <a:r>
              <a:rPr lang="en-US" b="1" dirty="0" smtClean="0"/>
              <a:t>03</a:t>
            </a:r>
            <a:r>
              <a:rPr lang="en-US" dirty="0" smtClean="0"/>
              <a:t>  Economy</a:t>
            </a:r>
          </a:p>
          <a:p>
            <a:pPr marL="0" indent="0">
              <a:buNone/>
            </a:pPr>
            <a:r>
              <a:rPr lang="en-US" dirty="0"/>
              <a:t> </a:t>
            </a:r>
            <a:r>
              <a:rPr lang="en-US" dirty="0" smtClean="0"/>
              <a:t>                    </a:t>
            </a:r>
            <a:r>
              <a:rPr lang="en-US" b="1" dirty="0" smtClean="0"/>
              <a:t>04</a:t>
            </a:r>
            <a:r>
              <a:rPr lang="en-US" dirty="0" smtClean="0"/>
              <a:t>  Education</a:t>
            </a:r>
          </a:p>
          <a:p>
            <a:pPr marL="0" indent="0">
              <a:buNone/>
            </a:pPr>
            <a:r>
              <a:rPr lang="en-US" dirty="0"/>
              <a:t> </a:t>
            </a:r>
            <a:r>
              <a:rPr lang="en-US" dirty="0" smtClean="0"/>
              <a:t>                           </a:t>
            </a:r>
            <a:r>
              <a:rPr lang="en-US" b="1" dirty="0" smtClean="0"/>
              <a:t>05</a:t>
            </a:r>
            <a:r>
              <a:rPr lang="en-US" dirty="0" smtClean="0"/>
              <a:t>  Energy</a:t>
            </a:r>
          </a:p>
          <a:p>
            <a:pPr marL="0" indent="0">
              <a:buNone/>
            </a:pPr>
            <a:r>
              <a:rPr lang="en-US" dirty="0"/>
              <a:t> </a:t>
            </a:r>
            <a:r>
              <a:rPr lang="en-US" dirty="0" smtClean="0"/>
              <a:t>                                  </a:t>
            </a:r>
            <a:r>
              <a:rPr lang="en-US" b="1" dirty="0" smtClean="0"/>
              <a:t>06</a:t>
            </a:r>
            <a:r>
              <a:rPr lang="en-US" dirty="0" smtClean="0"/>
              <a:t>  Family</a:t>
            </a:r>
          </a:p>
          <a:p>
            <a:pPr marL="0" indent="0">
              <a:buNone/>
            </a:pPr>
            <a:r>
              <a:rPr lang="en-US" dirty="0"/>
              <a:t> </a:t>
            </a:r>
            <a:r>
              <a:rPr lang="en-US" dirty="0" smtClean="0"/>
              <a:t>                                         </a:t>
            </a:r>
            <a:r>
              <a:rPr lang="en-US" b="1" dirty="0" smtClean="0"/>
              <a:t>07</a:t>
            </a:r>
            <a:r>
              <a:rPr lang="en-US" dirty="0" smtClean="0"/>
              <a:t>  Health</a:t>
            </a:r>
          </a:p>
          <a:p>
            <a:pPr marL="0" indent="0">
              <a:buNone/>
            </a:pPr>
            <a:r>
              <a:rPr lang="en-US" dirty="0"/>
              <a:t> </a:t>
            </a:r>
            <a:r>
              <a:rPr lang="en-US" dirty="0" smtClean="0"/>
              <a:t>                                                </a:t>
            </a:r>
            <a:r>
              <a:rPr lang="en-US" b="1" dirty="0" smtClean="0"/>
              <a:t>08</a:t>
            </a:r>
            <a:r>
              <a:rPr lang="en-US" dirty="0" smtClean="0"/>
              <a:t>  Immigration</a:t>
            </a:r>
          </a:p>
          <a:p>
            <a:pPr marL="0" indent="0">
              <a:buNone/>
            </a:pPr>
            <a:r>
              <a:rPr lang="en-US" dirty="0"/>
              <a:t> </a:t>
            </a:r>
            <a:r>
              <a:rPr lang="en-US" dirty="0" smtClean="0"/>
              <a:t>                                                       </a:t>
            </a:r>
            <a:r>
              <a:rPr lang="en-US" b="1" dirty="0" smtClean="0"/>
              <a:t>09</a:t>
            </a:r>
            <a:r>
              <a:rPr lang="en-US" dirty="0" smtClean="0"/>
              <a:t>  Justice</a:t>
            </a:r>
          </a:p>
          <a:p>
            <a:pPr marL="0" indent="0">
              <a:buNone/>
            </a:pPr>
            <a:r>
              <a:rPr lang="en-US" dirty="0"/>
              <a:t>	</a:t>
            </a:r>
            <a:r>
              <a:rPr lang="en-US" dirty="0" smtClean="0"/>
              <a:t>				</a:t>
            </a:r>
            <a:r>
              <a:rPr lang="en-US" dirty="0"/>
              <a:t> </a:t>
            </a:r>
            <a:r>
              <a:rPr lang="en-US" dirty="0" smtClean="0"/>
              <a:t>        </a:t>
            </a:r>
            <a:r>
              <a:rPr lang="en-US" b="1" dirty="0" smtClean="0"/>
              <a:t>10</a:t>
            </a:r>
            <a:r>
              <a:rPr lang="en-US" dirty="0" smtClean="0"/>
              <a:t>  Security</a:t>
            </a:r>
          </a:p>
          <a:p>
            <a:pPr marL="0" indent="0">
              <a:buNone/>
            </a:pPr>
            <a:r>
              <a:rPr lang="en-US" dirty="0"/>
              <a:t> </a:t>
            </a:r>
            <a:r>
              <a:rPr lang="en-US" dirty="0" smtClean="0"/>
              <a:t>                                                                         </a:t>
            </a:r>
            <a:r>
              <a:rPr lang="en-US" b="1" dirty="0" smtClean="0"/>
              <a:t>11</a:t>
            </a:r>
            <a:r>
              <a:rPr lang="en-US" dirty="0" smtClean="0"/>
              <a:t>  Society</a:t>
            </a:r>
          </a:p>
          <a:p>
            <a:pPr marL="0" indent="0">
              <a:buNone/>
            </a:pPr>
            <a:r>
              <a:rPr lang="en-US" dirty="0"/>
              <a:t> </a:t>
            </a:r>
            <a:r>
              <a:rPr lang="en-US" dirty="0" smtClean="0"/>
              <a:t>                                                                                </a:t>
            </a:r>
            <a:r>
              <a:rPr lang="en-US" b="1" dirty="0" smtClean="0"/>
              <a:t>12</a:t>
            </a:r>
            <a:r>
              <a:rPr lang="en-US" dirty="0" smtClean="0"/>
              <a:t>  Water</a:t>
            </a:r>
          </a:p>
        </p:txBody>
      </p:sp>
      <p:sp>
        <p:nvSpPr>
          <p:cNvPr id="4" name="Left Arrow 3"/>
          <p:cNvSpPr/>
          <p:nvPr/>
        </p:nvSpPr>
        <p:spPr>
          <a:xfrm>
            <a:off x="8382000" y="5181600"/>
            <a:ext cx="685800" cy="335340"/>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304800" y="3505200"/>
            <a:ext cx="2281157" cy="3124200"/>
            <a:chOff x="495300" y="3581400"/>
            <a:chExt cx="2281157" cy="3124200"/>
          </a:xfrm>
        </p:grpSpPr>
        <p:sp>
          <p:nvSpPr>
            <p:cNvPr id="5" name="Rectangle 4"/>
            <p:cNvSpPr/>
            <p:nvPr/>
          </p:nvSpPr>
          <p:spPr>
            <a:xfrm>
              <a:off x="495300" y="3581400"/>
              <a:ext cx="2209800" cy="3124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5800" y="3657600"/>
              <a:ext cx="1828800" cy="1569660"/>
            </a:xfrm>
            <a:prstGeom prst="rect">
              <a:avLst/>
            </a:prstGeom>
            <a:noFill/>
          </p:spPr>
          <p:txBody>
            <a:bodyPr wrap="square" rtlCol="0">
              <a:spAutoFit/>
            </a:bodyPr>
            <a:lstStyle/>
            <a:p>
              <a:pPr algn="ctr"/>
              <a:r>
                <a:rPr lang="en-US" sz="3200" b="1" dirty="0" smtClean="0">
                  <a:solidFill>
                    <a:schemeClr val="bg1"/>
                  </a:solidFill>
                </a:rPr>
                <a:t>Mandate for Change</a:t>
              </a:r>
              <a:endParaRPr lang="en-US" sz="3200" b="1" dirty="0">
                <a:solidFill>
                  <a:schemeClr val="bg1"/>
                </a:solidFill>
              </a:endParaRPr>
            </a:p>
          </p:txBody>
        </p:sp>
        <p:sp>
          <p:nvSpPr>
            <p:cNvPr id="7" name="TextBox 6"/>
            <p:cNvSpPr txBox="1"/>
            <p:nvPr/>
          </p:nvSpPr>
          <p:spPr>
            <a:xfrm>
              <a:off x="533400" y="5943600"/>
              <a:ext cx="2243057" cy="646331"/>
            </a:xfrm>
            <a:prstGeom prst="rect">
              <a:avLst/>
            </a:prstGeom>
            <a:noFill/>
          </p:spPr>
          <p:txBody>
            <a:bodyPr wrap="square" rtlCol="0">
              <a:spAutoFit/>
            </a:bodyPr>
            <a:lstStyle/>
            <a:p>
              <a:pPr algn="ctr"/>
              <a:r>
                <a:rPr lang="en-US" b="1" i="1" dirty="0" smtClean="0">
                  <a:solidFill>
                    <a:schemeClr val="bg1"/>
                  </a:solidFill>
                </a:rPr>
                <a:t>Various Presidential Transition Teams</a:t>
              </a:r>
              <a:endParaRPr lang="en-US" b="1" i="1" dirty="0">
                <a:solidFill>
                  <a:schemeClr val="bg1"/>
                </a:solidFill>
              </a:endParaRPr>
            </a:p>
          </p:txBody>
        </p:sp>
      </p:grpSp>
    </p:spTree>
    <p:extLst>
      <p:ext uri="{BB962C8B-B14F-4D97-AF65-F5344CB8AC3E}">
        <p14:creationId xmlns:p14="http://schemas.microsoft.com/office/powerpoint/2010/main" val="4083625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Preliminary Holistic Analytic Model</a:t>
            </a:r>
            <a:endParaRPr lang="en-US" b="1" dirty="0"/>
          </a:p>
        </p:txBody>
      </p:sp>
      <p:pic>
        <p:nvPicPr>
          <p:cNvPr id="1026" name="Picture 2" descr="C:\Users\RobertSteele\Documents\Files OLD\Conferences\2009 October Denmark\Steele Figure 11 Strategic Analytic Matri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00100"/>
            <a:ext cx="8077200" cy="60579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2362200" y="2133600"/>
            <a:ext cx="4800600" cy="1143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62200" y="2286000"/>
            <a:ext cx="4800600" cy="830997"/>
          </a:xfrm>
          <a:prstGeom prst="rect">
            <a:avLst/>
          </a:prstGeom>
          <a:noFill/>
        </p:spPr>
        <p:txBody>
          <a:bodyPr wrap="square" rtlCol="0">
            <a:spAutoFit/>
          </a:bodyPr>
          <a:lstStyle/>
          <a:p>
            <a:pPr algn="ctr"/>
            <a:r>
              <a:rPr lang="en-US" sz="2400" b="1" dirty="0" smtClean="0"/>
              <a:t>Core Gaps in Holistic Analysis</a:t>
            </a:r>
          </a:p>
          <a:p>
            <a:pPr algn="ctr"/>
            <a:r>
              <a:rPr lang="en-US" sz="2400" b="1" dirty="0" smtClean="0"/>
              <a:t>Essential to Future-Proofing</a:t>
            </a:r>
            <a:endParaRPr lang="en-US" sz="2400" b="1" dirty="0"/>
          </a:p>
        </p:txBody>
      </p:sp>
      <p:sp>
        <p:nvSpPr>
          <p:cNvPr id="6" name="TextBox 5"/>
          <p:cNvSpPr txBox="1"/>
          <p:nvPr/>
        </p:nvSpPr>
        <p:spPr>
          <a:xfrm>
            <a:off x="4191000" y="4267200"/>
            <a:ext cx="1371600" cy="646331"/>
          </a:xfrm>
          <a:prstGeom prst="rect">
            <a:avLst/>
          </a:prstGeom>
          <a:solidFill>
            <a:srgbClr val="FF0000"/>
          </a:solidFill>
        </p:spPr>
        <p:txBody>
          <a:bodyPr wrap="square" rtlCol="0">
            <a:spAutoFit/>
          </a:bodyPr>
          <a:lstStyle/>
          <a:p>
            <a:r>
              <a:rPr lang="en-US" b="1" dirty="0" smtClean="0">
                <a:solidFill>
                  <a:srgbClr val="FFFF00"/>
                </a:solidFill>
              </a:rPr>
              <a:t>What US IC Focuses On..</a:t>
            </a:r>
            <a:endParaRPr lang="en-US" b="1" dirty="0">
              <a:solidFill>
                <a:srgbClr val="FFFF00"/>
              </a:solidFill>
            </a:endParaRPr>
          </a:p>
        </p:txBody>
      </p:sp>
      <p:cxnSp>
        <p:nvCxnSpPr>
          <p:cNvPr id="8" name="Straight Arrow Connector 7"/>
          <p:cNvCxnSpPr/>
          <p:nvPr/>
        </p:nvCxnSpPr>
        <p:spPr>
          <a:xfrm flipV="1">
            <a:off x="5562600" y="3962400"/>
            <a:ext cx="457200" cy="6279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562600" y="4590365"/>
            <a:ext cx="457200" cy="9722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467600" y="4572000"/>
            <a:ext cx="1066800" cy="400110"/>
          </a:xfrm>
          <a:prstGeom prst="rect">
            <a:avLst/>
          </a:prstGeom>
          <a:solidFill>
            <a:schemeClr val="bg1"/>
          </a:solidFill>
        </p:spPr>
        <p:txBody>
          <a:bodyPr wrap="square" rtlCol="0">
            <a:spAutoFit/>
          </a:bodyPr>
          <a:lstStyle/>
          <a:p>
            <a:r>
              <a:rPr lang="en-US" sz="2000" dirty="0" smtClean="0"/>
              <a:t>Nigeria</a:t>
            </a:r>
            <a:endParaRPr lang="en-US" sz="2000" dirty="0"/>
          </a:p>
        </p:txBody>
      </p:sp>
      <p:cxnSp>
        <p:nvCxnSpPr>
          <p:cNvPr id="12" name="Straight Connector 11"/>
          <p:cNvCxnSpPr/>
          <p:nvPr/>
        </p:nvCxnSpPr>
        <p:spPr>
          <a:xfrm>
            <a:off x="7467600" y="4572000"/>
            <a:ext cx="0" cy="48611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929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ertSteele\Pictures\world 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838200"/>
            <a:ext cx="9144000" cy="6019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4000" cy="1143000"/>
          </a:xfrm>
          <a:solidFill>
            <a:srgbClr val="FFFF00"/>
          </a:solidFill>
          <a:ln w="38100">
            <a:solidFill>
              <a:srgbClr val="FF0000"/>
            </a:solidFill>
          </a:ln>
        </p:spPr>
        <p:txBody>
          <a:bodyPr>
            <a:normAutofit fontScale="90000"/>
          </a:bodyPr>
          <a:lstStyle/>
          <a:p>
            <a:r>
              <a:rPr lang="en-US" sz="4900" b="1" dirty="0" smtClean="0"/>
              <a:t>Who Owns the Future?</a:t>
            </a:r>
            <a:br>
              <a:rPr lang="en-US" sz="4900" b="1" dirty="0" smtClean="0"/>
            </a:br>
            <a:r>
              <a:rPr lang="en-US" sz="3100" b="1" i="1" dirty="0" smtClean="0"/>
              <a:t>Demography Rules </a:t>
            </a:r>
            <a:r>
              <a:rPr lang="en-US" sz="1600" b="1" dirty="0" smtClean="0"/>
              <a:t>[Minister-Mentor Lee Kuan Yew]</a:t>
            </a:r>
            <a:endParaRPr lang="en-US" sz="1600" b="1" dirty="0"/>
          </a:p>
        </p:txBody>
      </p:sp>
      <p:sp>
        <p:nvSpPr>
          <p:cNvPr id="23" name="TextBox 22"/>
          <p:cNvSpPr txBox="1"/>
          <p:nvPr/>
        </p:nvSpPr>
        <p:spPr>
          <a:xfrm>
            <a:off x="0" y="1178778"/>
            <a:ext cx="1981200" cy="6001643"/>
          </a:xfrm>
          <a:prstGeom prst="rect">
            <a:avLst/>
          </a:prstGeom>
          <a:solidFill>
            <a:srgbClr val="FFFFCC"/>
          </a:solidFill>
        </p:spPr>
        <p:txBody>
          <a:bodyPr wrap="square" rtlCol="0">
            <a:spAutoFit/>
          </a:bodyPr>
          <a:lstStyle/>
          <a:p>
            <a:r>
              <a:rPr lang="en-US" sz="1600" b="1" u="sng" dirty="0" smtClean="0"/>
              <a:t>Projected for 2050</a:t>
            </a:r>
          </a:p>
          <a:p>
            <a:endParaRPr lang="en-US" sz="800" dirty="0" smtClean="0"/>
          </a:p>
          <a:p>
            <a:r>
              <a:rPr lang="en-US" sz="1600" dirty="0" smtClean="0"/>
              <a:t>India 	     1.7B</a:t>
            </a:r>
          </a:p>
          <a:p>
            <a:r>
              <a:rPr lang="en-US" sz="1600" dirty="0" smtClean="0"/>
              <a:t>China	     1.3B</a:t>
            </a:r>
          </a:p>
          <a:p>
            <a:r>
              <a:rPr lang="en-US" sz="1600" dirty="0" smtClean="0"/>
              <a:t>USA	     0.4B</a:t>
            </a:r>
          </a:p>
          <a:p>
            <a:r>
              <a:rPr lang="en-US" sz="1600" dirty="0" smtClean="0"/>
              <a:t>Nigeria	     0.4B</a:t>
            </a:r>
          </a:p>
          <a:p>
            <a:r>
              <a:rPr lang="en-US" sz="1600" dirty="0" smtClean="0"/>
              <a:t>Indonesia	     0.3B</a:t>
            </a:r>
          </a:p>
          <a:p>
            <a:r>
              <a:rPr lang="en-US" sz="1600" dirty="0" smtClean="0"/>
              <a:t>Pakistan	     0.3B</a:t>
            </a:r>
          </a:p>
          <a:p>
            <a:r>
              <a:rPr lang="en-US" sz="1600" dirty="0" smtClean="0"/>
              <a:t>Brazil	     0.22B</a:t>
            </a:r>
          </a:p>
          <a:p>
            <a:r>
              <a:rPr lang="en-US" sz="1600" dirty="0" smtClean="0"/>
              <a:t>Bangladesh    0.19B</a:t>
            </a:r>
          </a:p>
          <a:p>
            <a:r>
              <a:rPr lang="en-US" sz="1600" dirty="0" smtClean="0"/>
              <a:t>Philippines     0.15B</a:t>
            </a:r>
          </a:p>
          <a:p>
            <a:r>
              <a:rPr lang="en-US" sz="1600" dirty="0" smtClean="0"/>
              <a:t>Congo DR	     0.15B</a:t>
            </a:r>
          </a:p>
          <a:p>
            <a:r>
              <a:rPr lang="en-US" sz="1600" dirty="0" smtClean="0"/>
              <a:t>Ethiopia	     0.15B</a:t>
            </a:r>
          </a:p>
          <a:p>
            <a:r>
              <a:rPr lang="en-US" sz="1600" dirty="0" smtClean="0"/>
              <a:t>Mexico	     0.14B</a:t>
            </a:r>
          </a:p>
          <a:p>
            <a:r>
              <a:rPr lang="en-US" sz="1600" dirty="0" smtClean="0"/>
              <a:t>Tanzania	     0.14B</a:t>
            </a:r>
          </a:p>
          <a:p>
            <a:r>
              <a:rPr lang="en-US" sz="1600" dirty="0" smtClean="0"/>
              <a:t>Russia	     0.13B</a:t>
            </a:r>
          </a:p>
          <a:p>
            <a:r>
              <a:rPr lang="en-US" sz="1600" dirty="0" smtClean="0"/>
              <a:t>Egypt	     0.12B</a:t>
            </a:r>
          </a:p>
          <a:p>
            <a:r>
              <a:rPr lang="en-US" sz="1600" dirty="0" smtClean="0"/>
              <a:t>Japan	     0.11B</a:t>
            </a:r>
          </a:p>
          <a:p>
            <a:r>
              <a:rPr lang="en-US" sz="1600" dirty="0" smtClean="0"/>
              <a:t>Viet-Nam        0.10B</a:t>
            </a:r>
          </a:p>
          <a:p>
            <a:r>
              <a:rPr lang="en-US" sz="1600" dirty="0" smtClean="0"/>
              <a:t>Kenya	     0.96B</a:t>
            </a:r>
          </a:p>
          <a:p>
            <a:r>
              <a:rPr lang="en-US" sz="1600" dirty="0" smtClean="0"/>
              <a:t>Uganda	     0.94B</a:t>
            </a:r>
          </a:p>
          <a:p>
            <a:r>
              <a:rPr lang="en-US" sz="1600" dirty="0" smtClean="0"/>
              <a:t>Turkey	     0.91B</a:t>
            </a:r>
          </a:p>
          <a:p>
            <a:endParaRPr lang="en-US" sz="1600" dirty="0"/>
          </a:p>
          <a:p>
            <a:endParaRPr lang="en-US" sz="1600" dirty="0"/>
          </a:p>
        </p:txBody>
      </p:sp>
      <p:sp>
        <p:nvSpPr>
          <p:cNvPr id="25" name="Oval 24"/>
          <p:cNvSpPr/>
          <p:nvPr/>
        </p:nvSpPr>
        <p:spPr>
          <a:xfrm>
            <a:off x="7239000" y="2514600"/>
            <a:ext cx="190500" cy="1967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3581400" y="4000500"/>
            <a:ext cx="190500" cy="1967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6648450" y="2971800"/>
            <a:ext cx="190500" cy="1967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6553200" y="1752600"/>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6362700" y="2842565"/>
            <a:ext cx="190500" cy="1967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7435103" y="3749739"/>
            <a:ext cx="190500" cy="1967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5334000" y="3803779"/>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7962900" y="2514599"/>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7772400" y="3276600"/>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7339853" y="3162048"/>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5505450" y="2427696"/>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5692588" y="3651378"/>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5712759" y="3378688"/>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4953000" y="3374960"/>
            <a:ext cx="190500" cy="1967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2498912" y="2514598"/>
            <a:ext cx="190500" cy="1967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2362200" y="2940925"/>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a:off x="6934200" y="2894111"/>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5593976" y="3501971"/>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5617509" y="4083423"/>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5429250" y="2775079"/>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1641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b="1" dirty="0" smtClean="0"/>
              <a:t>Evolutionary Path for Intelligence</a:t>
            </a:r>
            <a:endParaRPr lang="en-US" b="1"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52400" y="838200"/>
            <a:ext cx="8763000" cy="5714999"/>
          </a:xfrm>
          <a:prstGeom prst="rect">
            <a:avLst/>
          </a:prstGeom>
        </p:spPr>
      </p:pic>
    </p:spTree>
    <p:extLst>
      <p:ext uri="{BB962C8B-B14F-4D97-AF65-F5344CB8AC3E}">
        <p14:creationId xmlns:p14="http://schemas.microsoft.com/office/powerpoint/2010/main" val="2577746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Utility of Open Sources</a:t>
            </a:r>
            <a:endParaRPr lang="en-US" b="1" i="1" dirty="0"/>
          </a:p>
        </p:txBody>
      </p:sp>
      <p:sp>
        <p:nvSpPr>
          <p:cNvPr id="3" name="TextBox 2"/>
          <p:cNvSpPr txBox="1"/>
          <p:nvPr/>
        </p:nvSpPr>
        <p:spPr>
          <a:xfrm>
            <a:off x="381000" y="1066800"/>
            <a:ext cx="8534400" cy="5386090"/>
          </a:xfrm>
          <a:prstGeom prst="rect">
            <a:avLst/>
          </a:prstGeom>
          <a:noFill/>
        </p:spPr>
        <p:txBody>
          <a:bodyPr wrap="square" rtlCol="0">
            <a:spAutoFit/>
          </a:bodyPr>
          <a:lstStyle/>
          <a:p>
            <a:r>
              <a:rPr lang="en-US" sz="2400" dirty="0" smtClean="0"/>
              <a:t>Economic and social threats, including                                      95%</a:t>
            </a:r>
          </a:p>
          <a:p>
            <a:pPr marL="285750" indent="-285750">
              <a:buFont typeface="Arial" pitchFamily="34" charset="0"/>
              <a:buChar char="•"/>
            </a:pPr>
            <a:r>
              <a:rPr lang="en-US" sz="2400" dirty="0" smtClean="0"/>
              <a:t>Poverty						99%	</a:t>
            </a:r>
          </a:p>
          <a:p>
            <a:pPr marL="285750" indent="-285750">
              <a:buFont typeface="Arial" pitchFamily="34" charset="0"/>
              <a:buChar char="•"/>
            </a:pPr>
            <a:r>
              <a:rPr lang="en-US" sz="2400" dirty="0" smtClean="0"/>
              <a:t>Infectious Disease					95%</a:t>
            </a:r>
          </a:p>
          <a:p>
            <a:pPr marL="285750" indent="-285750">
              <a:buFont typeface="Arial" pitchFamily="34" charset="0"/>
              <a:buChar char="•"/>
            </a:pPr>
            <a:r>
              <a:rPr lang="en-US" sz="2400" dirty="0" smtClean="0"/>
              <a:t>Environmental Degradation				90%</a:t>
            </a:r>
          </a:p>
          <a:p>
            <a:pPr marL="285750" indent="-285750">
              <a:buFont typeface="Arial" pitchFamily="34" charset="0"/>
              <a:buChar char="•"/>
            </a:pPr>
            <a:endParaRPr lang="en-US" sz="800" dirty="0"/>
          </a:p>
          <a:p>
            <a:r>
              <a:rPr lang="en-US" sz="2400" dirty="0" smtClean="0"/>
              <a:t>Interstate conflict						75%</a:t>
            </a:r>
          </a:p>
          <a:p>
            <a:endParaRPr lang="en-US" sz="800" dirty="0"/>
          </a:p>
          <a:p>
            <a:r>
              <a:rPr lang="en-US" sz="2400" dirty="0" smtClean="0"/>
              <a:t>Internal conflict, including					90%</a:t>
            </a:r>
          </a:p>
          <a:p>
            <a:pPr marL="342900" indent="-342900">
              <a:buFont typeface="Arial" pitchFamily="34" charset="0"/>
              <a:buChar char="•"/>
            </a:pPr>
            <a:r>
              <a:rPr lang="en-US" sz="2400" dirty="0" smtClean="0"/>
              <a:t>Civil War						85%</a:t>
            </a:r>
          </a:p>
          <a:p>
            <a:pPr marL="342900" indent="-342900">
              <a:buFont typeface="Arial" pitchFamily="34" charset="0"/>
              <a:buChar char="•"/>
            </a:pPr>
            <a:r>
              <a:rPr lang="en-US" sz="2400" dirty="0" smtClean="0"/>
              <a:t>Genocide						95%</a:t>
            </a:r>
          </a:p>
          <a:p>
            <a:pPr marL="342900" indent="-342900">
              <a:buFont typeface="Arial" pitchFamily="34" charset="0"/>
              <a:buChar char="•"/>
            </a:pPr>
            <a:r>
              <a:rPr lang="en-US" sz="2400" dirty="0" smtClean="0"/>
              <a:t>Other Large-Scale Atrocities			95%</a:t>
            </a:r>
          </a:p>
          <a:p>
            <a:endParaRPr lang="en-US" sz="2400" dirty="0"/>
          </a:p>
          <a:p>
            <a:r>
              <a:rPr lang="en-US" sz="2400" dirty="0" smtClean="0"/>
              <a:t>Nuclear, radiological, chemical, and biological WMD		75%</a:t>
            </a:r>
          </a:p>
          <a:p>
            <a:endParaRPr lang="en-US" sz="800" dirty="0" smtClean="0"/>
          </a:p>
          <a:p>
            <a:r>
              <a:rPr lang="en-US" sz="2400" dirty="0" smtClean="0"/>
              <a:t>Terrorism							80%</a:t>
            </a:r>
          </a:p>
          <a:p>
            <a:endParaRPr lang="en-US" sz="800" dirty="0" smtClean="0"/>
          </a:p>
          <a:p>
            <a:r>
              <a:rPr lang="en-US" sz="2400" dirty="0" smtClean="0"/>
              <a:t>Transnational organized crime				80%</a:t>
            </a:r>
            <a:endParaRPr lang="en-US" sz="2400" dirty="0"/>
          </a:p>
        </p:txBody>
      </p:sp>
      <p:sp>
        <p:nvSpPr>
          <p:cNvPr id="4" name="TextBox 3"/>
          <p:cNvSpPr txBox="1"/>
          <p:nvPr/>
        </p:nvSpPr>
        <p:spPr>
          <a:xfrm>
            <a:off x="0" y="6473767"/>
            <a:ext cx="9144000" cy="369332"/>
          </a:xfrm>
          <a:prstGeom prst="rect">
            <a:avLst/>
          </a:prstGeom>
          <a:noFill/>
        </p:spPr>
        <p:txBody>
          <a:bodyPr wrap="square" rtlCol="0">
            <a:spAutoFit/>
          </a:bodyPr>
          <a:lstStyle/>
          <a:p>
            <a:pPr algn="ctr"/>
            <a:r>
              <a:rPr lang="en-US" dirty="0">
                <a:hlinkClick r:id="rId3"/>
              </a:rPr>
              <a:t>2008 Open Source </a:t>
            </a:r>
            <a:r>
              <a:rPr lang="en-US" dirty="0" smtClean="0">
                <a:hlinkClick r:id="rId3"/>
              </a:rPr>
              <a:t>Intelligence</a:t>
            </a:r>
            <a:r>
              <a:rPr lang="en-US" dirty="0" smtClean="0"/>
              <a:t> [in Loch Johnson (</a:t>
            </a:r>
            <a:r>
              <a:rPr lang="en-US" dirty="0" err="1" smtClean="0"/>
              <a:t>ed</a:t>
            </a:r>
            <a:r>
              <a:rPr lang="en-US" dirty="0" smtClean="0"/>
              <a:t>) </a:t>
            </a:r>
            <a:r>
              <a:rPr lang="en-US" i="1" dirty="0" smtClean="0"/>
              <a:t>Strategic Intelligence </a:t>
            </a:r>
            <a:r>
              <a:rPr lang="en-US" dirty="0" err="1" smtClean="0"/>
              <a:t>Vol</a:t>
            </a:r>
            <a:r>
              <a:rPr lang="en-US" dirty="0" smtClean="0"/>
              <a:t> 2.</a:t>
            </a:r>
            <a:r>
              <a:rPr lang="en-US" dirty="0"/>
              <a:t> Chapter </a:t>
            </a:r>
            <a:r>
              <a:rPr lang="en-US" dirty="0" smtClean="0"/>
              <a:t>6]</a:t>
            </a:r>
            <a:endParaRPr lang="en-US" dirty="0"/>
          </a:p>
        </p:txBody>
      </p:sp>
    </p:spTree>
    <p:extLst>
      <p:ext uri="{BB962C8B-B14F-4D97-AF65-F5344CB8AC3E}">
        <p14:creationId xmlns:p14="http://schemas.microsoft.com/office/powerpoint/2010/main" val="1390016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phibetaiota.net/wp-content/uploads/2010/07/new-craft-four-quadra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79858"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7929"/>
            <a:ext cx="9179858" cy="769441"/>
          </a:xfrm>
          <a:prstGeom prst="rect">
            <a:avLst/>
          </a:prstGeom>
          <a:noFill/>
        </p:spPr>
        <p:txBody>
          <a:bodyPr wrap="square" rtlCol="0">
            <a:spAutoFit/>
          </a:bodyPr>
          <a:lstStyle/>
          <a:p>
            <a:pPr algn="ctr"/>
            <a:r>
              <a:rPr lang="en-US" sz="4400" b="1" dirty="0" smtClean="0"/>
              <a:t>Context &amp; Process for Intelligence</a:t>
            </a:r>
          </a:p>
        </p:txBody>
      </p:sp>
    </p:spTree>
    <p:extLst>
      <p:ext uri="{BB962C8B-B14F-4D97-AF65-F5344CB8AC3E}">
        <p14:creationId xmlns:p14="http://schemas.microsoft.com/office/powerpoint/2010/main" val="3954274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9" y="0"/>
            <a:ext cx="9144000" cy="6858000"/>
          </a:xfrm>
          <a:prstGeom prst="rect">
            <a:avLst/>
          </a:prstGeom>
        </p:spPr>
      </p:pic>
      <p:sp>
        <p:nvSpPr>
          <p:cNvPr id="2" name="Rectangle 1"/>
          <p:cNvSpPr/>
          <p:nvPr/>
        </p:nvSpPr>
        <p:spPr>
          <a:xfrm>
            <a:off x="17929" y="0"/>
            <a:ext cx="9126071" cy="1295400"/>
          </a:xfrm>
          <a:prstGeom prst="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76200"/>
            <a:ext cx="8839200" cy="1107996"/>
          </a:xfrm>
          <a:prstGeom prst="rect">
            <a:avLst/>
          </a:prstGeom>
          <a:solidFill>
            <a:srgbClr val="FFFF00"/>
          </a:solidFill>
        </p:spPr>
        <p:txBody>
          <a:bodyPr wrap="square" rtlCol="0">
            <a:spAutoFit/>
          </a:bodyPr>
          <a:lstStyle/>
          <a:p>
            <a:pPr algn="ctr"/>
            <a:r>
              <a:rPr lang="en-US" sz="6600" b="1" dirty="0" smtClean="0"/>
              <a:t>Policy Intelligence</a:t>
            </a:r>
            <a:endParaRPr lang="en-US" sz="6600" b="1" dirty="0"/>
          </a:p>
        </p:txBody>
      </p:sp>
      <p:sp>
        <p:nvSpPr>
          <p:cNvPr id="6" name="Rounded Rectangular Callout 5"/>
          <p:cNvSpPr/>
          <p:nvPr/>
        </p:nvSpPr>
        <p:spPr>
          <a:xfrm>
            <a:off x="5638800" y="4800600"/>
            <a:ext cx="2971800" cy="1143000"/>
          </a:xfrm>
          <a:prstGeom prst="wedgeRoundRectCallout">
            <a:avLst>
              <a:gd name="adj1" fmla="val -40260"/>
              <a:gd name="adj2" fmla="val -123382"/>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638800" y="4956601"/>
            <a:ext cx="2971800" cy="830997"/>
          </a:xfrm>
          <a:prstGeom prst="rect">
            <a:avLst/>
          </a:prstGeom>
          <a:noFill/>
        </p:spPr>
        <p:txBody>
          <a:bodyPr wrap="square" rtlCol="0">
            <a:spAutoFit/>
          </a:bodyPr>
          <a:lstStyle/>
          <a:p>
            <a:pPr algn="ctr"/>
            <a:r>
              <a:rPr lang="en-US" sz="2400" b="1" dirty="0" smtClean="0"/>
              <a:t>Greatest good for the greatest number.</a:t>
            </a:r>
            <a:endParaRPr lang="en-US" sz="2400" b="1" dirty="0"/>
          </a:p>
        </p:txBody>
      </p:sp>
    </p:spTree>
    <p:extLst>
      <p:ext uri="{BB962C8B-B14F-4D97-AF65-F5344CB8AC3E}">
        <p14:creationId xmlns:p14="http://schemas.microsoft.com/office/powerpoint/2010/main" val="1403533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r>
              <a:rPr lang="en-US" sz="4900" b="1" dirty="0" smtClean="0"/>
              <a:t>Why Is Intelligence So Feeble?</a:t>
            </a:r>
            <a:br>
              <a:rPr lang="en-US" sz="4900" b="1" dirty="0" smtClean="0"/>
            </a:br>
            <a:r>
              <a:rPr lang="en-US" sz="4000" b="1" i="1" dirty="0" smtClean="0"/>
              <a:t>Money, Sex, &amp; Spotlight Trump Secrets</a:t>
            </a:r>
            <a:endParaRPr lang="en-US" sz="4000" b="1" i="1"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09600" y="1408747"/>
            <a:ext cx="7848600" cy="5220653"/>
          </a:xfrm>
          <a:prstGeom prst="rect">
            <a:avLst/>
          </a:prstGeom>
        </p:spPr>
      </p:pic>
      <p:sp>
        <p:nvSpPr>
          <p:cNvPr id="3" name="TextBox 2"/>
          <p:cNvSpPr txBox="1"/>
          <p:nvPr/>
        </p:nvSpPr>
        <p:spPr>
          <a:xfrm>
            <a:off x="6781800" y="6400800"/>
            <a:ext cx="2286000" cy="369332"/>
          </a:xfrm>
          <a:prstGeom prst="rect">
            <a:avLst/>
          </a:prstGeom>
          <a:noFill/>
        </p:spPr>
        <p:txBody>
          <a:bodyPr wrap="square" rtlCol="0">
            <a:spAutoFit/>
          </a:bodyPr>
          <a:lstStyle/>
          <a:p>
            <a:r>
              <a:rPr lang="en-US" b="1" i="1" dirty="0"/>
              <a:t>Greg Treverton (1986</a:t>
            </a:r>
            <a:r>
              <a:rPr lang="en-US" b="1" i="1" dirty="0" smtClean="0"/>
              <a:t>)</a:t>
            </a:r>
            <a:endParaRPr lang="en-US" dirty="0"/>
          </a:p>
        </p:txBody>
      </p:sp>
    </p:spTree>
    <p:extLst>
      <p:ext uri="{BB962C8B-B14F-4D97-AF65-F5344CB8AC3E}">
        <p14:creationId xmlns:p14="http://schemas.microsoft.com/office/powerpoint/2010/main" val="1256192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phibetaiota.net/wp-content/uploads/2009/08/JFCOM-Four-Threat-Clas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31376"/>
            <a:ext cx="8991600" cy="707886"/>
          </a:xfrm>
          <a:prstGeom prst="rect">
            <a:avLst/>
          </a:prstGeom>
          <a:solidFill>
            <a:srgbClr val="FFFF00"/>
          </a:solidFill>
        </p:spPr>
        <p:txBody>
          <a:bodyPr wrap="square" rtlCol="0">
            <a:spAutoFit/>
          </a:bodyPr>
          <a:lstStyle/>
          <a:p>
            <a:pPr algn="ctr"/>
            <a:r>
              <a:rPr lang="en-US" sz="4000" b="1" dirty="0" smtClean="0"/>
              <a:t>Four Distinct Threat Classes</a:t>
            </a:r>
          </a:p>
        </p:txBody>
      </p:sp>
      <p:sp>
        <p:nvSpPr>
          <p:cNvPr id="3" name="TextBox 2"/>
          <p:cNvSpPr txBox="1"/>
          <p:nvPr/>
        </p:nvSpPr>
        <p:spPr>
          <a:xfrm>
            <a:off x="0" y="5943600"/>
            <a:ext cx="9148482" cy="861774"/>
          </a:xfrm>
          <a:prstGeom prst="rect">
            <a:avLst/>
          </a:prstGeom>
          <a:solidFill>
            <a:srgbClr val="FFFF00"/>
          </a:solidFill>
        </p:spPr>
        <p:txBody>
          <a:bodyPr wrap="square" rtlCol="0">
            <a:spAutoFit/>
          </a:bodyPr>
          <a:lstStyle/>
          <a:p>
            <a:pPr algn="ctr"/>
            <a:r>
              <a:rPr lang="en-US" sz="2800" b="1" dirty="0" smtClean="0"/>
              <a:t>Understood from 1988 Less Cyber, Cyber Added 1992.</a:t>
            </a:r>
          </a:p>
          <a:p>
            <a:pPr algn="ctr"/>
            <a:r>
              <a:rPr lang="en-US" sz="2200" b="1" dirty="0" smtClean="0"/>
              <a:t>BOTH US IC Leaders and </a:t>
            </a:r>
            <a:r>
              <a:rPr lang="en-US" sz="2200" b="1" dirty="0" err="1" smtClean="0"/>
              <a:t>DoD</a:t>
            </a:r>
            <a:r>
              <a:rPr lang="en-US" sz="2200" b="1" dirty="0" smtClean="0"/>
              <a:t> Leaders (Cheney) Refused to Acknowledge</a:t>
            </a:r>
            <a:endParaRPr lang="en-US" sz="2200" b="1" dirty="0"/>
          </a:p>
        </p:txBody>
      </p:sp>
    </p:spTree>
    <p:extLst>
      <p:ext uri="{BB962C8B-B14F-4D97-AF65-F5344CB8AC3E}">
        <p14:creationId xmlns:p14="http://schemas.microsoft.com/office/powerpoint/2010/main" val="15297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Preliminary Holistic Analytic Model</a:t>
            </a:r>
            <a:endParaRPr lang="en-US" b="1" dirty="0"/>
          </a:p>
        </p:txBody>
      </p:sp>
      <p:pic>
        <p:nvPicPr>
          <p:cNvPr id="1026" name="Picture 2" descr="C:\Users\RobertSteele\Documents\Files OLD\Conferences\2009 October Denmark\Steele Figure 11 Strategic Analytic Matri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00100"/>
            <a:ext cx="8077200" cy="60579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2362200" y="2133600"/>
            <a:ext cx="4800600" cy="1143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62200" y="2286000"/>
            <a:ext cx="4800600" cy="830997"/>
          </a:xfrm>
          <a:prstGeom prst="rect">
            <a:avLst/>
          </a:prstGeom>
          <a:noFill/>
        </p:spPr>
        <p:txBody>
          <a:bodyPr wrap="square" rtlCol="0">
            <a:spAutoFit/>
          </a:bodyPr>
          <a:lstStyle/>
          <a:p>
            <a:pPr algn="ctr"/>
            <a:r>
              <a:rPr lang="en-US" sz="2400" b="1" dirty="0" smtClean="0"/>
              <a:t>Core Gaps in Holistic Analysis</a:t>
            </a:r>
          </a:p>
          <a:p>
            <a:pPr algn="ctr"/>
            <a:r>
              <a:rPr lang="en-US" sz="2400" b="1" dirty="0" smtClean="0"/>
              <a:t>Essential to Future-Proofing</a:t>
            </a:r>
            <a:endParaRPr lang="en-US" sz="2400" b="1" dirty="0"/>
          </a:p>
        </p:txBody>
      </p:sp>
      <p:sp>
        <p:nvSpPr>
          <p:cNvPr id="6" name="TextBox 5"/>
          <p:cNvSpPr txBox="1"/>
          <p:nvPr/>
        </p:nvSpPr>
        <p:spPr>
          <a:xfrm>
            <a:off x="4191000" y="4267200"/>
            <a:ext cx="1371600" cy="646331"/>
          </a:xfrm>
          <a:prstGeom prst="rect">
            <a:avLst/>
          </a:prstGeom>
          <a:solidFill>
            <a:srgbClr val="FF0000"/>
          </a:solidFill>
        </p:spPr>
        <p:txBody>
          <a:bodyPr wrap="square" rtlCol="0">
            <a:spAutoFit/>
          </a:bodyPr>
          <a:lstStyle/>
          <a:p>
            <a:r>
              <a:rPr lang="en-US" b="1" dirty="0" smtClean="0">
                <a:solidFill>
                  <a:srgbClr val="FFFF00"/>
                </a:solidFill>
              </a:rPr>
              <a:t>What US IC Focuses On..</a:t>
            </a:r>
            <a:endParaRPr lang="en-US" b="1" dirty="0">
              <a:solidFill>
                <a:srgbClr val="FFFF00"/>
              </a:solidFill>
            </a:endParaRPr>
          </a:p>
        </p:txBody>
      </p:sp>
      <p:cxnSp>
        <p:nvCxnSpPr>
          <p:cNvPr id="8" name="Straight Arrow Connector 7"/>
          <p:cNvCxnSpPr/>
          <p:nvPr/>
        </p:nvCxnSpPr>
        <p:spPr>
          <a:xfrm flipV="1">
            <a:off x="5562600" y="3962400"/>
            <a:ext cx="457200" cy="6279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562600" y="4590365"/>
            <a:ext cx="457200" cy="9722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645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bottleneckmgmt.com/blog/wp-content/uploads/Winston-Churchi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3776"/>
            <a:ext cx="4191000" cy="43884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5105400"/>
            <a:ext cx="6553200" cy="1200329"/>
          </a:xfrm>
          <a:prstGeom prst="rect">
            <a:avLst/>
          </a:prstGeom>
          <a:noFill/>
        </p:spPr>
        <p:txBody>
          <a:bodyPr wrap="square" rtlCol="0">
            <a:spAutoFit/>
          </a:bodyPr>
          <a:lstStyle/>
          <a:p>
            <a:r>
              <a:rPr lang="es-ES" sz="2400" b="1" i="1" dirty="0" err="1" smtClean="0"/>
              <a:t>Sadly</a:t>
            </a:r>
            <a:r>
              <a:rPr lang="es-ES" sz="2400" b="1" i="1" dirty="0" smtClean="0"/>
              <a:t>, </a:t>
            </a:r>
            <a:r>
              <a:rPr lang="es-ES" sz="2400" b="1" i="1" dirty="0" err="1" smtClean="0"/>
              <a:t>we</a:t>
            </a:r>
            <a:r>
              <a:rPr lang="es-ES" sz="2400" b="1" i="1" dirty="0" smtClean="0"/>
              <a:t> </a:t>
            </a:r>
            <a:r>
              <a:rPr lang="es-ES" sz="2400" b="1" i="1" dirty="0" err="1" smtClean="0"/>
              <a:t>must</a:t>
            </a:r>
            <a:r>
              <a:rPr lang="es-ES" sz="2400" b="1" i="1" dirty="0" smtClean="0"/>
              <a:t> </a:t>
            </a:r>
            <a:r>
              <a:rPr lang="es-ES" sz="2400" b="1" i="1" dirty="0" err="1" smtClean="0"/>
              <a:t>never</a:t>
            </a:r>
            <a:r>
              <a:rPr lang="es-ES" sz="2400" b="1" i="1" dirty="0" smtClean="0"/>
              <a:t>, </a:t>
            </a:r>
            <a:r>
              <a:rPr lang="es-ES" sz="2400" b="1" i="1" dirty="0" err="1" smtClean="0"/>
              <a:t>ever</a:t>
            </a:r>
            <a:r>
              <a:rPr lang="es-ES" sz="2400" b="1" i="1" dirty="0" smtClean="0"/>
              <a:t>, [</a:t>
            </a:r>
            <a:r>
              <a:rPr lang="es-ES" sz="2400" b="1" i="1" u="sng" dirty="0" err="1" smtClean="0"/>
              <a:t>ever</a:t>
            </a:r>
            <a:r>
              <a:rPr lang="es-ES" sz="2400" b="1" i="1" dirty="0" smtClean="0"/>
              <a:t>] </a:t>
            </a:r>
            <a:r>
              <a:rPr lang="es-ES" sz="2400" b="1" i="1" dirty="0" err="1" smtClean="0"/>
              <a:t>underestimate</a:t>
            </a:r>
            <a:r>
              <a:rPr lang="es-ES" sz="2400" b="1" i="1" dirty="0" smtClean="0"/>
              <a:t> </a:t>
            </a:r>
            <a:r>
              <a:rPr lang="es-ES" sz="2400" b="1" i="1" dirty="0" err="1" smtClean="0"/>
              <a:t>the</a:t>
            </a:r>
            <a:r>
              <a:rPr lang="es-ES" sz="2400" b="1" i="1" dirty="0" smtClean="0"/>
              <a:t> </a:t>
            </a:r>
            <a:r>
              <a:rPr lang="es-ES" sz="2400" b="1" i="1" dirty="0" err="1" smtClean="0"/>
              <a:t>capacity</a:t>
            </a:r>
            <a:r>
              <a:rPr lang="es-ES" sz="2400" b="1" i="1" dirty="0" smtClean="0"/>
              <a:t> of </a:t>
            </a:r>
            <a:r>
              <a:rPr lang="es-ES" sz="2400" b="1" i="1" dirty="0" err="1" smtClean="0"/>
              <a:t>the</a:t>
            </a:r>
            <a:r>
              <a:rPr lang="es-ES" sz="2400" b="1" i="1" dirty="0" smtClean="0"/>
              <a:t> </a:t>
            </a:r>
            <a:r>
              <a:rPr lang="es-ES" sz="2400" b="1" i="1" dirty="0" err="1" smtClean="0"/>
              <a:t>Americans</a:t>
            </a:r>
            <a:r>
              <a:rPr lang="es-ES" sz="2400" b="1" i="1" dirty="0" smtClean="0"/>
              <a:t> </a:t>
            </a:r>
            <a:r>
              <a:rPr lang="es-ES" sz="2400" b="1" i="1" dirty="0" err="1" smtClean="0"/>
              <a:t>to</a:t>
            </a:r>
            <a:r>
              <a:rPr lang="es-ES" sz="2400" b="1" i="1" dirty="0" smtClean="0"/>
              <a:t> </a:t>
            </a:r>
            <a:r>
              <a:rPr lang="es-ES" sz="2400" b="1" i="1" dirty="0" err="1" smtClean="0"/>
              <a:t>think</a:t>
            </a:r>
            <a:r>
              <a:rPr lang="es-ES" sz="2400" b="1" i="1" dirty="0" smtClean="0"/>
              <a:t> of new </a:t>
            </a:r>
            <a:r>
              <a:rPr lang="es-ES" sz="2400" b="1" i="1" dirty="0" err="1" smtClean="0"/>
              <a:t>wrong</a:t>
            </a:r>
            <a:r>
              <a:rPr lang="es-ES" sz="2400" b="1" i="1" dirty="0" smtClean="0"/>
              <a:t> </a:t>
            </a:r>
            <a:r>
              <a:rPr lang="es-ES" sz="2400" b="1" i="1" dirty="0" err="1" smtClean="0"/>
              <a:t>things</a:t>
            </a:r>
            <a:r>
              <a:rPr lang="es-ES" sz="2400" b="1" i="1" dirty="0" smtClean="0"/>
              <a:t> </a:t>
            </a:r>
            <a:r>
              <a:rPr lang="es-ES" sz="2400" b="1" i="1" dirty="0" err="1" smtClean="0"/>
              <a:t>to</a:t>
            </a:r>
            <a:r>
              <a:rPr lang="es-ES" sz="2400" b="1" i="1" dirty="0" smtClean="0"/>
              <a:t> try </a:t>
            </a:r>
            <a:r>
              <a:rPr lang="es-ES" sz="2400" b="1" i="1" dirty="0" err="1" smtClean="0"/>
              <a:t>before</a:t>
            </a:r>
            <a:r>
              <a:rPr lang="es-ES" sz="2400" b="1" i="1" dirty="0" smtClean="0"/>
              <a:t> </a:t>
            </a:r>
            <a:r>
              <a:rPr lang="es-ES" sz="2400" b="1" i="1" dirty="0" err="1" smtClean="0"/>
              <a:t>they</a:t>
            </a:r>
            <a:r>
              <a:rPr lang="es-ES" sz="2400" b="1" i="1" dirty="0" smtClean="0"/>
              <a:t> </a:t>
            </a:r>
            <a:r>
              <a:rPr lang="es-ES" sz="2400" b="1" i="1" dirty="0" err="1" smtClean="0"/>
              <a:t>might</a:t>
            </a:r>
            <a:r>
              <a:rPr lang="es-ES" sz="2400" b="1" i="1" dirty="0" smtClean="0"/>
              <a:t> </a:t>
            </a:r>
            <a:r>
              <a:rPr lang="es-ES" sz="2400" b="1" i="1" dirty="0" err="1" smtClean="0"/>
              <a:t>get</a:t>
            </a:r>
            <a:r>
              <a:rPr lang="es-ES" sz="2400" b="1" i="1" dirty="0" smtClean="0"/>
              <a:t> </a:t>
            </a:r>
            <a:r>
              <a:rPr lang="es-ES" sz="2400" b="1" i="1" dirty="0" err="1" smtClean="0"/>
              <a:t>it</a:t>
            </a:r>
            <a:r>
              <a:rPr lang="es-ES" sz="2400" b="1" i="1" dirty="0" smtClean="0"/>
              <a:t> </a:t>
            </a:r>
            <a:r>
              <a:rPr lang="es-ES" sz="2400" b="1" i="1" dirty="0" err="1" smtClean="0"/>
              <a:t>right</a:t>
            </a:r>
            <a:r>
              <a:rPr lang="es-ES" sz="2400" b="1" i="1" dirty="0" smtClean="0"/>
              <a:t>.</a:t>
            </a:r>
            <a:endParaRPr lang="en-US" sz="2400" b="1" i="1" dirty="0"/>
          </a:p>
        </p:txBody>
      </p:sp>
      <p:sp>
        <p:nvSpPr>
          <p:cNvPr id="6" name="TextBox 5"/>
          <p:cNvSpPr txBox="1"/>
          <p:nvPr/>
        </p:nvSpPr>
        <p:spPr>
          <a:xfrm>
            <a:off x="4648200" y="228600"/>
            <a:ext cx="4267200" cy="4154984"/>
          </a:xfrm>
          <a:prstGeom prst="rect">
            <a:avLst/>
          </a:prstGeom>
          <a:noFill/>
        </p:spPr>
        <p:txBody>
          <a:bodyPr wrap="square" rtlCol="0">
            <a:spAutoFit/>
          </a:bodyPr>
          <a:lstStyle/>
          <a:p>
            <a:r>
              <a:rPr lang="es-ES" sz="4400" b="1" dirty="0" err="1" smtClean="0"/>
              <a:t>The</a:t>
            </a:r>
            <a:r>
              <a:rPr lang="es-ES" sz="4400" b="1" dirty="0" smtClean="0"/>
              <a:t> </a:t>
            </a:r>
            <a:r>
              <a:rPr lang="es-ES" sz="4400" b="1" dirty="0" err="1" smtClean="0"/>
              <a:t>Americans</a:t>
            </a:r>
            <a:r>
              <a:rPr lang="es-ES" sz="4400" b="1" dirty="0" smtClean="0"/>
              <a:t> </a:t>
            </a:r>
            <a:r>
              <a:rPr lang="es-ES" sz="4400" b="1" i="1" dirty="0" err="1" smtClean="0"/>
              <a:t>always</a:t>
            </a:r>
            <a:r>
              <a:rPr lang="es-ES" sz="4400" b="1" dirty="0" smtClean="0"/>
              <a:t> do </a:t>
            </a:r>
            <a:r>
              <a:rPr lang="es-ES" sz="4400" b="1" dirty="0" err="1" smtClean="0"/>
              <a:t>the</a:t>
            </a:r>
            <a:r>
              <a:rPr lang="es-ES" sz="4400" b="1" dirty="0" smtClean="0"/>
              <a:t> </a:t>
            </a:r>
            <a:r>
              <a:rPr lang="es-ES" sz="4400" b="1" dirty="0" err="1" smtClean="0"/>
              <a:t>right</a:t>
            </a:r>
            <a:r>
              <a:rPr lang="es-ES" sz="4400" b="1" dirty="0" smtClean="0"/>
              <a:t> </a:t>
            </a:r>
            <a:r>
              <a:rPr lang="es-ES" sz="4400" b="1" dirty="0" err="1" smtClean="0"/>
              <a:t>thing</a:t>
            </a:r>
            <a:r>
              <a:rPr lang="es-ES" sz="4400" b="1" dirty="0" smtClean="0"/>
              <a:t>..….</a:t>
            </a:r>
            <a:r>
              <a:rPr lang="es-ES" sz="4400" b="1" dirty="0"/>
              <a:t/>
            </a:r>
            <a:br>
              <a:rPr lang="es-ES" sz="4400" b="1" dirty="0"/>
            </a:br>
            <a:r>
              <a:rPr lang="es-ES" sz="4400" b="1" dirty="0" err="1" smtClean="0"/>
              <a:t>they</a:t>
            </a:r>
            <a:r>
              <a:rPr lang="es-ES" sz="4400" b="1" dirty="0" smtClean="0"/>
              <a:t> </a:t>
            </a:r>
            <a:r>
              <a:rPr lang="es-ES" sz="4400" b="1" dirty="0" err="1" smtClean="0"/>
              <a:t>just</a:t>
            </a:r>
            <a:r>
              <a:rPr lang="es-ES" sz="4400" b="1" dirty="0" smtClean="0"/>
              <a:t> try </a:t>
            </a:r>
            <a:r>
              <a:rPr lang="es-ES" sz="4400" b="1" dirty="0" err="1" smtClean="0"/>
              <a:t>everything</a:t>
            </a:r>
            <a:r>
              <a:rPr lang="es-ES" sz="4400" b="1" dirty="0" smtClean="0"/>
              <a:t> </a:t>
            </a:r>
            <a:r>
              <a:rPr lang="es-ES" sz="4400" b="1" dirty="0" err="1" smtClean="0"/>
              <a:t>else</a:t>
            </a:r>
            <a:r>
              <a:rPr lang="es-ES" sz="4400" b="1" dirty="0" smtClean="0"/>
              <a:t> </a:t>
            </a:r>
            <a:r>
              <a:rPr lang="es-ES" sz="4400" b="1" dirty="0" err="1" smtClean="0"/>
              <a:t>first</a:t>
            </a:r>
            <a:r>
              <a:rPr lang="es-ES" sz="4400" b="1" dirty="0" smtClean="0"/>
              <a: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4185284"/>
            <a:ext cx="1854200" cy="2456815"/>
          </a:xfrm>
          <a:prstGeom prst="rect">
            <a:avLst/>
          </a:prstGeom>
        </p:spPr>
      </p:pic>
    </p:spTree>
    <p:extLst>
      <p:ext uri="{BB962C8B-B14F-4D97-AF65-F5344CB8AC3E}">
        <p14:creationId xmlns:p14="http://schemas.microsoft.com/office/powerpoint/2010/main" val="3377378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Full-Spectrum Intelligence</a:t>
            </a:r>
            <a:endParaRPr lang="en-US" b="1"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52400" y="914400"/>
            <a:ext cx="8839200" cy="5791200"/>
          </a:xfrm>
          <a:prstGeom prst="rect">
            <a:avLst/>
          </a:prstGeom>
        </p:spPr>
      </p:pic>
    </p:spTree>
    <p:extLst>
      <p:ext uri="{BB962C8B-B14F-4D97-AF65-F5344CB8AC3E}">
        <p14:creationId xmlns:p14="http://schemas.microsoft.com/office/powerpoint/2010/main" val="1624547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9288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1" cy="6481012"/>
            <a:chOff x="0" y="381000"/>
            <a:chExt cx="9144001" cy="6481012"/>
          </a:xfrm>
        </p:grpSpPr>
        <p:pic>
          <p:nvPicPr>
            <p:cNvPr id="2054" name="Picture 6" descr="http://www.phibetaiota.net/wp-content/uploads/2012/10/Nuclear-in-Flood-Zones-300x1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38200"/>
              <a:ext cx="45720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381000"/>
              <a:ext cx="4572000" cy="369332"/>
            </a:xfrm>
            <a:prstGeom prst="rect">
              <a:avLst/>
            </a:prstGeom>
            <a:solidFill>
              <a:srgbClr val="FF0000"/>
            </a:solidFill>
          </p:spPr>
          <p:txBody>
            <a:bodyPr wrap="square" rtlCol="0">
              <a:spAutoFit/>
            </a:bodyPr>
            <a:lstStyle/>
            <a:p>
              <a:pPr algn="ctr"/>
              <a:r>
                <a:rPr lang="en-US" dirty="0" smtClean="0">
                  <a:solidFill>
                    <a:srgbClr val="FFFF00"/>
                  </a:solidFill>
                </a:rPr>
                <a:t>US Nuclear Plants in Flood Zones</a:t>
              </a:r>
              <a:endParaRPr lang="en-US" dirty="0">
                <a:solidFill>
                  <a:srgbClr val="FFFF00"/>
                </a:solidFill>
              </a:endParaRPr>
            </a:p>
          </p:txBody>
        </p:sp>
        <p:pic>
          <p:nvPicPr>
            <p:cNvPr id="2050" name="Picture 2" descr="http://www.phibetaiota.net/wp-content/uploads/2012/10/Nuclear-Relevant-Dam-Failu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572000" cy="343301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phibetaiota.net/wp-content/uploads/2012/10/Nuclear-in-Earthquake-Zones-300x19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759968"/>
              <a:ext cx="4267200" cy="27452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phibetaiota.net/wp-content/uploads/2011/04/us-county-levees-300x2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1" y="3315149"/>
              <a:ext cx="4571999" cy="35204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72001" y="381000"/>
              <a:ext cx="4572000" cy="369332"/>
            </a:xfrm>
            <a:prstGeom prst="rect">
              <a:avLst/>
            </a:prstGeom>
            <a:solidFill>
              <a:srgbClr val="FF0000"/>
            </a:solidFill>
          </p:spPr>
          <p:txBody>
            <a:bodyPr wrap="square" rtlCol="0">
              <a:spAutoFit/>
            </a:bodyPr>
            <a:lstStyle/>
            <a:p>
              <a:pPr algn="ctr"/>
              <a:r>
                <a:rPr lang="en-US" dirty="0" smtClean="0">
                  <a:solidFill>
                    <a:srgbClr val="FFFF00"/>
                  </a:solidFill>
                </a:rPr>
                <a:t>US Nuclear Plants in Earthquakes Zones</a:t>
              </a:r>
              <a:endParaRPr lang="en-US" dirty="0">
                <a:solidFill>
                  <a:srgbClr val="FFFF00"/>
                </a:solidFill>
              </a:endParaRPr>
            </a:p>
          </p:txBody>
        </p:sp>
      </p:grpSp>
      <p:sp>
        <p:nvSpPr>
          <p:cNvPr id="6" name="TextBox 5"/>
          <p:cNvSpPr txBox="1"/>
          <p:nvPr/>
        </p:nvSpPr>
        <p:spPr>
          <a:xfrm>
            <a:off x="8966" y="6488668"/>
            <a:ext cx="9135034" cy="369332"/>
          </a:xfrm>
          <a:prstGeom prst="rect">
            <a:avLst/>
          </a:prstGeom>
          <a:solidFill>
            <a:srgbClr val="FFFF00"/>
          </a:solidFill>
        </p:spPr>
        <p:txBody>
          <a:bodyPr wrap="square" rtlCol="0">
            <a:spAutoFit/>
          </a:bodyPr>
          <a:lstStyle/>
          <a:p>
            <a:pPr algn="ctr"/>
            <a:r>
              <a:rPr lang="en-US" dirty="0" smtClean="0"/>
              <a:t>Not Addressed Above:  Aquifer Draw &amp; Contamination, Surface Water Contamination</a:t>
            </a:r>
            <a:endParaRPr lang="en-US" dirty="0"/>
          </a:p>
        </p:txBody>
      </p:sp>
    </p:spTree>
    <p:extLst>
      <p:ext uri="{BB962C8B-B14F-4D97-AF65-F5344CB8AC3E}">
        <p14:creationId xmlns:p14="http://schemas.microsoft.com/office/powerpoint/2010/main" val="1098998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57600" y="224135"/>
            <a:ext cx="1828800" cy="461665"/>
          </a:xfrm>
          <a:prstGeom prst="rect">
            <a:avLst/>
          </a:prstGeom>
          <a:noFill/>
        </p:spPr>
        <p:txBody>
          <a:bodyPr wrap="square" rtlCol="0">
            <a:spAutoFit/>
          </a:bodyPr>
          <a:lstStyle/>
          <a:p>
            <a:pPr algn="ctr"/>
            <a:r>
              <a:rPr lang="en-US" sz="2400" b="1" dirty="0" smtClean="0"/>
              <a:t>STRATEGIC</a:t>
            </a:r>
            <a:endParaRPr lang="en-US" sz="2400" b="1" dirty="0"/>
          </a:p>
        </p:txBody>
      </p:sp>
      <p:sp>
        <p:nvSpPr>
          <p:cNvPr id="7" name="TextBox 6"/>
          <p:cNvSpPr txBox="1"/>
          <p:nvPr/>
        </p:nvSpPr>
        <p:spPr>
          <a:xfrm>
            <a:off x="2819400" y="986135"/>
            <a:ext cx="1828800" cy="461665"/>
          </a:xfrm>
          <a:prstGeom prst="rect">
            <a:avLst/>
          </a:prstGeom>
          <a:noFill/>
        </p:spPr>
        <p:txBody>
          <a:bodyPr wrap="square" rtlCol="0">
            <a:spAutoFit/>
          </a:bodyPr>
          <a:lstStyle/>
          <a:p>
            <a:pPr algn="ctr"/>
            <a:r>
              <a:rPr lang="en-US" sz="2400" b="1" dirty="0" smtClean="0"/>
              <a:t>TECHNICAL</a:t>
            </a:r>
            <a:endParaRPr lang="en-US" sz="2400" b="1" dirty="0"/>
          </a:p>
        </p:txBody>
      </p:sp>
      <p:sp>
        <p:nvSpPr>
          <p:cNvPr id="14" name="TextBox 13"/>
          <p:cNvSpPr txBox="1"/>
          <p:nvPr/>
        </p:nvSpPr>
        <p:spPr>
          <a:xfrm>
            <a:off x="76200" y="71735"/>
            <a:ext cx="3048000" cy="461665"/>
          </a:xfrm>
          <a:prstGeom prst="rect">
            <a:avLst/>
          </a:prstGeom>
          <a:noFill/>
        </p:spPr>
        <p:txBody>
          <a:bodyPr wrap="square" rtlCol="0">
            <a:spAutoFit/>
          </a:bodyPr>
          <a:lstStyle/>
          <a:p>
            <a:pPr algn="ctr"/>
            <a:r>
              <a:rPr lang="en-US" sz="2400" b="1" dirty="0" smtClean="0"/>
              <a:t>Long Term (100 Years)</a:t>
            </a:r>
            <a:endParaRPr lang="en-US" sz="2400" b="1" dirty="0"/>
          </a:p>
        </p:txBody>
      </p:sp>
      <p:sp>
        <p:nvSpPr>
          <p:cNvPr id="15" name="TextBox 14"/>
          <p:cNvSpPr txBox="1"/>
          <p:nvPr/>
        </p:nvSpPr>
        <p:spPr>
          <a:xfrm>
            <a:off x="6781800" y="6320135"/>
            <a:ext cx="1828800" cy="461665"/>
          </a:xfrm>
          <a:prstGeom prst="rect">
            <a:avLst/>
          </a:prstGeom>
          <a:noFill/>
        </p:spPr>
        <p:txBody>
          <a:bodyPr wrap="square" rtlCol="0">
            <a:spAutoFit/>
          </a:bodyPr>
          <a:lstStyle/>
          <a:p>
            <a:pPr algn="ctr"/>
            <a:r>
              <a:rPr lang="en-US" sz="2400" b="1" dirty="0" smtClean="0"/>
              <a:t>Imminent</a:t>
            </a:r>
            <a:endParaRPr lang="en-US" sz="2400" b="1" dirty="0"/>
          </a:p>
        </p:txBody>
      </p:sp>
      <p:sp>
        <p:nvSpPr>
          <p:cNvPr id="16" name="TextBox 15"/>
          <p:cNvSpPr txBox="1"/>
          <p:nvPr/>
        </p:nvSpPr>
        <p:spPr>
          <a:xfrm>
            <a:off x="5404339" y="3957935"/>
            <a:ext cx="1529861" cy="461665"/>
          </a:xfrm>
          <a:prstGeom prst="rect">
            <a:avLst/>
          </a:prstGeom>
          <a:noFill/>
        </p:spPr>
        <p:txBody>
          <a:bodyPr wrap="square" rtlCol="0">
            <a:spAutoFit/>
          </a:bodyPr>
          <a:lstStyle/>
          <a:p>
            <a:pPr algn="ctr"/>
            <a:r>
              <a:rPr lang="en-US" sz="2400" b="1" dirty="0" smtClean="0"/>
              <a:t>1 Year Out</a:t>
            </a:r>
            <a:endParaRPr lang="en-US" sz="2400" b="1" dirty="0"/>
          </a:p>
        </p:txBody>
      </p:sp>
      <p:sp>
        <p:nvSpPr>
          <p:cNvPr id="17" name="TextBox 16"/>
          <p:cNvSpPr txBox="1"/>
          <p:nvPr/>
        </p:nvSpPr>
        <p:spPr>
          <a:xfrm>
            <a:off x="6248400" y="4796135"/>
            <a:ext cx="1828800" cy="461665"/>
          </a:xfrm>
          <a:prstGeom prst="rect">
            <a:avLst/>
          </a:prstGeom>
          <a:noFill/>
        </p:spPr>
        <p:txBody>
          <a:bodyPr wrap="square" rtlCol="0">
            <a:spAutoFit/>
          </a:bodyPr>
          <a:lstStyle/>
          <a:p>
            <a:pPr algn="ctr"/>
            <a:r>
              <a:rPr lang="en-US" sz="2400" b="1" dirty="0" smtClean="0"/>
              <a:t>90 Days Out</a:t>
            </a:r>
            <a:endParaRPr lang="en-US" sz="2400" b="1" dirty="0"/>
          </a:p>
        </p:txBody>
      </p:sp>
      <p:sp>
        <p:nvSpPr>
          <p:cNvPr id="18" name="TextBox 17"/>
          <p:cNvSpPr txBox="1"/>
          <p:nvPr/>
        </p:nvSpPr>
        <p:spPr>
          <a:xfrm>
            <a:off x="6934200" y="5558135"/>
            <a:ext cx="2051539" cy="461665"/>
          </a:xfrm>
          <a:prstGeom prst="rect">
            <a:avLst/>
          </a:prstGeom>
          <a:noFill/>
        </p:spPr>
        <p:txBody>
          <a:bodyPr wrap="square" rtlCol="0">
            <a:spAutoFit/>
          </a:bodyPr>
          <a:lstStyle/>
          <a:p>
            <a:pPr algn="ctr"/>
            <a:r>
              <a:rPr lang="en-US" sz="2400" b="1" dirty="0" smtClean="0"/>
              <a:t>72 Hours Out</a:t>
            </a:r>
            <a:endParaRPr lang="en-US" sz="2400" b="1" dirty="0"/>
          </a:p>
        </p:txBody>
      </p:sp>
      <p:sp>
        <p:nvSpPr>
          <p:cNvPr id="19" name="TextBox 18"/>
          <p:cNvSpPr txBox="1"/>
          <p:nvPr/>
        </p:nvSpPr>
        <p:spPr>
          <a:xfrm>
            <a:off x="2057400" y="2514600"/>
            <a:ext cx="1828800" cy="461665"/>
          </a:xfrm>
          <a:prstGeom prst="rect">
            <a:avLst/>
          </a:prstGeom>
          <a:noFill/>
        </p:spPr>
        <p:txBody>
          <a:bodyPr wrap="square" rtlCol="0">
            <a:spAutoFit/>
          </a:bodyPr>
          <a:lstStyle/>
          <a:p>
            <a:pPr algn="ctr"/>
            <a:r>
              <a:rPr lang="en-US" sz="2400" b="1" dirty="0" smtClean="0"/>
              <a:t>4 Years Out</a:t>
            </a:r>
            <a:endParaRPr lang="en-US" sz="2400" b="1" dirty="0"/>
          </a:p>
        </p:txBody>
      </p:sp>
      <p:sp>
        <p:nvSpPr>
          <p:cNvPr id="20" name="TextBox 19"/>
          <p:cNvSpPr txBox="1"/>
          <p:nvPr/>
        </p:nvSpPr>
        <p:spPr>
          <a:xfrm>
            <a:off x="457200" y="986135"/>
            <a:ext cx="1828800" cy="461665"/>
          </a:xfrm>
          <a:prstGeom prst="rect">
            <a:avLst/>
          </a:prstGeom>
          <a:noFill/>
        </p:spPr>
        <p:txBody>
          <a:bodyPr wrap="square" rtlCol="0">
            <a:spAutoFit/>
          </a:bodyPr>
          <a:lstStyle/>
          <a:p>
            <a:pPr algn="ctr"/>
            <a:r>
              <a:rPr lang="en-US" sz="2400" b="1" dirty="0" smtClean="0"/>
              <a:t>25 Years Out</a:t>
            </a:r>
            <a:endParaRPr lang="en-US" sz="2400" b="1" dirty="0"/>
          </a:p>
        </p:txBody>
      </p:sp>
      <p:sp>
        <p:nvSpPr>
          <p:cNvPr id="21" name="TextBox 20"/>
          <p:cNvSpPr txBox="1"/>
          <p:nvPr/>
        </p:nvSpPr>
        <p:spPr>
          <a:xfrm>
            <a:off x="1219200" y="1752600"/>
            <a:ext cx="1828800" cy="461665"/>
          </a:xfrm>
          <a:prstGeom prst="rect">
            <a:avLst/>
          </a:prstGeom>
          <a:noFill/>
        </p:spPr>
        <p:txBody>
          <a:bodyPr wrap="square" rtlCol="0">
            <a:spAutoFit/>
          </a:bodyPr>
          <a:lstStyle/>
          <a:p>
            <a:pPr algn="ctr"/>
            <a:r>
              <a:rPr lang="en-US" sz="2400" b="1" dirty="0" smtClean="0"/>
              <a:t>12 Years Out</a:t>
            </a:r>
            <a:endParaRPr lang="en-US" sz="2400" b="1" dirty="0"/>
          </a:p>
        </p:txBody>
      </p:sp>
      <p:sp>
        <p:nvSpPr>
          <p:cNvPr id="25" name="TextBox 24"/>
          <p:cNvSpPr txBox="1"/>
          <p:nvPr/>
        </p:nvSpPr>
        <p:spPr>
          <a:xfrm>
            <a:off x="228600" y="3048000"/>
            <a:ext cx="3959354" cy="400110"/>
          </a:xfrm>
          <a:prstGeom prst="rect">
            <a:avLst/>
          </a:prstGeom>
          <a:noFill/>
        </p:spPr>
        <p:txBody>
          <a:bodyPr wrap="none" rtlCol="0">
            <a:spAutoFit/>
          </a:bodyPr>
          <a:lstStyle/>
          <a:p>
            <a:r>
              <a:rPr lang="en-US" sz="2000" b="1" dirty="0" smtClean="0"/>
              <a:t>Whole of Government Institutions*</a:t>
            </a:r>
            <a:endParaRPr lang="en-US" sz="2000" b="1" dirty="0"/>
          </a:p>
        </p:txBody>
      </p:sp>
      <p:cxnSp>
        <p:nvCxnSpPr>
          <p:cNvPr id="5" name="Straight Connector 4"/>
          <p:cNvCxnSpPr/>
          <p:nvPr/>
        </p:nvCxnSpPr>
        <p:spPr>
          <a:xfrm>
            <a:off x="4572000" y="685800"/>
            <a:ext cx="0" cy="5486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6400" y="533400"/>
            <a:ext cx="5791200" cy="57867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4800" y="3426767"/>
            <a:ext cx="8458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05400" y="3449635"/>
            <a:ext cx="3549883" cy="400110"/>
          </a:xfrm>
          <a:prstGeom prst="rect">
            <a:avLst/>
          </a:prstGeom>
          <a:noFill/>
        </p:spPr>
        <p:txBody>
          <a:bodyPr wrap="none" rtlCol="0">
            <a:spAutoFit/>
          </a:bodyPr>
          <a:lstStyle/>
          <a:p>
            <a:r>
              <a:rPr lang="en-US" sz="2000" b="1" dirty="0" smtClean="0"/>
              <a:t>Cross-Cutting Threats &amp; Policies</a:t>
            </a:r>
            <a:endParaRPr lang="en-US" sz="2000" b="1" dirty="0"/>
          </a:p>
        </p:txBody>
      </p:sp>
      <p:sp>
        <p:nvSpPr>
          <p:cNvPr id="8" name="TextBox 7"/>
          <p:cNvSpPr txBox="1"/>
          <p:nvPr/>
        </p:nvSpPr>
        <p:spPr>
          <a:xfrm>
            <a:off x="4495800" y="5481935"/>
            <a:ext cx="2133600" cy="461665"/>
          </a:xfrm>
          <a:prstGeom prst="rect">
            <a:avLst/>
          </a:prstGeom>
          <a:noFill/>
        </p:spPr>
        <p:txBody>
          <a:bodyPr wrap="square" rtlCol="0">
            <a:spAutoFit/>
          </a:bodyPr>
          <a:lstStyle/>
          <a:p>
            <a:pPr algn="ctr"/>
            <a:r>
              <a:rPr lang="en-US" sz="2400" b="1" dirty="0" smtClean="0"/>
              <a:t>OPERATIONAL</a:t>
            </a:r>
            <a:endParaRPr lang="en-US" sz="2400" b="1" dirty="0"/>
          </a:p>
        </p:txBody>
      </p:sp>
      <p:sp>
        <p:nvSpPr>
          <p:cNvPr id="9" name="TextBox 8"/>
          <p:cNvSpPr txBox="1"/>
          <p:nvPr/>
        </p:nvSpPr>
        <p:spPr>
          <a:xfrm>
            <a:off x="3810000" y="6201508"/>
            <a:ext cx="1524000" cy="461665"/>
          </a:xfrm>
          <a:prstGeom prst="rect">
            <a:avLst/>
          </a:prstGeom>
          <a:noFill/>
        </p:spPr>
        <p:txBody>
          <a:bodyPr wrap="square" rtlCol="0">
            <a:spAutoFit/>
          </a:bodyPr>
          <a:lstStyle/>
          <a:p>
            <a:pPr algn="ctr"/>
            <a:r>
              <a:rPr lang="en-US" sz="2400" b="1" dirty="0" smtClean="0"/>
              <a:t>TACTICAL</a:t>
            </a:r>
            <a:endParaRPr lang="en-US" sz="2400" b="1" dirty="0"/>
          </a:p>
        </p:txBody>
      </p:sp>
      <p:sp>
        <p:nvSpPr>
          <p:cNvPr id="34" name="TextBox 33"/>
          <p:cNvSpPr txBox="1"/>
          <p:nvPr/>
        </p:nvSpPr>
        <p:spPr>
          <a:xfrm>
            <a:off x="0" y="6248400"/>
            <a:ext cx="3984167" cy="584775"/>
          </a:xfrm>
          <a:prstGeom prst="rect">
            <a:avLst/>
          </a:prstGeom>
          <a:noFill/>
        </p:spPr>
        <p:txBody>
          <a:bodyPr wrap="square" rtlCol="0">
            <a:spAutoFit/>
          </a:bodyPr>
          <a:lstStyle/>
          <a:p>
            <a:r>
              <a:rPr lang="en-US" sz="1600" dirty="0" smtClean="0"/>
              <a:t>* In Order of Secession to Presidency</a:t>
            </a:r>
          </a:p>
          <a:p>
            <a:r>
              <a:rPr lang="en-US" sz="1600" dirty="0" smtClean="0"/>
              <a:t>** Cabinet Rank Not In Succession</a:t>
            </a:r>
            <a:endParaRPr lang="en-US" sz="1600" dirty="0"/>
          </a:p>
        </p:txBody>
      </p:sp>
      <p:sp>
        <p:nvSpPr>
          <p:cNvPr id="48" name="TextBox 47"/>
          <p:cNvSpPr txBox="1"/>
          <p:nvPr/>
        </p:nvSpPr>
        <p:spPr>
          <a:xfrm rot="16200000">
            <a:off x="5676565" y="404005"/>
            <a:ext cx="1945854" cy="4154984"/>
          </a:xfrm>
          <a:prstGeom prst="rect">
            <a:avLst/>
          </a:prstGeom>
          <a:noFill/>
        </p:spPr>
        <p:txBody>
          <a:bodyPr wrap="none" rtlCol="0">
            <a:spAutoFit/>
          </a:bodyPr>
          <a:lstStyle/>
          <a:p>
            <a:r>
              <a:rPr lang="en-US" sz="1200" dirty="0" smtClean="0"/>
              <a:t>Poverty</a:t>
            </a:r>
          </a:p>
          <a:p>
            <a:r>
              <a:rPr lang="en-US" sz="1200" dirty="0" smtClean="0"/>
              <a:t>Infectious Disease</a:t>
            </a:r>
          </a:p>
          <a:p>
            <a:r>
              <a:rPr lang="en-US" sz="1200" b="1" dirty="0" smtClean="0"/>
              <a:t>Environmental Degradation</a:t>
            </a:r>
          </a:p>
          <a:p>
            <a:r>
              <a:rPr lang="en-US" sz="1200" dirty="0" smtClean="0"/>
              <a:t>Inter-State Conflict</a:t>
            </a:r>
          </a:p>
          <a:p>
            <a:r>
              <a:rPr lang="en-US" sz="1200" dirty="0" smtClean="0"/>
              <a:t>Civil War</a:t>
            </a:r>
          </a:p>
          <a:p>
            <a:r>
              <a:rPr lang="en-US" sz="1200" dirty="0" smtClean="0"/>
              <a:t>Genocide</a:t>
            </a:r>
          </a:p>
          <a:p>
            <a:r>
              <a:rPr lang="en-US" sz="1200" dirty="0" smtClean="0"/>
              <a:t>Other Atrocities</a:t>
            </a:r>
          </a:p>
          <a:p>
            <a:r>
              <a:rPr lang="en-US" sz="1200" dirty="0" smtClean="0"/>
              <a:t>Proliferation</a:t>
            </a:r>
          </a:p>
          <a:p>
            <a:r>
              <a:rPr lang="en-US" sz="1200" dirty="0" smtClean="0"/>
              <a:t>Terrorism</a:t>
            </a:r>
          </a:p>
          <a:p>
            <a:r>
              <a:rPr lang="en-US" sz="1200" dirty="0" smtClean="0"/>
              <a:t>Transnational Crime</a:t>
            </a:r>
          </a:p>
          <a:p>
            <a:r>
              <a:rPr lang="en-US" sz="1200" b="1" dirty="0" smtClean="0"/>
              <a:t>Agriculture</a:t>
            </a:r>
          </a:p>
          <a:p>
            <a:r>
              <a:rPr lang="en-US" sz="1200" dirty="0" smtClean="0"/>
              <a:t>Diplomacy</a:t>
            </a:r>
          </a:p>
          <a:p>
            <a:r>
              <a:rPr lang="en-US" sz="1200" dirty="0" smtClean="0"/>
              <a:t>Economy</a:t>
            </a:r>
          </a:p>
          <a:p>
            <a:r>
              <a:rPr lang="en-US" sz="1200" dirty="0" smtClean="0"/>
              <a:t>Education</a:t>
            </a:r>
          </a:p>
          <a:p>
            <a:r>
              <a:rPr lang="en-US" sz="1200" b="1" dirty="0" smtClean="0"/>
              <a:t>Energy</a:t>
            </a:r>
          </a:p>
          <a:p>
            <a:r>
              <a:rPr lang="en-US" sz="1200" dirty="0" smtClean="0"/>
              <a:t>Family</a:t>
            </a:r>
          </a:p>
          <a:p>
            <a:r>
              <a:rPr lang="en-US" sz="1200" dirty="0" smtClean="0"/>
              <a:t>Health</a:t>
            </a:r>
          </a:p>
          <a:p>
            <a:r>
              <a:rPr lang="en-US" sz="1200" dirty="0" smtClean="0"/>
              <a:t>Immigration</a:t>
            </a:r>
          </a:p>
          <a:p>
            <a:r>
              <a:rPr lang="en-US" sz="1200" dirty="0" smtClean="0"/>
              <a:t>Justice</a:t>
            </a:r>
          </a:p>
          <a:p>
            <a:r>
              <a:rPr lang="en-US" sz="1200" dirty="0" smtClean="0"/>
              <a:t>Security</a:t>
            </a:r>
          </a:p>
          <a:p>
            <a:r>
              <a:rPr lang="en-US" sz="1200" dirty="0" smtClean="0"/>
              <a:t>Society</a:t>
            </a:r>
          </a:p>
          <a:p>
            <a:r>
              <a:rPr lang="en-US" sz="1200" b="1" dirty="0" smtClean="0"/>
              <a:t>Water</a:t>
            </a:r>
            <a:endParaRPr lang="en-US" sz="1200" b="1" dirty="0"/>
          </a:p>
        </p:txBody>
      </p:sp>
      <p:sp>
        <p:nvSpPr>
          <p:cNvPr id="49" name="TextBox 48"/>
          <p:cNvSpPr txBox="1"/>
          <p:nvPr/>
        </p:nvSpPr>
        <p:spPr>
          <a:xfrm rot="5400000">
            <a:off x="1165041" y="2469924"/>
            <a:ext cx="2474267" cy="4339650"/>
          </a:xfrm>
          <a:prstGeom prst="rect">
            <a:avLst/>
          </a:prstGeom>
          <a:noFill/>
        </p:spPr>
        <p:txBody>
          <a:bodyPr wrap="none" rtlCol="0">
            <a:spAutoFit/>
          </a:bodyPr>
          <a:lstStyle/>
          <a:p>
            <a:r>
              <a:rPr lang="en-US" sz="1200" dirty="0" smtClean="0"/>
              <a:t>President</a:t>
            </a:r>
          </a:p>
          <a:p>
            <a:r>
              <a:rPr lang="en-US" sz="1200" dirty="0" smtClean="0"/>
              <a:t>Vice President</a:t>
            </a:r>
          </a:p>
          <a:p>
            <a:r>
              <a:rPr lang="en-US" sz="1200" dirty="0" smtClean="0"/>
              <a:t>State</a:t>
            </a:r>
          </a:p>
          <a:p>
            <a:r>
              <a:rPr lang="en-US" sz="1200" dirty="0" smtClean="0"/>
              <a:t>Treasury</a:t>
            </a:r>
          </a:p>
          <a:p>
            <a:r>
              <a:rPr lang="en-US" sz="1200" b="1" dirty="0" smtClean="0"/>
              <a:t>Defense</a:t>
            </a:r>
          </a:p>
          <a:p>
            <a:r>
              <a:rPr lang="en-US" sz="1200" dirty="0" smtClean="0"/>
              <a:t>Justice</a:t>
            </a:r>
          </a:p>
          <a:p>
            <a:r>
              <a:rPr lang="en-US" sz="1200" b="1" dirty="0" smtClean="0"/>
              <a:t>Interior</a:t>
            </a:r>
          </a:p>
          <a:p>
            <a:r>
              <a:rPr lang="en-US" sz="1200" b="1" dirty="0" smtClean="0"/>
              <a:t>Agriculture</a:t>
            </a:r>
          </a:p>
          <a:p>
            <a:r>
              <a:rPr lang="en-US" sz="1200" b="1" dirty="0" smtClean="0"/>
              <a:t>Commerce</a:t>
            </a:r>
          </a:p>
          <a:p>
            <a:r>
              <a:rPr lang="en-US" sz="1200" dirty="0" smtClean="0"/>
              <a:t>Labor</a:t>
            </a:r>
          </a:p>
          <a:p>
            <a:r>
              <a:rPr lang="en-US" sz="1200" dirty="0" smtClean="0"/>
              <a:t>Health &amp; Human Services</a:t>
            </a:r>
          </a:p>
          <a:p>
            <a:r>
              <a:rPr lang="en-US" sz="1200" dirty="0" smtClean="0"/>
              <a:t>Housing &amp; Urban Development</a:t>
            </a:r>
          </a:p>
          <a:p>
            <a:r>
              <a:rPr lang="en-US" sz="1200" b="1" dirty="0" smtClean="0"/>
              <a:t>Transportation</a:t>
            </a:r>
          </a:p>
          <a:p>
            <a:r>
              <a:rPr lang="en-US" sz="1200" b="1" dirty="0" smtClean="0"/>
              <a:t>Energy</a:t>
            </a:r>
          </a:p>
          <a:p>
            <a:r>
              <a:rPr lang="en-US" sz="1200" dirty="0" smtClean="0"/>
              <a:t>Education</a:t>
            </a:r>
          </a:p>
          <a:p>
            <a:r>
              <a:rPr lang="en-US" sz="1200" dirty="0" smtClean="0"/>
              <a:t>Veterans Affairs</a:t>
            </a:r>
          </a:p>
          <a:p>
            <a:r>
              <a:rPr lang="en-US" sz="1200" dirty="0" smtClean="0"/>
              <a:t>Homeland Security</a:t>
            </a:r>
          </a:p>
          <a:p>
            <a:r>
              <a:rPr lang="en-US" sz="1200" b="1" dirty="0" smtClean="0"/>
              <a:t>Environmental Protection Agency**</a:t>
            </a:r>
          </a:p>
          <a:p>
            <a:r>
              <a:rPr lang="en-US" sz="1200" dirty="0" smtClean="0"/>
              <a:t>Office of Management &amp; Budget**</a:t>
            </a:r>
          </a:p>
          <a:p>
            <a:r>
              <a:rPr lang="en-US" sz="1200" dirty="0" smtClean="0"/>
              <a:t>US Trade Representative**</a:t>
            </a:r>
          </a:p>
          <a:p>
            <a:r>
              <a:rPr lang="en-US" sz="1200" dirty="0" smtClean="0"/>
              <a:t>US Ambassador to the UN**</a:t>
            </a:r>
          </a:p>
          <a:p>
            <a:r>
              <a:rPr lang="en-US" sz="1200" dirty="0" smtClean="0"/>
              <a:t>Council of Economic Advisors**</a:t>
            </a:r>
          </a:p>
          <a:p>
            <a:r>
              <a:rPr lang="en-US" sz="1200" dirty="0" smtClean="0"/>
              <a:t>Small Business Administration**</a:t>
            </a:r>
            <a:endParaRPr lang="en-US" sz="1200" dirty="0"/>
          </a:p>
        </p:txBody>
      </p:sp>
    </p:spTree>
    <p:extLst>
      <p:ext uri="{BB962C8B-B14F-4D97-AF65-F5344CB8AC3E}">
        <p14:creationId xmlns:p14="http://schemas.microsoft.com/office/powerpoint/2010/main" val="2004253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9" y="0"/>
            <a:ext cx="9144000" cy="6858000"/>
          </a:xfrm>
          <a:prstGeom prst="rect">
            <a:avLst/>
          </a:prstGeom>
        </p:spPr>
      </p:pic>
      <p:sp>
        <p:nvSpPr>
          <p:cNvPr id="2" name="Rectangle 1"/>
          <p:cNvSpPr/>
          <p:nvPr/>
        </p:nvSpPr>
        <p:spPr>
          <a:xfrm>
            <a:off x="17929" y="0"/>
            <a:ext cx="9126071" cy="1295400"/>
          </a:xfrm>
          <a:prstGeom prst="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76200"/>
            <a:ext cx="8839200" cy="1107996"/>
          </a:xfrm>
          <a:prstGeom prst="rect">
            <a:avLst/>
          </a:prstGeom>
          <a:solidFill>
            <a:srgbClr val="FFFF00"/>
          </a:solidFill>
        </p:spPr>
        <p:txBody>
          <a:bodyPr wrap="square" rtlCol="0">
            <a:spAutoFit/>
          </a:bodyPr>
          <a:lstStyle/>
          <a:p>
            <a:pPr algn="ctr"/>
            <a:r>
              <a:rPr lang="en-US" sz="6600" b="1" dirty="0" smtClean="0"/>
              <a:t>Human Intelligence</a:t>
            </a:r>
            <a:endParaRPr lang="en-US" sz="6600" b="1" dirty="0"/>
          </a:p>
        </p:txBody>
      </p:sp>
      <p:sp>
        <p:nvSpPr>
          <p:cNvPr id="6" name="Rounded Rectangular Callout 5"/>
          <p:cNvSpPr/>
          <p:nvPr/>
        </p:nvSpPr>
        <p:spPr>
          <a:xfrm>
            <a:off x="5638800" y="4800600"/>
            <a:ext cx="2971800" cy="1219200"/>
          </a:xfrm>
          <a:prstGeom prst="wedgeRoundRectCallout">
            <a:avLst>
              <a:gd name="adj1" fmla="val -40260"/>
              <a:gd name="adj2" fmla="val -123382"/>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19801" y="4866382"/>
            <a:ext cx="2362200" cy="1077218"/>
          </a:xfrm>
          <a:prstGeom prst="rect">
            <a:avLst/>
          </a:prstGeom>
          <a:solidFill>
            <a:srgbClr val="FFFF00"/>
          </a:solidFill>
          <a:ln w="28575">
            <a:noFill/>
          </a:ln>
        </p:spPr>
        <p:txBody>
          <a:bodyPr wrap="square" rtlCol="0">
            <a:spAutoFit/>
          </a:bodyPr>
          <a:lstStyle/>
          <a:p>
            <a:r>
              <a:rPr lang="en-US" sz="3200" b="1" dirty="0" smtClean="0"/>
              <a:t>Human, the Force is…</a:t>
            </a:r>
            <a:endParaRPr lang="en-US" sz="3200" b="1" dirty="0"/>
          </a:p>
        </p:txBody>
      </p:sp>
    </p:spTree>
    <p:extLst>
      <p:ext uri="{BB962C8B-B14F-4D97-AF65-F5344CB8AC3E}">
        <p14:creationId xmlns:p14="http://schemas.microsoft.com/office/powerpoint/2010/main" val="633942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phibetaiota.net/wp-content/uploads/2009/08/Epoch-B-Swarm-Leadership-Final-JPE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669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1438" y="101600"/>
            <a:ext cx="9224962" cy="6426200"/>
            <a:chOff x="71438" y="101600"/>
            <a:chExt cx="9224962" cy="6426200"/>
          </a:xfrm>
        </p:grpSpPr>
        <p:sp>
          <p:nvSpPr>
            <p:cNvPr id="4" name="Oval 3"/>
            <p:cNvSpPr/>
            <p:nvPr/>
          </p:nvSpPr>
          <p:spPr>
            <a:xfrm>
              <a:off x="1219200" y="304800"/>
              <a:ext cx="6096000" cy="6172200"/>
            </a:xfrm>
            <a:prstGeom prst="ellipse">
              <a:avLst/>
            </a:prstGeom>
            <a:solidFill>
              <a:srgbClr val="FF00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1524000" y="609600"/>
              <a:ext cx="5486400" cy="5562600"/>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Oval 41"/>
            <p:cNvSpPr/>
            <p:nvPr/>
          </p:nvSpPr>
          <p:spPr>
            <a:xfrm>
              <a:off x="1752600" y="838200"/>
              <a:ext cx="5029200" cy="5105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Oval 42"/>
            <p:cNvSpPr/>
            <p:nvPr/>
          </p:nvSpPr>
          <p:spPr>
            <a:xfrm>
              <a:off x="2133600" y="1143000"/>
              <a:ext cx="4343400" cy="4419600"/>
            </a:xfrm>
            <a:prstGeom prst="ellipse">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a:stCxn id="4" idx="0"/>
              <a:endCxn id="4" idx="4"/>
            </p:cNvCxnSpPr>
            <p:nvPr/>
          </p:nvCxnSpPr>
          <p:spPr>
            <a:xfrm>
              <a:off x="4267200" y="304800"/>
              <a:ext cx="0" cy="6172200"/>
            </a:xfrm>
            <a:prstGeom prst="line">
              <a:avLst/>
            </a:prstGeom>
            <a:solidFill>
              <a:schemeClr val="bg1"/>
            </a:solidFill>
            <a:ln w="508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a:stCxn id="4" idx="2"/>
              <a:endCxn id="4" idx="6"/>
            </p:cNvCxnSpPr>
            <p:nvPr/>
          </p:nvCxnSpPr>
          <p:spPr>
            <a:xfrm>
              <a:off x="1219200" y="3390900"/>
              <a:ext cx="6096000" cy="0"/>
            </a:xfrm>
            <a:prstGeom prst="line">
              <a:avLst/>
            </a:prstGeom>
            <a:solidFill>
              <a:schemeClr val="bg1"/>
            </a:solidFill>
            <a:ln w="508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a:stCxn id="4" idx="1"/>
              <a:endCxn id="4" idx="5"/>
            </p:cNvCxnSpPr>
            <p:nvPr/>
          </p:nvCxnSpPr>
          <p:spPr>
            <a:xfrm>
              <a:off x="2111939" y="1208698"/>
              <a:ext cx="4310522" cy="4364404"/>
            </a:xfrm>
            <a:prstGeom prst="line">
              <a:avLst/>
            </a:prstGeom>
            <a:solidFill>
              <a:schemeClr val="bg1"/>
            </a:solidFill>
            <a:ln w="508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a:stCxn id="4" idx="7"/>
              <a:endCxn id="4" idx="3"/>
            </p:cNvCxnSpPr>
            <p:nvPr/>
          </p:nvCxnSpPr>
          <p:spPr>
            <a:xfrm flipH="1">
              <a:off x="2111939" y="1208698"/>
              <a:ext cx="4310522" cy="4364404"/>
            </a:xfrm>
            <a:prstGeom prst="line">
              <a:avLst/>
            </a:prstGeom>
            <a:solidFill>
              <a:schemeClr val="bg1"/>
            </a:solidFill>
            <a:ln w="508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14" name="Oval 13"/>
            <p:cNvSpPr/>
            <p:nvPr/>
          </p:nvSpPr>
          <p:spPr>
            <a:xfrm>
              <a:off x="3657600" y="2819400"/>
              <a:ext cx="1143000" cy="1219200"/>
            </a:xfrm>
            <a:prstGeom prst="ellipse">
              <a:avLst/>
            </a:prstGeom>
            <a:solidFill>
              <a:srgbClr val="F1D71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9" name="TextBox 14"/>
            <p:cNvSpPr txBox="1">
              <a:spLocks noChangeArrowheads="1"/>
            </p:cNvSpPr>
            <p:nvPr/>
          </p:nvSpPr>
          <p:spPr bwMode="auto">
            <a:xfrm>
              <a:off x="533400" y="1016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Calibri" pitchFamily="34" charset="0"/>
                </a:rPr>
                <a:t>Government</a:t>
              </a:r>
            </a:p>
          </p:txBody>
        </p:sp>
        <p:sp>
          <p:nvSpPr>
            <p:cNvPr id="2060" name="TextBox 15"/>
            <p:cNvSpPr txBox="1">
              <a:spLocks noChangeArrowheads="1"/>
            </p:cNvSpPr>
            <p:nvPr/>
          </p:nvSpPr>
          <p:spPr bwMode="auto">
            <a:xfrm>
              <a:off x="71438" y="1244600"/>
              <a:ext cx="1528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Calibri" pitchFamily="34" charset="0"/>
                </a:rPr>
                <a:t>Military</a:t>
              </a:r>
            </a:p>
          </p:txBody>
        </p:sp>
        <p:sp>
          <p:nvSpPr>
            <p:cNvPr id="2061" name="TextBox 16"/>
            <p:cNvSpPr txBox="1">
              <a:spLocks noChangeArrowheads="1"/>
            </p:cNvSpPr>
            <p:nvPr/>
          </p:nvSpPr>
          <p:spPr bwMode="auto">
            <a:xfrm>
              <a:off x="5715000" y="101600"/>
              <a:ext cx="3135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Calibri" pitchFamily="34" charset="0"/>
                </a:rPr>
                <a:t>Law Enforcement</a:t>
              </a:r>
            </a:p>
          </p:txBody>
        </p:sp>
        <p:sp>
          <p:nvSpPr>
            <p:cNvPr id="2062" name="TextBox 18"/>
            <p:cNvSpPr txBox="1">
              <a:spLocks noChangeArrowheads="1"/>
            </p:cNvSpPr>
            <p:nvPr/>
          </p:nvSpPr>
          <p:spPr bwMode="auto">
            <a:xfrm>
              <a:off x="6934200" y="1244600"/>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Calibri" pitchFamily="34" charset="0"/>
                </a:rPr>
                <a:t>Business</a:t>
              </a:r>
            </a:p>
          </p:txBody>
        </p:sp>
        <p:sp>
          <p:nvSpPr>
            <p:cNvPr id="2063" name="TextBox 35"/>
            <p:cNvSpPr txBox="1">
              <a:spLocks noChangeArrowheads="1"/>
            </p:cNvSpPr>
            <p:nvPr/>
          </p:nvSpPr>
          <p:spPr bwMode="auto">
            <a:xfrm>
              <a:off x="5867400" y="5943600"/>
              <a:ext cx="2498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Calibri" pitchFamily="34" charset="0"/>
                </a:rPr>
                <a:t>Civil Societies</a:t>
              </a:r>
            </a:p>
          </p:txBody>
        </p:sp>
        <p:sp>
          <p:nvSpPr>
            <p:cNvPr id="2064" name="TextBox 36"/>
            <p:cNvSpPr txBox="1">
              <a:spLocks noChangeArrowheads="1"/>
            </p:cNvSpPr>
            <p:nvPr/>
          </p:nvSpPr>
          <p:spPr bwMode="auto">
            <a:xfrm>
              <a:off x="304800" y="50292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3200" b="1">
                  <a:latin typeface="Calibri" pitchFamily="34" charset="0"/>
                </a:rPr>
                <a:t>Media</a:t>
              </a:r>
            </a:p>
          </p:txBody>
        </p:sp>
        <p:sp>
          <p:nvSpPr>
            <p:cNvPr id="2065" name="TextBox 37"/>
            <p:cNvSpPr txBox="1">
              <a:spLocks noChangeArrowheads="1"/>
            </p:cNvSpPr>
            <p:nvPr/>
          </p:nvSpPr>
          <p:spPr bwMode="auto">
            <a:xfrm>
              <a:off x="990600" y="5943600"/>
              <a:ext cx="186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Calibri" pitchFamily="34" charset="0"/>
                </a:rPr>
                <a:t>Academia</a:t>
              </a:r>
            </a:p>
          </p:txBody>
        </p:sp>
        <p:sp>
          <p:nvSpPr>
            <p:cNvPr id="2066" name="TextBox 38"/>
            <p:cNvSpPr txBox="1">
              <a:spLocks noChangeArrowheads="1"/>
            </p:cNvSpPr>
            <p:nvPr/>
          </p:nvSpPr>
          <p:spPr bwMode="auto">
            <a:xfrm>
              <a:off x="6781800" y="5054600"/>
              <a:ext cx="1974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Calibri" pitchFamily="34" charset="0"/>
                </a:rPr>
                <a:t>Non-Profit</a:t>
              </a:r>
            </a:p>
          </p:txBody>
        </p:sp>
        <p:sp>
          <p:nvSpPr>
            <p:cNvPr id="44" name="Oval 43"/>
            <p:cNvSpPr/>
            <p:nvPr/>
          </p:nvSpPr>
          <p:spPr>
            <a:xfrm>
              <a:off x="2895600" y="2057400"/>
              <a:ext cx="2667000" cy="2667000"/>
            </a:xfrm>
            <a:prstGeom prst="ellipse">
              <a:avLst/>
            </a:prstGeom>
            <a:solidFill>
              <a:srgbClr val="7030A0"/>
            </a:solidFill>
            <a:ln w="254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68" name="TextBox 44"/>
            <p:cNvSpPr txBox="1">
              <a:spLocks noChangeArrowheads="1"/>
            </p:cNvSpPr>
            <p:nvPr/>
          </p:nvSpPr>
          <p:spPr bwMode="auto">
            <a:xfrm>
              <a:off x="3124200" y="2885182"/>
              <a:ext cx="2209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smtClean="0">
                  <a:solidFill>
                    <a:schemeClr val="bg1"/>
                  </a:solidFill>
                  <a:latin typeface="Calibri" pitchFamily="34" charset="0"/>
                </a:rPr>
                <a:t>Information</a:t>
              </a:r>
              <a:endParaRPr lang="en-US" sz="3200" b="1" dirty="0">
                <a:solidFill>
                  <a:schemeClr val="bg1"/>
                </a:solidFill>
                <a:latin typeface="Calibri" pitchFamily="34" charset="0"/>
              </a:endParaRPr>
            </a:p>
            <a:p>
              <a:pPr algn="ctr" eaLnBrk="1" hangingPunct="1"/>
              <a:r>
                <a:rPr lang="en-US" sz="3200" b="1" dirty="0" smtClean="0">
                  <a:solidFill>
                    <a:schemeClr val="bg1"/>
                  </a:solidFill>
                  <a:latin typeface="Calibri" pitchFamily="34" charset="0"/>
                </a:rPr>
                <a:t>Commons</a:t>
              </a:r>
              <a:endParaRPr lang="en-US" sz="3200" b="1" dirty="0">
                <a:solidFill>
                  <a:schemeClr val="bg1"/>
                </a:solidFill>
                <a:latin typeface="Calibri" pitchFamily="34" charset="0"/>
              </a:endParaRPr>
            </a:p>
          </p:txBody>
        </p:sp>
        <p:sp>
          <p:nvSpPr>
            <p:cNvPr id="2069" name="TextBox 21"/>
            <p:cNvSpPr txBox="1">
              <a:spLocks noChangeArrowheads="1"/>
            </p:cNvSpPr>
            <p:nvPr/>
          </p:nvSpPr>
          <p:spPr bwMode="auto">
            <a:xfrm rot="-1408797">
              <a:off x="2290763" y="592138"/>
              <a:ext cx="15192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Secret Internal</a:t>
              </a:r>
            </a:p>
          </p:txBody>
        </p:sp>
        <p:sp>
          <p:nvSpPr>
            <p:cNvPr id="2070" name="TextBox 22"/>
            <p:cNvSpPr txBox="1">
              <a:spLocks noChangeArrowheads="1"/>
            </p:cNvSpPr>
            <p:nvPr/>
          </p:nvSpPr>
          <p:spPr bwMode="auto">
            <a:xfrm rot="-1431399">
              <a:off x="2435225" y="777875"/>
              <a:ext cx="166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Secret Shared</a:t>
              </a:r>
            </a:p>
          </p:txBody>
        </p:sp>
        <p:sp>
          <p:nvSpPr>
            <p:cNvPr id="2071" name="TextBox 23"/>
            <p:cNvSpPr txBox="1">
              <a:spLocks noChangeArrowheads="1"/>
            </p:cNvSpPr>
            <p:nvPr/>
          </p:nvSpPr>
          <p:spPr bwMode="auto">
            <a:xfrm rot="-1478783">
              <a:off x="2449513" y="1089025"/>
              <a:ext cx="1733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t>Sensitive Shared</a:t>
              </a:r>
            </a:p>
          </p:txBody>
        </p:sp>
        <p:sp>
          <p:nvSpPr>
            <p:cNvPr id="2072" name="TextBox 24"/>
            <p:cNvSpPr txBox="1">
              <a:spLocks noChangeArrowheads="1"/>
            </p:cNvSpPr>
            <p:nvPr/>
          </p:nvSpPr>
          <p:spPr bwMode="auto">
            <a:xfrm rot="-1461992">
              <a:off x="2784904" y="1424573"/>
              <a:ext cx="15199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solidFill>
                    <a:schemeClr val="bg1"/>
                  </a:solidFill>
                </a:rPr>
                <a:t>Open (Public)</a:t>
              </a:r>
            </a:p>
          </p:txBody>
        </p:sp>
        <p:cxnSp>
          <p:nvCxnSpPr>
            <p:cNvPr id="33" name="Straight Connector 32"/>
            <p:cNvCxnSpPr>
              <a:stCxn id="4" idx="2"/>
            </p:cNvCxnSpPr>
            <p:nvPr/>
          </p:nvCxnSpPr>
          <p:spPr>
            <a:xfrm>
              <a:off x="1219200" y="3390900"/>
              <a:ext cx="900439" cy="0"/>
            </a:xfrm>
            <a:prstGeom prst="lin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a:stCxn id="4" idx="3"/>
              <a:endCxn id="43" idx="3"/>
            </p:cNvCxnSpPr>
            <p:nvPr/>
          </p:nvCxnSpPr>
          <p:spPr>
            <a:xfrm flipV="1">
              <a:off x="2111939" y="4915365"/>
              <a:ext cx="657737" cy="657737"/>
            </a:xfrm>
            <a:prstGeom prst="lin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a:endCxn id="4" idx="4"/>
            </p:cNvCxnSpPr>
            <p:nvPr/>
          </p:nvCxnSpPr>
          <p:spPr>
            <a:xfrm rot="5400000">
              <a:off x="3829050" y="6038850"/>
              <a:ext cx="876300" cy="0"/>
            </a:xfrm>
            <a:prstGeom prst="lin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a:stCxn id="4" idx="1"/>
            </p:cNvCxnSpPr>
            <p:nvPr/>
          </p:nvCxnSpPr>
          <p:spPr>
            <a:xfrm rot="16200000" flipH="1">
              <a:off x="2116932" y="1202531"/>
              <a:ext cx="620712" cy="631825"/>
            </a:xfrm>
            <a:prstGeom prst="lin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p:cNvCxnSpPr>
              <a:endCxn id="4" idx="5"/>
            </p:cNvCxnSpPr>
            <p:nvPr/>
          </p:nvCxnSpPr>
          <p:spPr>
            <a:xfrm rot="16200000" flipH="1">
              <a:off x="5823743" y="4974432"/>
              <a:ext cx="620713" cy="577850"/>
            </a:xfrm>
            <a:prstGeom prst="lin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p:cNvCxnSpPr>
              <a:stCxn id="4" idx="0"/>
            </p:cNvCxnSpPr>
            <p:nvPr/>
          </p:nvCxnSpPr>
          <p:spPr>
            <a:xfrm rot="16200000" flipH="1">
              <a:off x="3848100" y="723900"/>
              <a:ext cx="838200" cy="0"/>
            </a:xfrm>
            <a:prstGeom prst="lin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2" name="TextBox 1"/>
            <p:cNvSpPr txBox="1"/>
            <p:nvPr/>
          </p:nvSpPr>
          <p:spPr>
            <a:xfrm rot="1462818">
              <a:off x="3093387" y="4876800"/>
              <a:ext cx="834203" cy="400110"/>
            </a:xfrm>
            <a:prstGeom prst="rect">
              <a:avLst/>
            </a:prstGeom>
            <a:noFill/>
          </p:spPr>
          <p:txBody>
            <a:bodyPr wrap="none" rtlCol="0">
              <a:spAutoFit/>
            </a:bodyPr>
            <a:lstStyle/>
            <a:p>
              <a:r>
                <a:rPr lang="en-US" sz="2000" b="1" dirty="0" smtClean="0"/>
                <a:t>Green</a:t>
              </a:r>
              <a:endParaRPr lang="en-US" sz="2000" b="1" dirty="0"/>
            </a:p>
          </p:txBody>
        </p:sp>
        <p:sp>
          <p:nvSpPr>
            <p:cNvPr id="34" name="TextBox 33"/>
            <p:cNvSpPr txBox="1"/>
            <p:nvPr/>
          </p:nvSpPr>
          <p:spPr>
            <a:xfrm rot="1512771">
              <a:off x="2862694" y="5298879"/>
              <a:ext cx="880177" cy="400110"/>
            </a:xfrm>
            <a:prstGeom prst="rect">
              <a:avLst/>
            </a:prstGeom>
            <a:noFill/>
          </p:spPr>
          <p:txBody>
            <a:bodyPr wrap="none" rtlCol="0">
              <a:spAutoFit/>
            </a:bodyPr>
            <a:lstStyle/>
            <a:p>
              <a:r>
                <a:rPr lang="en-US" sz="2000" b="1" dirty="0" smtClean="0"/>
                <a:t>Yellow</a:t>
              </a:r>
              <a:endParaRPr lang="en-US" sz="2000" b="1" dirty="0"/>
            </a:p>
          </p:txBody>
        </p:sp>
        <p:sp>
          <p:nvSpPr>
            <p:cNvPr id="35" name="TextBox 34"/>
            <p:cNvSpPr txBox="1"/>
            <p:nvPr/>
          </p:nvSpPr>
          <p:spPr>
            <a:xfrm rot="1550837">
              <a:off x="2696392" y="5578258"/>
              <a:ext cx="956929" cy="400110"/>
            </a:xfrm>
            <a:prstGeom prst="rect">
              <a:avLst/>
            </a:prstGeom>
            <a:noFill/>
          </p:spPr>
          <p:txBody>
            <a:bodyPr wrap="none" rtlCol="0">
              <a:spAutoFit/>
            </a:bodyPr>
            <a:lstStyle/>
            <a:p>
              <a:r>
                <a:rPr lang="en-US" sz="2000" b="1" dirty="0" smtClean="0"/>
                <a:t>Orange</a:t>
              </a:r>
              <a:endParaRPr lang="en-US" sz="2000" b="1" dirty="0"/>
            </a:p>
          </p:txBody>
        </p:sp>
        <p:sp>
          <p:nvSpPr>
            <p:cNvPr id="36" name="TextBox 35"/>
            <p:cNvSpPr txBox="1"/>
            <p:nvPr/>
          </p:nvSpPr>
          <p:spPr>
            <a:xfrm rot="1393550">
              <a:off x="2705075" y="5800863"/>
              <a:ext cx="592855" cy="400110"/>
            </a:xfrm>
            <a:prstGeom prst="rect">
              <a:avLst/>
            </a:prstGeom>
            <a:noFill/>
          </p:spPr>
          <p:txBody>
            <a:bodyPr wrap="none" rtlCol="0">
              <a:spAutoFit/>
            </a:bodyPr>
            <a:lstStyle/>
            <a:p>
              <a:r>
                <a:rPr lang="en-US" sz="2000" b="1" dirty="0" smtClean="0"/>
                <a:t>Red</a:t>
              </a:r>
              <a:endParaRPr lang="en-US" sz="2000" b="1" dirty="0"/>
            </a:p>
          </p:txBody>
        </p:sp>
        <p:cxnSp>
          <p:nvCxnSpPr>
            <p:cNvPr id="45" name="Straight Connector 44"/>
            <p:cNvCxnSpPr>
              <a:endCxn id="4" idx="6"/>
            </p:cNvCxnSpPr>
            <p:nvPr/>
          </p:nvCxnSpPr>
          <p:spPr>
            <a:xfrm>
              <a:off x="6490961" y="3390900"/>
              <a:ext cx="824239" cy="0"/>
            </a:xfrm>
            <a:prstGeom prst="lin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a:stCxn id="43" idx="7"/>
            </p:cNvCxnSpPr>
            <p:nvPr/>
          </p:nvCxnSpPr>
          <p:spPr>
            <a:xfrm flipV="1">
              <a:off x="5840924" y="1230136"/>
              <a:ext cx="582101" cy="560099"/>
            </a:xfrm>
            <a:prstGeom prst="lin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299195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smtClean="0"/>
              <a:t>Human Information Pathologies</a:t>
            </a:r>
            <a:endParaRPr lang="en-US" b="1" i="1" dirty="0"/>
          </a:p>
        </p:txBody>
      </p:sp>
      <p:sp>
        <p:nvSpPr>
          <p:cNvPr id="3" name="Content Placeholder 2"/>
          <p:cNvSpPr>
            <a:spLocks noGrp="1"/>
          </p:cNvSpPr>
          <p:nvPr>
            <p:ph idx="1"/>
          </p:nvPr>
        </p:nvSpPr>
        <p:spPr>
          <a:xfrm>
            <a:off x="304800" y="1600200"/>
            <a:ext cx="4343400" cy="4525963"/>
          </a:xfrm>
        </p:spPr>
        <p:txBody>
          <a:bodyPr>
            <a:normAutofit lnSpcReduction="10000"/>
          </a:bodyPr>
          <a:lstStyle/>
          <a:p>
            <a:pPr marL="0" indent="0">
              <a:buNone/>
            </a:pPr>
            <a:r>
              <a:rPr lang="en-US" dirty="0" smtClean="0"/>
              <a:t>Censoring</a:t>
            </a:r>
          </a:p>
          <a:p>
            <a:pPr marL="0" indent="0">
              <a:buNone/>
            </a:pPr>
            <a:r>
              <a:rPr lang="en-US" dirty="0" smtClean="0"/>
              <a:t>Cheating Culture</a:t>
            </a:r>
          </a:p>
          <a:p>
            <a:pPr marL="0" indent="0">
              <a:buNone/>
            </a:pPr>
            <a:r>
              <a:rPr lang="en-US" dirty="0" smtClean="0"/>
              <a:t>Fog Facts</a:t>
            </a:r>
          </a:p>
          <a:p>
            <a:pPr marL="0" indent="0">
              <a:buNone/>
            </a:pPr>
            <a:r>
              <a:rPr lang="en-US" dirty="0" smtClean="0"/>
              <a:t>Forbidden Knowledge</a:t>
            </a:r>
          </a:p>
          <a:p>
            <a:pPr marL="0" indent="0">
              <a:buNone/>
            </a:pPr>
            <a:r>
              <a:rPr lang="en-US" dirty="0" smtClean="0"/>
              <a:t>Forgotten Knowledge</a:t>
            </a:r>
          </a:p>
          <a:p>
            <a:pPr marL="0" indent="0">
              <a:buNone/>
            </a:pPr>
            <a:r>
              <a:rPr lang="en-US" dirty="0" smtClean="0"/>
              <a:t>Incestuous Amplification</a:t>
            </a:r>
          </a:p>
          <a:p>
            <a:pPr marL="0" indent="0">
              <a:buNone/>
            </a:pPr>
            <a:r>
              <a:rPr lang="en-US" dirty="0" smtClean="0"/>
              <a:t>Lies</a:t>
            </a:r>
          </a:p>
          <a:p>
            <a:pPr marL="0" indent="0">
              <a:buNone/>
            </a:pPr>
            <a:r>
              <a:rPr lang="en-US" dirty="0" smtClean="0"/>
              <a:t>Lost History</a:t>
            </a:r>
            <a:endParaRPr lang="en-US" dirty="0"/>
          </a:p>
        </p:txBody>
      </p:sp>
      <p:sp>
        <p:nvSpPr>
          <p:cNvPr id="4" name="TextBox 3"/>
          <p:cNvSpPr txBox="1"/>
          <p:nvPr/>
        </p:nvSpPr>
        <p:spPr>
          <a:xfrm>
            <a:off x="4876800" y="1600200"/>
            <a:ext cx="4267200" cy="4622804"/>
          </a:xfrm>
          <a:prstGeom prst="rect">
            <a:avLst/>
          </a:prstGeom>
          <a:noFill/>
        </p:spPr>
        <p:txBody>
          <a:bodyPr wrap="square" rtlCol="0">
            <a:spAutoFit/>
          </a:bodyPr>
          <a:lstStyle/>
          <a:p>
            <a:pPr>
              <a:spcBef>
                <a:spcPct val="20000"/>
              </a:spcBef>
            </a:pPr>
            <a:r>
              <a:rPr lang="en-US" sz="3200" dirty="0"/>
              <a:t>Manufacturing Consent</a:t>
            </a:r>
          </a:p>
          <a:p>
            <a:pPr>
              <a:spcBef>
                <a:spcPct val="20000"/>
              </a:spcBef>
            </a:pPr>
            <a:r>
              <a:rPr lang="en-US" sz="3200" dirty="0"/>
              <a:t>Missing Information</a:t>
            </a:r>
          </a:p>
          <a:p>
            <a:pPr>
              <a:spcBef>
                <a:spcPct val="20000"/>
              </a:spcBef>
            </a:pPr>
            <a:r>
              <a:rPr lang="en-US" sz="3200" dirty="0"/>
              <a:t>Propaganda</a:t>
            </a:r>
          </a:p>
          <a:p>
            <a:pPr>
              <a:spcBef>
                <a:spcPct val="20000"/>
              </a:spcBef>
            </a:pPr>
            <a:r>
              <a:rPr lang="en-US" sz="3200" dirty="0"/>
              <a:t>Rule by Secrecy</a:t>
            </a:r>
          </a:p>
          <a:p>
            <a:pPr>
              <a:spcBef>
                <a:spcPct val="20000"/>
              </a:spcBef>
            </a:pPr>
            <a:r>
              <a:rPr lang="en-US" sz="3200" dirty="0"/>
              <a:t>Weapons of </a:t>
            </a:r>
            <a:r>
              <a:rPr lang="en-US" sz="3200" dirty="0" smtClean="0"/>
              <a:t>Mass      Deception</a:t>
            </a:r>
            <a:endParaRPr lang="en-US" sz="3200" dirty="0"/>
          </a:p>
          <a:p>
            <a:pPr>
              <a:spcBef>
                <a:spcPct val="20000"/>
              </a:spcBef>
            </a:pPr>
            <a:r>
              <a:rPr lang="en-US" sz="3200" dirty="0"/>
              <a:t>Weapons of Mass Instruction</a:t>
            </a:r>
          </a:p>
        </p:txBody>
      </p:sp>
    </p:spTree>
    <p:extLst>
      <p:ext uri="{BB962C8B-B14F-4D97-AF65-F5344CB8AC3E}">
        <p14:creationId xmlns:p14="http://schemas.microsoft.com/office/powerpoint/2010/main" val="4129316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phibetaiota.net/wp-content/uploads/2009/08/Missing-Inform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65"/>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069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Humans Matter More!</a:t>
            </a:r>
            <a:endParaRPr lang="en-US" b="1"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0" y="1676400"/>
            <a:ext cx="7848600" cy="4876799"/>
          </a:xfrm>
          <a:prstGeom prst="rect">
            <a:avLst/>
          </a:prstGeom>
        </p:spPr>
      </p:pic>
    </p:spTree>
    <p:extLst>
      <p:ext uri="{BB962C8B-B14F-4D97-AF65-F5344CB8AC3E}">
        <p14:creationId xmlns:p14="http://schemas.microsoft.com/office/powerpoint/2010/main" val="388943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b="1" dirty="0" smtClean="0"/>
              <a:t>On the Shoulders </a:t>
            </a:r>
            <a:r>
              <a:rPr lang="en-US" b="1" dirty="0"/>
              <a:t>o</a:t>
            </a:r>
            <a:r>
              <a:rPr lang="en-US" b="1" dirty="0" smtClean="0"/>
              <a:t>f Others</a:t>
            </a:r>
            <a:endParaRPr lang="en-US" b="1" dirty="0"/>
          </a:p>
        </p:txBody>
      </p:sp>
      <p:sp>
        <p:nvSpPr>
          <p:cNvPr id="4" name="TextBox 3"/>
          <p:cNvSpPr txBox="1"/>
          <p:nvPr/>
        </p:nvSpPr>
        <p:spPr>
          <a:xfrm>
            <a:off x="1905000" y="1277064"/>
            <a:ext cx="6934200" cy="5078313"/>
          </a:xfrm>
          <a:prstGeom prst="rect">
            <a:avLst/>
          </a:prstGeom>
          <a:noFill/>
        </p:spPr>
        <p:txBody>
          <a:bodyPr wrap="square" rtlCol="0">
            <a:spAutoFit/>
          </a:bodyPr>
          <a:lstStyle/>
          <a:p>
            <a:r>
              <a:rPr lang="en-US" sz="1400" dirty="0"/>
              <a:t>(There is a need) to recognize that just as the essence of knowledge is not as split up into academic disciplines as it is in our academic universe, so can intelligence not be set apart from statecraft and society, or subdivided into elements...such as analysis and estimates, </a:t>
            </a:r>
            <a:r>
              <a:rPr lang="en-US" sz="1400" dirty="0" smtClean="0"/>
              <a:t>counter intelligence</a:t>
            </a:r>
            <a:r>
              <a:rPr lang="en-US" sz="1400" dirty="0"/>
              <a:t>, clandestine collection, covert action, and so forth. </a:t>
            </a:r>
            <a:r>
              <a:rPr lang="en-US" sz="1400" dirty="0" smtClean="0"/>
              <a:t> </a:t>
            </a:r>
          </a:p>
          <a:p>
            <a:r>
              <a:rPr lang="en-US" sz="1400" dirty="0" smtClean="0"/>
              <a:t>Rather </a:t>
            </a:r>
            <a:r>
              <a:rPr lang="en-US" sz="2000" dirty="0"/>
              <a:t>… </a:t>
            </a:r>
            <a:r>
              <a:rPr lang="en-US" sz="2000" b="1" dirty="0"/>
              <a:t>intelligence is a scheme of things entire</a:t>
            </a:r>
            <a:r>
              <a:rPr lang="en-US" sz="2000" dirty="0"/>
              <a:t>.</a:t>
            </a:r>
            <a:r>
              <a:rPr lang="en-US" sz="2000" i="1" dirty="0"/>
              <a:t> </a:t>
            </a:r>
            <a:r>
              <a:rPr lang="en-US" sz="1400" dirty="0"/>
              <a:t>(Bozeman 1998: 177</a:t>
            </a:r>
            <a:r>
              <a:rPr lang="en-US" sz="1400" dirty="0" smtClean="0"/>
              <a:t>).</a:t>
            </a:r>
            <a:endParaRPr lang="en-US" sz="2000" dirty="0" smtClean="0"/>
          </a:p>
          <a:p>
            <a:endParaRPr lang="en-US" sz="2400" dirty="0" smtClean="0"/>
          </a:p>
          <a:p>
            <a:endParaRPr lang="en-US" sz="800" dirty="0"/>
          </a:p>
          <a:p>
            <a:r>
              <a:rPr lang="en-US" sz="1400" i="1" dirty="0"/>
              <a:t>The intelligence institutions have neglected support of judgment.  This is partly due to being disinvited to help shape the sovereign’s judgment, but also partly due to mistaking who the sovereign has become.  The people’s judgment is now being poisoned by ideologues who have filled the void.  </a:t>
            </a:r>
            <a:endParaRPr lang="en-US" sz="1400" b="1" i="1" dirty="0"/>
          </a:p>
          <a:p>
            <a:r>
              <a:rPr lang="en-US" sz="2000" b="1" i="1" dirty="0" smtClean="0"/>
              <a:t>The </a:t>
            </a:r>
            <a:r>
              <a:rPr lang="en-US" sz="2000" b="1" i="1" dirty="0"/>
              <a:t>situation is not honestly and soberly appreciated</a:t>
            </a:r>
            <a:r>
              <a:rPr lang="en-US" sz="2000" i="1" dirty="0"/>
              <a:t>.  </a:t>
            </a:r>
            <a:r>
              <a:rPr lang="en-US" sz="1400" i="1" dirty="0"/>
              <a:t>Societal sense-making suffers due to the failure of the intelligence function and the craft to support it</a:t>
            </a:r>
            <a:r>
              <a:rPr lang="en-US" sz="1400" i="1" dirty="0" smtClean="0"/>
              <a:t>.  (</a:t>
            </a:r>
            <a:r>
              <a:rPr lang="en-US" sz="1400" dirty="0" smtClean="0"/>
              <a:t>Senior US serving officer, 2012)  </a:t>
            </a:r>
          </a:p>
          <a:p>
            <a:endParaRPr lang="en-US" sz="2400" dirty="0" smtClean="0"/>
          </a:p>
          <a:p>
            <a:endParaRPr lang="en-US" sz="800" i="1" dirty="0"/>
          </a:p>
          <a:p>
            <a:r>
              <a:rPr lang="en-US" sz="1400" i="1" dirty="0"/>
              <a:t>Reformations and transformations are not the same thing.  </a:t>
            </a:r>
            <a:r>
              <a:rPr lang="en-US" sz="2000" i="1" dirty="0"/>
              <a:t>Reformations are concerned with changing the means systems employ to pursue their objectives.  </a:t>
            </a:r>
            <a:r>
              <a:rPr lang="en-US" sz="2000" b="1" i="1" dirty="0"/>
              <a:t>Transformations involve changes in the objectives they pursue</a:t>
            </a:r>
            <a:r>
              <a:rPr lang="en-US" sz="2000" b="1" i="1" dirty="0" smtClean="0"/>
              <a:t>.  </a:t>
            </a:r>
            <a:r>
              <a:rPr lang="en-US" sz="2000" dirty="0" smtClean="0"/>
              <a:t>(</a:t>
            </a:r>
            <a:r>
              <a:rPr lang="en-US" sz="2000" dirty="0" err="1" smtClean="0"/>
              <a:t>Ackoff</a:t>
            </a:r>
            <a:r>
              <a:rPr lang="en-US" sz="2000" dirty="0" smtClean="0"/>
              <a:t>, 2004)</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990600"/>
            <a:ext cx="1447800" cy="180190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7" y="4876800"/>
            <a:ext cx="1448783" cy="1627094"/>
          </a:xfrm>
          <a:prstGeom prst="rect">
            <a:avLst/>
          </a:prstGeom>
        </p:spPr>
      </p:pic>
    </p:spTree>
    <p:extLst>
      <p:ext uri="{BB962C8B-B14F-4D97-AF65-F5344CB8AC3E}">
        <p14:creationId xmlns:p14="http://schemas.microsoft.com/office/powerpoint/2010/main" val="90161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4000" b="1" dirty="0" smtClean="0"/>
              <a:t>Fragmentation of Academic Knowledge</a:t>
            </a:r>
            <a:endParaRPr lang="en-US" sz="4000" b="1" dirty="0"/>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609600" y="1200150"/>
            <a:ext cx="7848600" cy="5581650"/>
          </a:xfrm>
          <a:prstGeom prst="rect">
            <a:avLst/>
          </a:prstGeom>
        </p:spPr>
      </p:pic>
    </p:spTree>
    <p:extLst>
      <p:ext uri="{BB962C8B-B14F-4D97-AF65-F5344CB8AC3E}">
        <p14:creationId xmlns:p14="http://schemas.microsoft.com/office/powerpoint/2010/main" val="1029869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799" y="1752600"/>
            <a:ext cx="7296869" cy="4953000"/>
          </a:xfrm>
          <a:prstGeom prst="rect">
            <a:avLst/>
          </a:prstGeom>
        </p:spPr>
      </p:pic>
      <p:sp>
        <p:nvSpPr>
          <p:cNvPr id="7" name="TextBox 6"/>
          <p:cNvSpPr txBox="1"/>
          <p:nvPr/>
        </p:nvSpPr>
        <p:spPr>
          <a:xfrm>
            <a:off x="0" y="152400"/>
            <a:ext cx="9125668" cy="1200329"/>
          </a:xfrm>
          <a:prstGeom prst="rect">
            <a:avLst/>
          </a:prstGeom>
          <a:noFill/>
        </p:spPr>
        <p:txBody>
          <a:bodyPr wrap="square" rtlCol="0">
            <a:spAutoFit/>
          </a:bodyPr>
          <a:lstStyle/>
          <a:p>
            <a:pPr algn="ctr"/>
            <a:r>
              <a:rPr lang="en-US" sz="3600" b="1" dirty="0" smtClean="0"/>
              <a:t>Languages In (Discovery)</a:t>
            </a:r>
          </a:p>
          <a:p>
            <a:pPr algn="ctr"/>
            <a:r>
              <a:rPr lang="en-US" sz="3600" b="1" dirty="0" smtClean="0"/>
              <a:t>Languages Out (Sharing)</a:t>
            </a:r>
            <a:endParaRPr lang="en-US" sz="3600" b="1" dirty="0"/>
          </a:p>
        </p:txBody>
      </p:sp>
      <p:sp>
        <p:nvSpPr>
          <p:cNvPr id="8" name="TextBox 7"/>
          <p:cNvSpPr txBox="1"/>
          <p:nvPr/>
        </p:nvSpPr>
        <p:spPr>
          <a:xfrm>
            <a:off x="152400" y="1681759"/>
            <a:ext cx="1828799" cy="2308324"/>
          </a:xfrm>
          <a:prstGeom prst="rect">
            <a:avLst/>
          </a:prstGeom>
          <a:noFill/>
        </p:spPr>
        <p:txBody>
          <a:bodyPr wrap="square" rtlCol="0">
            <a:spAutoFit/>
          </a:bodyPr>
          <a:lstStyle/>
          <a:p>
            <a:r>
              <a:rPr lang="en-US" b="1" dirty="0" smtClean="0"/>
              <a:t>Six UN Languages</a:t>
            </a:r>
          </a:p>
          <a:p>
            <a:r>
              <a:rPr lang="en-US" dirty="0" smtClean="0"/>
              <a:t>Arabic</a:t>
            </a:r>
          </a:p>
          <a:p>
            <a:r>
              <a:rPr lang="en-US" dirty="0" smtClean="0"/>
              <a:t>Chinese</a:t>
            </a:r>
          </a:p>
          <a:p>
            <a:r>
              <a:rPr lang="en-US" dirty="0" smtClean="0"/>
              <a:t>English</a:t>
            </a:r>
          </a:p>
          <a:p>
            <a:r>
              <a:rPr lang="en-US" dirty="0" smtClean="0"/>
              <a:t>French</a:t>
            </a:r>
          </a:p>
          <a:p>
            <a:r>
              <a:rPr lang="en-US" dirty="0" smtClean="0"/>
              <a:t>Russian</a:t>
            </a:r>
          </a:p>
          <a:p>
            <a:r>
              <a:rPr lang="en-US" dirty="0" smtClean="0"/>
              <a:t>Spanish</a:t>
            </a:r>
            <a:endParaRPr lang="en-US" dirty="0"/>
          </a:p>
        </p:txBody>
      </p:sp>
      <p:sp>
        <p:nvSpPr>
          <p:cNvPr id="9" name="TextBox 8"/>
          <p:cNvSpPr txBox="1"/>
          <p:nvPr/>
        </p:nvSpPr>
        <p:spPr>
          <a:xfrm>
            <a:off x="152400" y="4114800"/>
            <a:ext cx="1447800" cy="2585323"/>
          </a:xfrm>
          <a:prstGeom prst="rect">
            <a:avLst/>
          </a:prstGeom>
          <a:noFill/>
        </p:spPr>
        <p:txBody>
          <a:bodyPr wrap="square" rtlCol="0">
            <a:spAutoFit/>
          </a:bodyPr>
          <a:lstStyle/>
          <a:p>
            <a:r>
              <a:rPr lang="en-US" b="1" dirty="0" smtClean="0"/>
              <a:t>Practical Experience</a:t>
            </a:r>
          </a:p>
          <a:p>
            <a:r>
              <a:rPr lang="en-US" dirty="0" smtClean="0"/>
              <a:t>33 Core</a:t>
            </a:r>
          </a:p>
          <a:p>
            <a:r>
              <a:rPr lang="en-US" dirty="0" smtClean="0"/>
              <a:t>12 Arabic</a:t>
            </a:r>
          </a:p>
          <a:p>
            <a:endParaRPr lang="en-US" dirty="0"/>
          </a:p>
          <a:p>
            <a:r>
              <a:rPr lang="en-US" b="1" dirty="0" smtClean="0"/>
              <a:t>Minimum for Global Coverage</a:t>
            </a:r>
          </a:p>
          <a:p>
            <a:r>
              <a:rPr lang="en-US" dirty="0" smtClean="0"/>
              <a:t>183</a:t>
            </a:r>
            <a:endParaRPr lang="en-US" dirty="0"/>
          </a:p>
        </p:txBody>
      </p:sp>
    </p:spTree>
    <p:extLst>
      <p:ext uri="{BB962C8B-B14F-4D97-AF65-F5344CB8AC3E}">
        <p14:creationId xmlns:p14="http://schemas.microsoft.com/office/powerpoint/2010/main" val="2424881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6200" y="76200"/>
            <a:ext cx="8991600" cy="6705600"/>
          </a:xfrm>
          <a:prstGeom prst="rect">
            <a:avLst/>
          </a:prstGeom>
        </p:spPr>
      </p:pic>
    </p:spTree>
    <p:extLst>
      <p:ext uri="{BB962C8B-B14F-4D97-AF65-F5344CB8AC3E}">
        <p14:creationId xmlns:p14="http://schemas.microsoft.com/office/powerpoint/2010/main" val="1802627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Counter-Intelligence</a:t>
            </a:r>
            <a:endParaRPr lang="en-US" b="1" dirty="0"/>
          </a:p>
        </p:txBody>
      </p:sp>
      <p:sp>
        <p:nvSpPr>
          <p:cNvPr id="3" name="Content Placeholder 2"/>
          <p:cNvSpPr>
            <a:spLocks noGrp="1"/>
          </p:cNvSpPr>
          <p:nvPr>
            <p:ph idx="1"/>
          </p:nvPr>
        </p:nvSpPr>
        <p:spPr>
          <a:xfrm>
            <a:off x="457200" y="1143000"/>
            <a:ext cx="8229600" cy="5257800"/>
          </a:xfrm>
        </p:spPr>
        <p:txBody>
          <a:bodyPr>
            <a:normAutofit fontScale="85000" lnSpcReduction="10000"/>
          </a:bodyPr>
          <a:lstStyle/>
          <a:p>
            <a:r>
              <a:rPr lang="en-US" dirty="0" smtClean="0"/>
              <a:t>Counterintelligence should be the center of gravity for the future of secret intelligence.</a:t>
            </a:r>
          </a:p>
          <a:p>
            <a:r>
              <a:rPr lang="en-US" dirty="0" smtClean="0"/>
              <a:t>Counterintelligence must focus on our domestic enemies more so than our foreign enemies. </a:t>
            </a:r>
          </a:p>
          <a:p>
            <a:r>
              <a:rPr lang="en-US" dirty="0" smtClean="0"/>
              <a:t>Counterintelligence must be able to expose and destroy domestic political and financial traitors.</a:t>
            </a:r>
          </a:p>
          <a:p>
            <a:r>
              <a:rPr lang="en-US" dirty="0"/>
              <a:t>Offensive counterintelligence is not being done and needs to be a long-term endeavor</a:t>
            </a:r>
            <a:r>
              <a:rPr lang="en-US" dirty="0" smtClean="0"/>
              <a:t>.</a:t>
            </a:r>
          </a:p>
          <a:p>
            <a:pPr lvl="0"/>
            <a:r>
              <a:rPr lang="en-US" dirty="0">
                <a:solidFill>
                  <a:prstClr val="black"/>
                </a:solidFill>
              </a:rPr>
              <a:t>Counterintelligence cannot overcome the irresponsibility of NSA and others who refuse to be serious about </a:t>
            </a:r>
            <a:r>
              <a:rPr lang="en-US" dirty="0" smtClean="0">
                <a:solidFill>
                  <a:prstClr val="black"/>
                </a:solidFill>
              </a:rPr>
              <a:t>cyber-security</a:t>
            </a:r>
            <a:r>
              <a:rPr lang="en-US" dirty="0">
                <a:solidFill>
                  <a:prstClr val="black"/>
                </a:solidFill>
              </a:rPr>
              <a:t> </a:t>
            </a:r>
            <a:r>
              <a:rPr lang="en-US" dirty="0" smtClean="0">
                <a:solidFill>
                  <a:prstClr val="black"/>
                </a:solidFill>
              </a:rPr>
              <a:t>or even cyber-integrity.</a:t>
            </a:r>
          </a:p>
          <a:p>
            <a:pPr lvl="0"/>
            <a:r>
              <a:rPr lang="en-US" dirty="0" smtClean="0">
                <a:solidFill>
                  <a:prstClr val="black"/>
                </a:solidFill>
              </a:rPr>
              <a:t>The FBI is an ineffective and compromised bureaucracy.</a:t>
            </a:r>
            <a:endParaRPr lang="en-US" dirty="0"/>
          </a:p>
        </p:txBody>
      </p:sp>
    </p:spTree>
    <p:extLst>
      <p:ext uri="{BB962C8B-B14F-4D97-AF65-F5344CB8AC3E}">
        <p14:creationId xmlns:p14="http://schemas.microsoft.com/office/powerpoint/2010/main" val="718346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9" y="0"/>
            <a:ext cx="9144000" cy="6858000"/>
          </a:xfrm>
          <a:prstGeom prst="rect">
            <a:avLst/>
          </a:prstGeom>
        </p:spPr>
      </p:pic>
      <p:sp>
        <p:nvSpPr>
          <p:cNvPr id="2" name="Rectangle 1"/>
          <p:cNvSpPr/>
          <p:nvPr/>
        </p:nvSpPr>
        <p:spPr>
          <a:xfrm>
            <a:off x="17929" y="0"/>
            <a:ext cx="9126071" cy="1295400"/>
          </a:xfrm>
          <a:prstGeom prst="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76200"/>
            <a:ext cx="8839200" cy="1107996"/>
          </a:xfrm>
          <a:prstGeom prst="rect">
            <a:avLst/>
          </a:prstGeom>
          <a:solidFill>
            <a:srgbClr val="FFFF00"/>
          </a:solidFill>
        </p:spPr>
        <p:txBody>
          <a:bodyPr wrap="square" rtlCol="0">
            <a:spAutoFit/>
          </a:bodyPr>
          <a:lstStyle/>
          <a:p>
            <a:pPr algn="ctr"/>
            <a:r>
              <a:rPr lang="en-US" sz="6600" b="1" dirty="0" smtClean="0"/>
              <a:t>Acquisition Intelligence</a:t>
            </a:r>
            <a:endParaRPr lang="en-US" sz="6600" b="1" dirty="0"/>
          </a:p>
        </p:txBody>
      </p:sp>
      <p:sp>
        <p:nvSpPr>
          <p:cNvPr id="6" name="Rounded Rectangular Callout 5"/>
          <p:cNvSpPr/>
          <p:nvPr/>
        </p:nvSpPr>
        <p:spPr>
          <a:xfrm>
            <a:off x="5638800" y="5059740"/>
            <a:ext cx="2971800" cy="1569660"/>
          </a:xfrm>
          <a:prstGeom prst="wedgeRoundRectCallout">
            <a:avLst>
              <a:gd name="adj1" fmla="val -40260"/>
              <a:gd name="adj2" fmla="val -123382"/>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53100" y="5059740"/>
            <a:ext cx="2743200" cy="1569660"/>
          </a:xfrm>
          <a:prstGeom prst="rect">
            <a:avLst/>
          </a:prstGeom>
          <a:noFill/>
        </p:spPr>
        <p:txBody>
          <a:bodyPr wrap="square" rtlCol="0">
            <a:spAutoFit/>
          </a:bodyPr>
          <a:lstStyle/>
          <a:p>
            <a:r>
              <a:rPr lang="en-US" sz="3200" b="1" dirty="0" smtClean="0"/>
              <a:t>Where, when, &amp; how will this be used?</a:t>
            </a:r>
            <a:endParaRPr lang="en-US" sz="3200" b="1" dirty="0"/>
          </a:p>
        </p:txBody>
      </p:sp>
    </p:spTree>
    <p:extLst>
      <p:ext uri="{BB962C8B-B14F-4D97-AF65-F5344CB8AC3E}">
        <p14:creationId xmlns:p14="http://schemas.microsoft.com/office/powerpoint/2010/main" val="1403533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95400"/>
            <a:ext cx="8229600" cy="5562600"/>
          </a:xfrm>
          <a:prstGeom prst="rect">
            <a:avLst/>
          </a:prstGeom>
        </p:spPr>
      </p:pic>
      <p:sp>
        <p:nvSpPr>
          <p:cNvPr id="5" name="Title 1"/>
          <p:cNvSpPr>
            <a:spLocks noGrp="1"/>
          </p:cNvSpPr>
          <p:nvPr>
            <p:ph type="title"/>
          </p:nvPr>
        </p:nvSpPr>
        <p:spPr>
          <a:xfrm>
            <a:off x="0" y="0"/>
            <a:ext cx="9144000" cy="1371600"/>
          </a:xfrm>
        </p:spPr>
        <p:txBody>
          <a:bodyPr>
            <a:normAutofit/>
          </a:bodyPr>
          <a:lstStyle/>
          <a:p>
            <a:r>
              <a:rPr lang="en-US" b="1" dirty="0" smtClean="0"/>
              <a:t>Force Structure Should Meet </a:t>
            </a:r>
            <a:r>
              <a:rPr lang="en-US" b="1" u="sng" dirty="0" smtClean="0"/>
              <a:t>Needs</a:t>
            </a:r>
            <a:endParaRPr lang="en-US" sz="2800" b="1" i="1" u="sng" dirty="0"/>
          </a:p>
        </p:txBody>
      </p:sp>
    </p:spTree>
    <p:extLst>
      <p:ext uri="{BB962C8B-B14F-4D97-AF65-F5344CB8AC3E}">
        <p14:creationId xmlns:p14="http://schemas.microsoft.com/office/powerpoint/2010/main" val="3062857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28"/>
            <a:ext cx="9144000" cy="769441"/>
          </a:xfrm>
          <a:prstGeom prst="rect">
            <a:avLst/>
          </a:prstGeom>
          <a:noFill/>
        </p:spPr>
        <p:txBody>
          <a:bodyPr wrap="square" rtlCol="0">
            <a:spAutoFit/>
          </a:bodyPr>
          <a:lstStyle/>
          <a:p>
            <a:pPr algn="ctr"/>
            <a:r>
              <a:rPr lang="en-US" sz="4400" b="1" dirty="0" smtClean="0"/>
              <a:t>Holistic Analytics for Intelligence</a:t>
            </a:r>
          </a:p>
        </p:txBody>
      </p:sp>
      <p:grpSp>
        <p:nvGrpSpPr>
          <p:cNvPr id="3" name="Group 2"/>
          <p:cNvGrpSpPr/>
          <p:nvPr/>
        </p:nvGrpSpPr>
        <p:grpSpPr>
          <a:xfrm>
            <a:off x="1057835" y="914400"/>
            <a:ext cx="7620000" cy="5765973"/>
            <a:chOff x="1057835" y="1066799"/>
            <a:chExt cx="7620000" cy="5765973"/>
          </a:xfrm>
        </p:grpSpPr>
        <p:pic>
          <p:nvPicPr>
            <p:cNvPr id="8194" name="Picture 2" descr="http://www.phibetaiota.net/wp-content/uploads/2009/08/Four-Levels-Three-Sli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835" y="1066799"/>
              <a:ext cx="7620000" cy="5715001"/>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rot="16200000">
              <a:off x="4444829" y="4959436"/>
              <a:ext cx="736771" cy="3009901"/>
              <a:chOff x="4444829" y="2190750"/>
              <a:chExt cx="736771" cy="3009901"/>
            </a:xfrm>
          </p:grpSpPr>
          <p:grpSp>
            <p:nvGrpSpPr>
              <p:cNvPr id="20" name="Group 19"/>
              <p:cNvGrpSpPr/>
              <p:nvPr/>
            </p:nvGrpSpPr>
            <p:grpSpPr>
              <a:xfrm rot="16200000">
                <a:off x="3171264" y="3505200"/>
                <a:ext cx="3009900" cy="381001"/>
                <a:chOff x="3238500" y="6477000"/>
                <a:chExt cx="3009900" cy="381001"/>
              </a:xfrm>
            </p:grpSpPr>
            <p:sp>
              <p:nvSpPr>
                <p:cNvPr id="34" name="Rectangle 33"/>
                <p:cNvSpPr/>
                <p:nvPr/>
              </p:nvSpPr>
              <p:spPr>
                <a:xfrm>
                  <a:off x="3238500"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325035" y="6477001"/>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562600" y="6477001"/>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791200" y="6477001"/>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19800" y="6477001"/>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63923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86783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09643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944470"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18203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41063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47830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70690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4492511" y="2190750"/>
                <a:ext cx="367408" cy="261610"/>
              </a:xfrm>
              <a:prstGeom prst="rect">
                <a:avLst/>
              </a:prstGeom>
              <a:noFill/>
            </p:spPr>
            <p:txBody>
              <a:bodyPr wrap="none" rtlCol="0">
                <a:spAutoFit/>
              </a:bodyPr>
              <a:lstStyle/>
              <a:p>
                <a:r>
                  <a:rPr lang="en-US" sz="1100" dirty="0" smtClean="0"/>
                  <a:t>C4I</a:t>
                </a:r>
                <a:endParaRPr lang="en-US" sz="1100" dirty="0"/>
              </a:p>
            </p:txBody>
          </p:sp>
          <p:sp>
            <p:nvSpPr>
              <p:cNvPr id="22" name="TextBox 21"/>
              <p:cNvSpPr txBox="1"/>
              <p:nvPr/>
            </p:nvSpPr>
            <p:spPr>
              <a:xfrm>
                <a:off x="4484495" y="2405390"/>
                <a:ext cx="375424" cy="261610"/>
              </a:xfrm>
              <a:prstGeom prst="rect">
                <a:avLst/>
              </a:prstGeom>
              <a:noFill/>
            </p:spPr>
            <p:txBody>
              <a:bodyPr wrap="none" rtlCol="0">
                <a:spAutoFit/>
              </a:bodyPr>
              <a:lstStyle/>
              <a:p>
                <a:r>
                  <a:rPr lang="en-US" sz="1100" dirty="0" smtClean="0"/>
                  <a:t>INF</a:t>
                </a:r>
                <a:endParaRPr lang="en-US" sz="1100" dirty="0"/>
              </a:p>
            </p:txBody>
          </p:sp>
          <p:sp>
            <p:nvSpPr>
              <p:cNvPr id="23" name="TextBox 22"/>
              <p:cNvSpPr txBox="1"/>
              <p:nvPr/>
            </p:nvSpPr>
            <p:spPr>
              <a:xfrm>
                <a:off x="4447615" y="2633990"/>
                <a:ext cx="457200" cy="261610"/>
              </a:xfrm>
              <a:prstGeom prst="rect">
                <a:avLst/>
              </a:prstGeom>
              <a:noFill/>
            </p:spPr>
            <p:txBody>
              <a:bodyPr wrap="square" rtlCol="0">
                <a:spAutoFit/>
              </a:bodyPr>
              <a:lstStyle/>
              <a:p>
                <a:r>
                  <a:rPr lang="en-US" sz="1100" dirty="0" smtClean="0"/>
                  <a:t>ENG</a:t>
                </a:r>
                <a:endParaRPr lang="en-US" sz="1100" dirty="0"/>
              </a:p>
            </p:txBody>
          </p:sp>
          <p:sp>
            <p:nvSpPr>
              <p:cNvPr id="24" name="TextBox 23"/>
              <p:cNvSpPr txBox="1"/>
              <p:nvPr/>
            </p:nvSpPr>
            <p:spPr>
              <a:xfrm>
                <a:off x="4453002" y="3097610"/>
                <a:ext cx="463588" cy="261610"/>
              </a:xfrm>
              <a:prstGeom prst="rect">
                <a:avLst/>
              </a:prstGeom>
              <a:noFill/>
            </p:spPr>
            <p:txBody>
              <a:bodyPr wrap="none" rtlCol="0">
                <a:spAutoFit/>
              </a:bodyPr>
              <a:lstStyle/>
              <a:p>
                <a:r>
                  <a:rPr lang="en-US" sz="1100" dirty="0" smtClean="0"/>
                  <a:t>ARM</a:t>
                </a:r>
                <a:endParaRPr lang="en-US" sz="1100" dirty="0"/>
              </a:p>
            </p:txBody>
          </p:sp>
          <p:sp>
            <p:nvSpPr>
              <p:cNvPr id="25" name="TextBox 24"/>
              <p:cNvSpPr txBox="1"/>
              <p:nvPr/>
            </p:nvSpPr>
            <p:spPr>
              <a:xfrm>
                <a:off x="4456311" y="3306534"/>
                <a:ext cx="437940" cy="261610"/>
              </a:xfrm>
              <a:prstGeom prst="rect">
                <a:avLst/>
              </a:prstGeom>
              <a:noFill/>
            </p:spPr>
            <p:txBody>
              <a:bodyPr wrap="none" rtlCol="0">
                <a:spAutoFit/>
              </a:bodyPr>
              <a:lstStyle/>
              <a:p>
                <a:r>
                  <a:rPr lang="en-US" sz="1100" dirty="0" smtClean="0"/>
                  <a:t>AVN</a:t>
                </a:r>
                <a:endParaRPr lang="en-US" sz="1100" dirty="0"/>
              </a:p>
            </p:txBody>
          </p:sp>
          <p:sp>
            <p:nvSpPr>
              <p:cNvPr id="26" name="TextBox 25"/>
              <p:cNvSpPr txBox="1"/>
              <p:nvPr/>
            </p:nvSpPr>
            <p:spPr>
              <a:xfrm>
                <a:off x="4459390" y="4012009"/>
                <a:ext cx="457200" cy="261610"/>
              </a:xfrm>
              <a:prstGeom prst="rect">
                <a:avLst/>
              </a:prstGeom>
              <a:noFill/>
            </p:spPr>
            <p:txBody>
              <a:bodyPr wrap="square" rtlCol="0">
                <a:spAutoFit/>
              </a:bodyPr>
              <a:lstStyle/>
              <a:p>
                <a:r>
                  <a:rPr lang="en-US" sz="1100" dirty="0" smtClean="0"/>
                  <a:t>CSS</a:t>
                </a:r>
                <a:endParaRPr lang="en-US" sz="1100" dirty="0"/>
              </a:p>
            </p:txBody>
          </p:sp>
          <p:sp>
            <p:nvSpPr>
              <p:cNvPr id="27" name="TextBox 26"/>
              <p:cNvSpPr txBox="1"/>
              <p:nvPr/>
            </p:nvSpPr>
            <p:spPr>
              <a:xfrm>
                <a:off x="4447615" y="2876550"/>
                <a:ext cx="657785" cy="261610"/>
              </a:xfrm>
              <a:prstGeom prst="rect">
                <a:avLst/>
              </a:prstGeom>
              <a:noFill/>
            </p:spPr>
            <p:txBody>
              <a:bodyPr wrap="square" rtlCol="0">
                <a:spAutoFit/>
              </a:bodyPr>
              <a:lstStyle/>
              <a:p>
                <a:r>
                  <a:rPr lang="en-US" sz="1100" dirty="0" smtClean="0"/>
                  <a:t>ARTY</a:t>
                </a:r>
                <a:endParaRPr lang="en-US" sz="1100" dirty="0"/>
              </a:p>
            </p:txBody>
          </p:sp>
          <p:sp>
            <p:nvSpPr>
              <p:cNvPr id="28" name="TextBox 27"/>
              <p:cNvSpPr txBox="1"/>
              <p:nvPr/>
            </p:nvSpPr>
            <p:spPr>
              <a:xfrm>
                <a:off x="4456311" y="3548390"/>
                <a:ext cx="725289" cy="261610"/>
              </a:xfrm>
              <a:prstGeom prst="rect">
                <a:avLst/>
              </a:prstGeom>
              <a:noFill/>
            </p:spPr>
            <p:txBody>
              <a:bodyPr wrap="square" rtlCol="0">
                <a:spAutoFit/>
              </a:bodyPr>
              <a:lstStyle/>
              <a:p>
                <a:r>
                  <a:rPr lang="en-US" sz="1100" dirty="0" smtClean="0"/>
                  <a:t>AAA</a:t>
                </a:r>
                <a:endParaRPr lang="en-US" sz="1100" dirty="0"/>
              </a:p>
            </p:txBody>
          </p:sp>
          <p:sp>
            <p:nvSpPr>
              <p:cNvPr id="29" name="TextBox 28"/>
              <p:cNvSpPr txBox="1"/>
              <p:nvPr/>
            </p:nvSpPr>
            <p:spPr>
              <a:xfrm>
                <a:off x="4444829" y="3766905"/>
                <a:ext cx="426720" cy="261610"/>
              </a:xfrm>
              <a:prstGeom prst="rect">
                <a:avLst/>
              </a:prstGeom>
              <a:noFill/>
            </p:spPr>
            <p:txBody>
              <a:bodyPr wrap="none" rtlCol="0">
                <a:spAutoFit/>
              </a:bodyPr>
              <a:lstStyle/>
              <a:p>
                <a:r>
                  <a:rPr lang="en-US" sz="1100" dirty="0" smtClean="0"/>
                  <a:t>LOG</a:t>
                </a:r>
                <a:endParaRPr lang="en-US" sz="1100" dirty="0"/>
              </a:p>
            </p:txBody>
          </p:sp>
          <p:sp>
            <p:nvSpPr>
              <p:cNvPr id="30" name="TextBox 29"/>
              <p:cNvSpPr txBox="1"/>
              <p:nvPr/>
            </p:nvSpPr>
            <p:spPr>
              <a:xfrm>
                <a:off x="4519762" y="4266079"/>
                <a:ext cx="312906" cy="261610"/>
              </a:xfrm>
              <a:prstGeom prst="rect">
                <a:avLst/>
              </a:prstGeom>
              <a:noFill/>
            </p:spPr>
            <p:txBody>
              <a:bodyPr wrap="none" rtlCol="0">
                <a:spAutoFit/>
              </a:bodyPr>
              <a:lstStyle/>
              <a:p>
                <a:r>
                  <a:rPr lang="en-US" sz="1100" dirty="0" smtClean="0"/>
                  <a:t>IO</a:t>
                </a:r>
                <a:endParaRPr lang="en-US" sz="1100" dirty="0"/>
              </a:p>
            </p:txBody>
          </p:sp>
          <p:sp>
            <p:nvSpPr>
              <p:cNvPr id="31" name="TextBox 30"/>
              <p:cNvSpPr txBox="1"/>
              <p:nvPr/>
            </p:nvSpPr>
            <p:spPr>
              <a:xfrm>
                <a:off x="4486665" y="4935010"/>
                <a:ext cx="396262" cy="261610"/>
              </a:xfrm>
              <a:prstGeom prst="rect">
                <a:avLst/>
              </a:prstGeom>
              <a:noFill/>
            </p:spPr>
            <p:txBody>
              <a:bodyPr wrap="none" rtlCol="0">
                <a:spAutoFit/>
              </a:bodyPr>
              <a:lstStyle/>
              <a:p>
                <a:r>
                  <a:rPr lang="en-US" sz="1100" dirty="0" smtClean="0"/>
                  <a:t>SPC</a:t>
                </a:r>
                <a:endParaRPr lang="en-US" sz="1100" dirty="0"/>
              </a:p>
            </p:txBody>
          </p:sp>
          <p:sp>
            <p:nvSpPr>
              <p:cNvPr id="32" name="TextBox 31"/>
              <p:cNvSpPr txBox="1"/>
              <p:nvPr/>
            </p:nvSpPr>
            <p:spPr>
              <a:xfrm>
                <a:off x="4477332" y="4495800"/>
                <a:ext cx="399468" cy="261610"/>
              </a:xfrm>
              <a:prstGeom prst="rect">
                <a:avLst/>
              </a:prstGeom>
              <a:noFill/>
            </p:spPr>
            <p:txBody>
              <a:bodyPr wrap="none" rtlCol="0">
                <a:spAutoFit/>
              </a:bodyPr>
              <a:lstStyle/>
              <a:p>
                <a:r>
                  <a:rPr lang="en-US" sz="1100" dirty="0" smtClean="0"/>
                  <a:t>SEA</a:t>
                </a:r>
                <a:endParaRPr lang="en-US" sz="1100" dirty="0"/>
              </a:p>
            </p:txBody>
          </p:sp>
          <p:sp>
            <p:nvSpPr>
              <p:cNvPr id="33" name="TextBox 32"/>
              <p:cNvSpPr txBox="1"/>
              <p:nvPr/>
            </p:nvSpPr>
            <p:spPr>
              <a:xfrm>
                <a:off x="4501376" y="4685348"/>
                <a:ext cx="375424" cy="261610"/>
              </a:xfrm>
              <a:prstGeom prst="rect">
                <a:avLst/>
              </a:prstGeom>
              <a:noFill/>
            </p:spPr>
            <p:txBody>
              <a:bodyPr wrap="none" rtlCol="0">
                <a:spAutoFit/>
              </a:bodyPr>
              <a:lstStyle/>
              <a:p>
                <a:r>
                  <a:rPr lang="en-US" sz="1100" dirty="0" smtClean="0"/>
                  <a:t>CIV</a:t>
                </a:r>
                <a:endParaRPr lang="en-US" sz="1100" dirty="0"/>
              </a:p>
            </p:txBody>
          </p:sp>
        </p:grpSp>
        <p:grpSp>
          <p:nvGrpSpPr>
            <p:cNvPr id="47" name="Group 46"/>
            <p:cNvGrpSpPr/>
            <p:nvPr/>
          </p:nvGrpSpPr>
          <p:grpSpPr>
            <a:xfrm rot="16200000">
              <a:off x="4593578" y="920835"/>
              <a:ext cx="736771" cy="3009901"/>
              <a:chOff x="4444829" y="2190750"/>
              <a:chExt cx="736771" cy="3009901"/>
            </a:xfrm>
          </p:grpSpPr>
          <p:grpSp>
            <p:nvGrpSpPr>
              <p:cNvPr id="48" name="Group 47"/>
              <p:cNvGrpSpPr/>
              <p:nvPr/>
            </p:nvGrpSpPr>
            <p:grpSpPr>
              <a:xfrm rot="16200000">
                <a:off x="3171264" y="3505200"/>
                <a:ext cx="3009900" cy="381001"/>
                <a:chOff x="3238500" y="6477000"/>
                <a:chExt cx="3009900" cy="381001"/>
              </a:xfrm>
            </p:grpSpPr>
            <p:sp>
              <p:nvSpPr>
                <p:cNvPr id="62" name="Rectangle 61"/>
                <p:cNvSpPr/>
                <p:nvPr/>
              </p:nvSpPr>
              <p:spPr>
                <a:xfrm>
                  <a:off x="3238500"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325035" y="6477001"/>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5562600" y="6477001"/>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791200" y="6477001"/>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019800" y="6477001"/>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463923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86783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509643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944470"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18203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41063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47830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370690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4492511" y="2190750"/>
                <a:ext cx="367408" cy="261610"/>
              </a:xfrm>
              <a:prstGeom prst="rect">
                <a:avLst/>
              </a:prstGeom>
              <a:noFill/>
            </p:spPr>
            <p:txBody>
              <a:bodyPr wrap="none" rtlCol="0">
                <a:spAutoFit/>
              </a:bodyPr>
              <a:lstStyle/>
              <a:p>
                <a:r>
                  <a:rPr lang="en-US" sz="1100" dirty="0" smtClean="0"/>
                  <a:t>C4I</a:t>
                </a:r>
                <a:endParaRPr lang="en-US" sz="1100" dirty="0"/>
              </a:p>
            </p:txBody>
          </p:sp>
          <p:sp>
            <p:nvSpPr>
              <p:cNvPr id="50" name="TextBox 49"/>
              <p:cNvSpPr txBox="1"/>
              <p:nvPr/>
            </p:nvSpPr>
            <p:spPr>
              <a:xfrm>
                <a:off x="4484495" y="2405390"/>
                <a:ext cx="375424" cy="261610"/>
              </a:xfrm>
              <a:prstGeom prst="rect">
                <a:avLst/>
              </a:prstGeom>
              <a:noFill/>
            </p:spPr>
            <p:txBody>
              <a:bodyPr wrap="none" rtlCol="0">
                <a:spAutoFit/>
              </a:bodyPr>
              <a:lstStyle/>
              <a:p>
                <a:r>
                  <a:rPr lang="en-US" sz="1100" dirty="0" smtClean="0"/>
                  <a:t>INF</a:t>
                </a:r>
                <a:endParaRPr lang="en-US" sz="1100" dirty="0"/>
              </a:p>
            </p:txBody>
          </p:sp>
          <p:sp>
            <p:nvSpPr>
              <p:cNvPr id="51" name="TextBox 50"/>
              <p:cNvSpPr txBox="1"/>
              <p:nvPr/>
            </p:nvSpPr>
            <p:spPr>
              <a:xfrm>
                <a:off x="4447615" y="2633990"/>
                <a:ext cx="457200" cy="261610"/>
              </a:xfrm>
              <a:prstGeom prst="rect">
                <a:avLst/>
              </a:prstGeom>
              <a:noFill/>
            </p:spPr>
            <p:txBody>
              <a:bodyPr wrap="square" rtlCol="0">
                <a:spAutoFit/>
              </a:bodyPr>
              <a:lstStyle/>
              <a:p>
                <a:r>
                  <a:rPr lang="en-US" sz="1100" dirty="0" smtClean="0"/>
                  <a:t>ENG</a:t>
                </a:r>
                <a:endParaRPr lang="en-US" sz="1100" dirty="0"/>
              </a:p>
            </p:txBody>
          </p:sp>
          <p:sp>
            <p:nvSpPr>
              <p:cNvPr id="52" name="TextBox 51"/>
              <p:cNvSpPr txBox="1"/>
              <p:nvPr/>
            </p:nvSpPr>
            <p:spPr>
              <a:xfrm>
                <a:off x="4453002" y="3097610"/>
                <a:ext cx="463588" cy="261610"/>
              </a:xfrm>
              <a:prstGeom prst="rect">
                <a:avLst/>
              </a:prstGeom>
              <a:noFill/>
            </p:spPr>
            <p:txBody>
              <a:bodyPr wrap="none" rtlCol="0">
                <a:spAutoFit/>
              </a:bodyPr>
              <a:lstStyle/>
              <a:p>
                <a:r>
                  <a:rPr lang="en-US" sz="1100" dirty="0" smtClean="0"/>
                  <a:t>ARM</a:t>
                </a:r>
                <a:endParaRPr lang="en-US" sz="1100" dirty="0"/>
              </a:p>
            </p:txBody>
          </p:sp>
          <p:sp>
            <p:nvSpPr>
              <p:cNvPr id="53" name="TextBox 52"/>
              <p:cNvSpPr txBox="1"/>
              <p:nvPr/>
            </p:nvSpPr>
            <p:spPr>
              <a:xfrm>
                <a:off x="4456311" y="3306534"/>
                <a:ext cx="437940" cy="261610"/>
              </a:xfrm>
              <a:prstGeom prst="rect">
                <a:avLst/>
              </a:prstGeom>
              <a:noFill/>
            </p:spPr>
            <p:txBody>
              <a:bodyPr wrap="none" rtlCol="0">
                <a:spAutoFit/>
              </a:bodyPr>
              <a:lstStyle/>
              <a:p>
                <a:r>
                  <a:rPr lang="en-US" sz="1100" dirty="0" smtClean="0"/>
                  <a:t>AVN</a:t>
                </a:r>
                <a:endParaRPr lang="en-US" sz="1100" dirty="0"/>
              </a:p>
            </p:txBody>
          </p:sp>
          <p:sp>
            <p:nvSpPr>
              <p:cNvPr id="54" name="TextBox 53"/>
              <p:cNvSpPr txBox="1"/>
              <p:nvPr/>
            </p:nvSpPr>
            <p:spPr>
              <a:xfrm>
                <a:off x="4459390" y="4012009"/>
                <a:ext cx="457200" cy="261610"/>
              </a:xfrm>
              <a:prstGeom prst="rect">
                <a:avLst/>
              </a:prstGeom>
              <a:noFill/>
            </p:spPr>
            <p:txBody>
              <a:bodyPr wrap="square" rtlCol="0">
                <a:spAutoFit/>
              </a:bodyPr>
              <a:lstStyle/>
              <a:p>
                <a:r>
                  <a:rPr lang="en-US" sz="1100" dirty="0" smtClean="0"/>
                  <a:t>CSS</a:t>
                </a:r>
                <a:endParaRPr lang="en-US" sz="1100" dirty="0"/>
              </a:p>
            </p:txBody>
          </p:sp>
          <p:sp>
            <p:nvSpPr>
              <p:cNvPr id="55" name="TextBox 54"/>
              <p:cNvSpPr txBox="1"/>
              <p:nvPr/>
            </p:nvSpPr>
            <p:spPr>
              <a:xfrm>
                <a:off x="4447615" y="2876550"/>
                <a:ext cx="657785" cy="261610"/>
              </a:xfrm>
              <a:prstGeom prst="rect">
                <a:avLst/>
              </a:prstGeom>
              <a:noFill/>
            </p:spPr>
            <p:txBody>
              <a:bodyPr wrap="square" rtlCol="0">
                <a:spAutoFit/>
              </a:bodyPr>
              <a:lstStyle/>
              <a:p>
                <a:r>
                  <a:rPr lang="en-US" sz="1100" dirty="0" smtClean="0"/>
                  <a:t>ARTY</a:t>
                </a:r>
                <a:endParaRPr lang="en-US" sz="1100" dirty="0"/>
              </a:p>
            </p:txBody>
          </p:sp>
          <p:sp>
            <p:nvSpPr>
              <p:cNvPr id="56" name="TextBox 55"/>
              <p:cNvSpPr txBox="1"/>
              <p:nvPr/>
            </p:nvSpPr>
            <p:spPr>
              <a:xfrm>
                <a:off x="4456311" y="3548390"/>
                <a:ext cx="725289" cy="261610"/>
              </a:xfrm>
              <a:prstGeom prst="rect">
                <a:avLst/>
              </a:prstGeom>
              <a:noFill/>
            </p:spPr>
            <p:txBody>
              <a:bodyPr wrap="square" rtlCol="0">
                <a:spAutoFit/>
              </a:bodyPr>
              <a:lstStyle/>
              <a:p>
                <a:r>
                  <a:rPr lang="en-US" sz="1100" dirty="0" smtClean="0"/>
                  <a:t>AAA</a:t>
                </a:r>
                <a:endParaRPr lang="en-US" sz="1100" dirty="0"/>
              </a:p>
            </p:txBody>
          </p:sp>
          <p:sp>
            <p:nvSpPr>
              <p:cNvPr id="57" name="TextBox 56"/>
              <p:cNvSpPr txBox="1"/>
              <p:nvPr/>
            </p:nvSpPr>
            <p:spPr>
              <a:xfrm>
                <a:off x="4444829" y="3766905"/>
                <a:ext cx="426720" cy="261610"/>
              </a:xfrm>
              <a:prstGeom prst="rect">
                <a:avLst/>
              </a:prstGeom>
              <a:noFill/>
            </p:spPr>
            <p:txBody>
              <a:bodyPr wrap="none" rtlCol="0">
                <a:spAutoFit/>
              </a:bodyPr>
              <a:lstStyle/>
              <a:p>
                <a:r>
                  <a:rPr lang="en-US" sz="1100" dirty="0" smtClean="0"/>
                  <a:t>LOG</a:t>
                </a:r>
                <a:endParaRPr lang="en-US" sz="1100" dirty="0"/>
              </a:p>
            </p:txBody>
          </p:sp>
          <p:sp>
            <p:nvSpPr>
              <p:cNvPr id="58" name="TextBox 57"/>
              <p:cNvSpPr txBox="1"/>
              <p:nvPr/>
            </p:nvSpPr>
            <p:spPr>
              <a:xfrm>
                <a:off x="4519762" y="4266079"/>
                <a:ext cx="312906" cy="261610"/>
              </a:xfrm>
              <a:prstGeom prst="rect">
                <a:avLst/>
              </a:prstGeom>
              <a:noFill/>
            </p:spPr>
            <p:txBody>
              <a:bodyPr wrap="none" rtlCol="0">
                <a:spAutoFit/>
              </a:bodyPr>
              <a:lstStyle/>
              <a:p>
                <a:r>
                  <a:rPr lang="en-US" sz="1100" dirty="0" smtClean="0"/>
                  <a:t>IO</a:t>
                </a:r>
                <a:endParaRPr lang="en-US" sz="1100" dirty="0"/>
              </a:p>
            </p:txBody>
          </p:sp>
          <p:sp>
            <p:nvSpPr>
              <p:cNvPr id="59" name="TextBox 58"/>
              <p:cNvSpPr txBox="1"/>
              <p:nvPr/>
            </p:nvSpPr>
            <p:spPr>
              <a:xfrm>
                <a:off x="4486665" y="4935010"/>
                <a:ext cx="396262" cy="261610"/>
              </a:xfrm>
              <a:prstGeom prst="rect">
                <a:avLst/>
              </a:prstGeom>
              <a:noFill/>
            </p:spPr>
            <p:txBody>
              <a:bodyPr wrap="none" rtlCol="0">
                <a:spAutoFit/>
              </a:bodyPr>
              <a:lstStyle/>
              <a:p>
                <a:r>
                  <a:rPr lang="en-US" sz="1100" dirty="0" smtClean="0"/>
                  <a:t>SPC</a:t>
                </a:r>
                <a:endParaRPr lang="en-US" sz="1100" dirty="0"/>
              </a:p>
            </p:txBody>
          </p:sp>
          <p:sp>
            <p:nvSpPr>
              <p:cNvPr id="60" name="TextBox 59"/>
              <p:cNvSpPr txBox="1"/>
              <p:nvPr/>
            </p:nvSpPr>
            <p:spPr>
              <a:xfrm>
                <a:off x="4477332" y="4495800"/>
                <a:ext cx="399468" cy="261610"/>
              </a:xfrm>
              <a:prstGeom prst="rect">
                <a:avLst/>
              </a:prstGeom>
              <a:noFill/>
            </p:spPr>
            <p:txBody>
              <a:bodyPr wrap="none" rtlCol="0">
                <a:spAutoFit/>
              </a:bodyPr>
              <a:lstStyle/>
              <a:p>
                <a:r>
                  <a:rPr lang="en-US" sz="1100" dirty="0" smtClean="0"/>
                  <a:t>SEA</a:t>
                </a:r>
                <a:endParaRPr lang="en-US" sz="1100" dirty="0"/>
              </a:p>
            </p:txBody>
          </p:sp>
          <p:sp>
            <p:nvSpPr>
              <p:cNvPr id="61" name="TextBox 60"/>
              <p:cNvSpPr txBox="1"/>
              <p:nvPr/>
            </p:nvSpPr>
            <p:spPr>
              <a:xfrm>
                <a:off x="4501376" y="4685348"/>
                <a:ext cx="375424" cy="261610"/>
              </a:xfrm>
              <a:prstGeom prst="rect">
                <a:avLst/>
              </a:prstGeom>
              <a:noFill/>
            </p:spPr>
            <p:txBody>
              <a:bodyPr wrap="none" rtlCol="0">
                <a:spAutoFit/>
              </a:bodyPr>
              <a:lstStyle/>
              <a:p>
                <a:r>
                  <a:rPr lang="en-US" sz="1100" dirty="0" smtClean="0"/>
                  <a:t>CIV</a:t>
                </a:r>
                <a:endParaRPr lang="en-US" sz="1100" dirty="0"/>
              </a:p>
            </p:txBody>
          </p:sp>
        </p:grpSp>
        <p:grpSp>
          <p:nvGrpSpPr>
            <p:cNvPr id="75" name="Group 74"/>
            <p:cNvGrpSpPr/>
            <p:nvPr/>
          </p:nvGrpSpPr>
          <p:grpSpPr>
            <a:xfrm rot="16200000">
              <a:off x="4375064" y="2241464"/>
              <a:ext cx="736771" cy="3009901"/>
              <a:chOff x="4444829" y="2190750"/>
              <a:chExt cx="736771" cy="3009901"/>
            </a:xfrm>
          </p:grpSpPr>
          <p:grpSp>
            <p:nvGrpSpPr>
              <p:cNvPr id="76" name="Group 75"/>
              <p:cNvGrpSpPr/>
              <p:nvPr/>
            </p:nvGrpSpPr>
            <p:grpSpPr>
              <a:xfrm rot="16200000">
                <a:off x="3171264" y="3505200"/>
                <a:ext cx="3009900" cy="381001"/>
                <a:chOff x="3238500" y="6477000"/>
                <a:chExt cx="3009900" cy="381001"/>
              </a:xfrm>
            </p:grpSpPr>
            <p:sp>
              <p:nvSpPr>
                <p:cNvPr id="90" name="Rectangle 89"/>
                <p:cNvSpPr/>
                <p:nvPr/>
              </p:nvSpPr>
              <p:spPr>
                <a:xfrm>
                  <a:off x="3238500"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325035" y="6477001"/>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5562600" y="6477001"/>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5791200" y="6477001"/>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6019800" y="6477001"/>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463923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486783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09643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3944470"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18203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441063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47830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70690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4492511" y="2190750"/>
                <a:ext cx="367408" cy="261610"/>
              </a:xfrm>
              <a:prstGeom prst="rect">
                <a:avLst/>
              </a:prstGeom>
              <a:noFill/>
            </p:spPr>
            <p:txBody>
              <a:bodyPr wrap="none" rtlCol="0">
                <a:spAutoFit/>
              </a:bodyPr>
              <a:lstStyle/>
              <a:p>
                <a:r>
                  <a:rPr lang="en-US" sz="1100" dirty="0" smtClean="0"/>
                  <a:t>C4I</a:t>
                </a:r>
                <a:endParaRPr lang="en-US" sz="1100" dirty="0"/>
              </a:p>
            </p:txBody>
          </p:sp>
          <p:sp>
            <p:nvSpPr>
              <p:cNvPr id="78" name="TextBox 77"/>
              <p:cNvSpPr txBox="1"/>
              <p:nvPr/>
            </p:nvSpPr>
            <p:spPr>
              <a:xfrm>
                <a:off x="4484495" y="2405390"/>
                <a:ext cx="375424" cy="261610"/>
              </a:xfrm>
              <a:prstGeom prst="rect">
                <a:avLst/>
              </a:prstGeom>
              <a:noFill/>
            </p:spPr>
            <p:txBody>
              <a:bodyPr wrap="none" rtlCol="0">
                <a:spAutoFit/>
              </a:bodyPr>
              <a:lstStyle/>
              <a:p>
                <a:r>
                  <a:rPr lang="en-US" sz="1100" dirty="0" smtClean="0"/>
                  <a:t>INF</a:t>
                </a:r>
                <a:endParaRPr lang="en-US" sz="1100" dirty="0"/>
              </a:p>
            </p:txBody>
          </p:sp>
          <p:sp>
            <p:nvSpPr>
              <p:cNvPr id="79" name="TextBox 78"/>
              <p:cNvSpPr txBox="1"/>
              <p:nvPr/>
            </p:nvSpPr>
            <p:spPr>
              <a:xfrm>
                <a:off x="4447615" y="2633990"/>
                <a:ext cx="457200" cy="261610"/>
              </a:xfrm>
              <a:prstGeom prst="rect">
                <a:avLst/>
              </a:prstGeom>
              <a:noFill/>
            </p:spPr>
            <p:txBody>
              <a:bodyPr wrap="square" rtlCol="0">
                <a:spAutoFit/>
              </a:bodyPr>
              <a:lstStyle/>
              <a:p>
                <a:r>
                  <a:rPr lang="en-US" sz="1100" dirty="0" smtClean="0"/>
                  <a:t>ENG</a:t>
                </a:r>
                <a:endParaRPr lang="en-US" sz="1100" dirty="0"/>
              </a:p>
            </p:txBody>
          </p:sp>
          <p:sp>
            <p:nvSpPr>
              <p:cNvPr id="80" name="TextBox 79"/>
              <p:cNvSpPr txBox="1"/>
              <p:nvPr/>
            </p:nvSpPr>
            <p:spPr>
              <a:xfrm>
                <a:off x="4453002" y="3097610"/>
                <a:ext cx="463588" cy="261610"/>
              </a:xfrm>
              <a:prstGeom prst="rect">
                <a:avLst/>
              </a:prstGeom>
              <a:noFill/>
            </p:spPr>
            <p:txBody>
              <a:bodyPr wrap="none" rtlCol="0">
                <a:spAutoFit/>
              </a:bodyPr>
              <a:lstStyle/>
              <a:p>
                <a:r>
                  <a:rPr lang="en-US" sz="1100" dirty="0" smtClean="0"/>
                  <a:t>ARM</a:t>
                </a:r>
                <a:endParaRPr lang="en-US" sz="1100" dirty="0"/>
              </a:p>
            </p:txBody>
          </p:sp>
          <p:sp>
            <p:nvSpPr>
              <p:cNvPr id="81" name="TextBox 80"/>
              <p:cNvSpPr txBox="1"/>
              <p:nvPr/>
            </p:nvSpPr>
            <p:spPr>
              <a:xfrm>
                <a:off x="4456311" y="3306534"/>
                <a:ext cx="437940" cy="261610"/>
              </a:xfrm>
              <a:prstGeom prst="rect">
                <a:avLst/>
              </a:prstGeom>
              <a:noFill/>
            </p:spPr>
            <p:txBody>
              <a:bodyPr wrap="none" rtlCol="0">
                <a:spAutoFit/>
              </a:bodyPr>
              <a:lstStyle/>
              <a:p>
                <a:r>
                  <a:rPr lang="en-US" sz="1100" dirty="0" smtClean="0"/>
                  <a:t>AVN</a:t>
                </a:r>
                <a:endParaRPr lang="en-US" sz="1100" dirty="0"/>
              </a:p>
            </p:txBody>
          </p:sp>
          <p:sp>
            <p:nvSpPr>
              <p:cNvPr id="82" name="TextBox 81"/>
              <p:cNvSpPr txBox="1"/>
              <p:nvPr/>
            </p:nvSpPr>
            <p:spPr>
              <a:xfrm>
                <a:off x="4459390" y="4012009"/>
                <a:ext cx="457200" cy="261610"/>
              </a:xfrm>
              <a:prstGeom prst="rect">
                <a:avLst/>
              </a:prstGeom>
              <a:noFill/>
            </p:spPr>
            <p:txBody>
              <a:bodyPr wrap="square" rtlCol="0">
                <a:spAutoFit/>
              </a:bodyPr>
              <a:lstStyle/>
              <a:p>
                <a:r>
                  <a:rPr lang="en-US" sz="1100" dirty="0" smtClean="0"/>
                  <a:t>CSS</a:t>
                </a:r>
                <a:endParaRPr lang="en-US" sz="1100" dirty="0"/>
              </a:p>
            </p:txBody>
          </p:sp>
          <p:sp>
            <p:nvSpPr>
              <p:cNvPr id="83" name="TextBox 82"/>
              <p:cNvSpPr txBox="1"/>
              <p:nvPr/>
            </p:nvSpPr>
            <p:spPr>
              <a:xfrm>
                <a:off x="4447615" y="2876550"/>
                <a:ext cx="657785" cy="261610"/>
              </a:xfrm>
              <a:prstGeom prst="rect">
                <a:avLst/>
              </a:prstGeom>
              <a:noFill/>
            </p:spPr>
            <p:txBody>
              <a:bodyPr wrap="square" rtlCol="0">
                <a:spAutoFit/>
              </a:bodyPr>
              <a:lstStyle/>
              <a:p>
                <a:r>
                  <a:rPr lang="en-US" sz="1100" dirty="0" smtClean="0"/>
                  <a:t>ARTY</a:t>
                </a:r>
                <a:endParaRPr lang="en-US" sz="1100" dirty="0"/>
              </a:p>
            </p:txBody>
          </p:sp>
          <p:sp>
            <p:nvSpPr>
              <p:cNvPr id="84" name="TextBox 83"/>
              <p:cNvSpPr txBox="1"/>
              <p:nvPr/>
            </p:nvSpPr>
            <p:spPr>
              <a:xfrm>
                <a:off x="4456311" y="3548390"/>
                <a:ext cx="725289" cy="261610"/>
              </a:xfrm>
              <a:prstGeom prst="rect">
                <a:avLst/>
              </a:prstGeom>
              <a:noFill/>
            </p:spPr>
            <p:txBody>
              <a:bodyPr wrap="square" rtlCol="0">
                <a:spAutoFit/>
              </a:bodyPr>
              <a:lstStyle/>
              <a:p>
                <a:r>
                  <a:rPr lang="en-US" sz="1100" dirty="0" smtClean="0"/>
                  <a:t>AAA</a:t>
                </a:r>
                <a:endParaRPr lang="en-US" sz="1100" dirty="0"/>
              </a:p>
            </p:txBody>
          </p:sp>
          <p:sp>
            <p:nvSpPr>
              <p:cNvPr id="85" name="TextBox 84"/>
              <p:cNvSpPr txBox="1"/>
              <p:nvPr/>
            </p:nvSpPr>
            <p:spPr>
              <a:xfrm>
                <a:off x="4444829" y="3766905"/>
                <a:ext cx="426720" cy="261610"/>
              </a:xfrm>
              <a:prstGeom prst="rect">
                <a:avLst/>
              </a:prstGeom>
              <a:noFill/>
            </p:spPr>
            <p:txBody>
              <a:bodyPr wrap="none" rtlCol="0">
                <a:spAutoFit/>
              </a:bodyPr>
              <a:lstStyle/>
              <a:p>
                <a:r>
                  <a:rPr lang="en-US" sz="1100" dirty="0" smtClean="0"/>
                  <a:t>LOG</a:t>
                </a:r>
                <a:endParaRPr lang="en-US" sz="1100" dirty="0"/>
              </a:p>
            </p:txBody>
          </p:sp>
          <p:sp>
            <p:nvSpPr>
              <p:cNvPr id="86" name="TextBox 85"/>
              <p:cNvSpPr txBox="1"/>
              <p:nvPr/>
            </p:nvSpPr>
            <p:spPr>
              <a:xfrm>
                <a:off x="4519762" y="4266079"/>
                <a:ext cx="312906" cy="261610"/>
              </a:xfrm>
              <a:prstGeom prst="rect">
                <a:avLst/>
              </a:prstGeom>
              <a:noFill/>
            </p:spPr>
            <p:txBody>
              <a:bodyPr wrap="none" rtlCol="0">
                <a:spAutoFit/>
              </a:bodyPr>
              <a:lstStyle/>
              <a:p>
                <a:r>
                  <a:rPr lang="en-US" sz="1100" dirty="0" smtClean="0"/>
                  <a:t>IO</a:t>
                </a:r>
                <a:endParaRPr lang="en-US" sz="1100" dirty="0"/>
              </a:p>
            </p:txBody>
          </p:sp>
          <p:sp>
            <p:nvSpPr>
              <p:cNvPr id="87" name="TextBox 86"/>
              <p:cNvSpPr txBox="1"/>
              <p:nvPr/>
            </p:nvSpPr>
            <p:spPr>
              <a:xfrm>
                <a:off x="4486665" y="4935010"/>
                <a:ext cx="396262" cy="261610"/>
              </a:xfrm>
              <a:prstGeom prst="rect">
                <a:avLst/>
              </a:prstGeom>
              <a:noFill/>
            </p:spPr>
            <p:txBody>
              <a:bodyPr wrap="none" rtlCol="0">
                <a:spAutoFit/>
              </a:bodyPr>
              <a:lstStyle/>
              <a:p>
                <a:r>
                  <a:rPr lang="en-US" sz="1100" dirty="0" smtClean="0"/>
                  <a:t>SPC</a:t>
                </a:r>
                <a:endParaRPr lang="en-US" sz="1100" dirty="0"/>
              </a:p>
            </p:txBody>
          </p:sp>
          <p:sp>
            <p:nvSpPr>
              <p:cNvPr id="88" name="TextBox 87"/>
              <p:cNvSpPr txBox="1"/>
              <p:nvPr/>
            </p:nvSpPr>
            <p:spPr>
              <a:xfrm>
                <a:off x="4477332" y="4495800"/>
                <a:ext cx="399468" cy="261610"/>
              </a:xfrm>
              <a:prstGeom prst="rect">
                <a:avLst/>
              </a:prstGeom>
              <a:noFill/>
            </p:spPr>
            <p:txBody>
              <a:bodyPr wrap="none" rtlCol="0">
                <a:spAutoFit/>
              </a:bodyPr>
              <a:lstStyle/>
              <a:p>
                <a:r>
                  <a:rPr lang="en-US" sz="1100" dirty="0" smtClean="0"/>
                  <a:t>SEA</a:t>
                </a:r>
                <a:endParaRPr lang="en-US" sz="1100" dirty="0"/>
              </a:p>
            </p:txBody>
          </p:sp>
          <p:sp>
            <p:nvSpPr>
              <p:cNvPr id="89" name="TextBox 88"/>
              <p:cNvSpPr txBox="1"/>
              <p:nvPr/>
            </p:nvSpPr>
            <p:spPr>
              <a:xfrm>
                <a:off x="4501376" y="4685348"/>
                <a:ext cx="375424" cy="261610"/>
              </a:xfrm>
              <a:prstGeom prst="rect">
                <a:avLst/>
              </a:prstGeom>
              <a:noFill/>
            </p:spPr>
            <p:txBody>
              <a:bodyPr wrap="none" rtlCol="0">
                <a:spAutoFit/>
              </a:bodyPr>
              <a:lstStyle/>
              <a:p>
                <a:r>
                  <a:rPr lang="en-US" sz="1100" dirty="0" smtClean="0"/>
                  <a:t>CIV</a:t>
                </a:r>
                <a:endParaRPr lang="en-US" sz="1100" dirty="0"/>
              </a:p>
            </p:txBody>
          </p:sp>
        </p:grpSp>
        <p:grpSp>
          <p:nvGrpSpPr>
            <p:cNvPr id="103" name="Group 102"/>
            <p:cNvGrpSpPr/>
            <p:nvPr/>
          </p:nvGrpSpPr>
          <p:grpSpPr>
            <a:xfrm rot="16200000">
              <a:off x="4450569" y="3587836"/>
              <a:ext cx="736771" cy="3009901"/>
              <a:chOff x="4444829" y="2190750"/>
              <a:chExt cx="736771" cy="3009901"/>
            </a:xfrm>
          </p:grpSpPr>
          <p:grpSp>
            <p:nvGrpSpPr>
              <p:cNvPr id="104" name="Group 103"/>
              <p:cNvGrpSpPr/>
              <p:nvPr/>
            </p:nvGrpSpPr>
            <p:grpSpPr>
              <a:xfrm rot="16200000">
                <a:off x="3171264" y="3505200"/>
                <a:ext cx="3009900" cy="381001"/>
                <a:chOff x="3238500" y="6477000"/>
                <a:chExt cx="3009900" cy="381001"/>
              </a:xfrm>
            </p:grpSpPr>
            <p:sp>
              <p:nvSpPr>
                <p:cNvPr id="118" name="Rectangle 117"/>
                <p:cNvSpPr/>
                <p:nvPr/>
              </p:nvSpPr>
              <p:spPr>
                <a:xfrm>
                  <a:off x="3238500"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5325035" y="6477001"/>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5562600" y="6477001"/>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91200" y="6477001"/>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6019800" y="6477001"/>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63923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486783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509643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3944470"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418203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441063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347830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3706905" y="6477000"/>
                  <a:ext cx="228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TextBox 104"/>
              <p:cNvSpPr txBox="1"/>
              <p:nvPr/>
            </p:nvSpPr>
            <p:spPr>
              <a:xfrm>
                <a:off x="4492511" y="2190750"/>
                <a:ext cx="367408" cy="261610"/>
              </a:xfrm>
              <a:prstGeom prst="rect">
                <a:avLst/>
              </a:prstGeom>
              <a:noFill/>
            </p:spPr>
            <p:txBody>
              <a:bodyPr wrap="none" rtlCol="0">
                <a:spAutoFit/>
              </a:bodyPr>
              <a:lstStyle/>
              <a:p>
                <a:r>
                  <a:rPr lang="en-US" sz="1100" dirty="0" smtClean="0"/>
                  <a:t>C4I</a:t>
                </a:r>
                <a:endParaRPr lang="en-US" sz="1100" dirty="0"/>
              </a:p>
            </p:txBody>
          </p:sp>
          <p:sp>
            <p:nvSpPr>
              <p:cNvPr id="106" name="TextBox 105"/>
              <p:cNvSpPr txBox="1"/>
              <p:nvPr/>
            </p:nvSpPr>
            <p:spPr>
              <a:xfrm>
                <a:off x="4484495" y="2405390"/>
                <a:ext cx="375424" cy="261610"/>
              </a:xfrm>
              <a:prstGeom prst="rect">
                <a:avLst/>
              </a:prstGeom>
              <a:noFill/>
            </p:spPr>
            <p:txBody>
              <a:bodyPr wrap="none" rtlCol="0">
                <a:spAutoFit/>
              </a:bodyPr>
              <a:lstStyle/>
              <a:p>
                <a:r>
                  <a:rPr lang="en-US" sz="1100" dirty="0" smtClean="0"/>
                  <a:t>INF</a:t>
                </a:r>
                <a:endParaRPr lang="en-US" sz="1100" dirty="0"/>
              </a:p>
            </p:txBody>
          </p:sp>
          <p:sp>
            <p:nvSpPr>
              <p:cNvPr id="107" name="TextBox 106"/>
              <p:cNvSpPr txBox="1"/>
              <p:nvPr/>
            </p:nvSpPr>
            <p:spPr>
              <a:xfrm>
                <a:off x="4447615" y="2633990"/>
                <a:ext cx="457200" cy="261610"/>
              </a:xfrm>
              <a:prstGeom prst="rect">
                <a:avLst/>
              </a:prstGeom>
              <a:noFill/>
            </p:spPr>
            <p:txBody>
              <a:bodyPr wrap="square" rtlCol="0">
                <a:spAutoFit/>
              </a:bodyPr>
              <a:lstStyle/>
              <a:p>
                <a:r>
                  <a:rPr lang="en-US" sz="1100" dirty="0" smtClean="0"/>
                  <a:t>ENG</a:t>
                </a:r>
                <a:endParaRPr lang="en-US" sz="1100" dirty="0"/>
              </a:p>
            </p:txBody>
          </p:sp>
          <p:sp>
            <p:nvSpPr>
              <p:cNvPr id="108" name="TextBox 107"/>
              <p:cNvSpPr txBox="1"/>
              <p:nvPr/>
            </p:nvSpPr>
            <p:spPr>
              <a:xfrm>
                <a:off x="4453002" y="3097610"/>
                <a:ext cx="463588" cy="261610"/>
              </a:xfrm>
              <a:prstGeom prst="rect">
                <a:avLst/>
              </a:prstGeom>
              <a:noFill/>
            </p:spPr>
            <p:txBody>
              <a:bodyPr wrap="none" rtlCol="0">
                <a:spAutoFit/>
              </a:bodyPr>
              <a:lstStyle/>
              <a:p>
                <a:r>
                  <a:rPr lang="en-US" sz="1100" dirty="0" smtClean="0"/>
                  <a:t>ARM</a:t>
                </a:r>
                <a:endParaRPr lang="en-US" sz="1100" dirty="0"/>
              </a:p>
            </p:txBody>
          </p:sp>
          <p:sp>
            <p:nvSpPr>
              <p:cNvPr id="109" name="TextBox 108"/>
              <p:cNvSpPr txBox="1"/>
              <p:nvPr/>
            </p:nvSpPr>
            <p:spPr>
              <a:xfrm>
                <a:off x="4456311" y="3306534"/>
                <a:ext cx="437940" cy="261610"/>
              </a:xfrm>
              <a:prstGeom prst="rect">
                <a:avLst/>
              </a:prstGeom>
              <a:noFill/>
            </p:spPr>
            <p:txBody>
              <a:bodyPr wrap="none" rtlCol="0">
                <a:spAutoFit/>
              </a:bodyPr>
              <a:lstStyle/>
              <a:p>
                <a:r>
                  <a:rPr lang="en-US" sz="1100" dirty="0" smtClean="0"/>
                  <a:t>AVN</a:t>
                </a:r>
                <a:endParaRPr lang="en-US" sz="1100" dirty="0"/>
              </a:p>
            </p:txBody>
          </p:sp>
          <p:sp>
            <p:nvSpPr>
              <p:cNvPr id="110" name="TextBox 109"/>
              <p:cNvSpPr txBox="1"/>
              <p:nvPr/>
            </p:nvSpPr>
            <p:spPr>
              <a:xfrm>
                <a:off x="4459390" y="4012009"/>
                <a:ext cx="457200" cy="261610"/>
              </a:xfrm>
              <a:prstGeom prst="rect">
                <a:avLst/>
              </a:prstGeom>
              <a:noFill/>
            </p:spPr>
            <p:txBody>
              <a:bodyPr wrap="square" rtlCol="0">
                <a:spAutoFit/>
              </a:bodyPr>
              <a:lstStyle/>
              <a:p>
                <a:r>
                  <a:rPr lang="en-US" sz="1100" dirty="0" smtClean="0"/>
                  <a:t>CSS</a:t>
                </a:r>
                <a:endParaRPr lang="en-US" sz="1100" dirty="0"/>
              </a:p>
            </p:txBody>
          </p:sp>
          <p:sp>
            <p:nvSpPr>
              <p:cNvPr id="111" name="TextBox 110"/>
              <p:cNvSpPr txBox="1"/>
              <p:nvPr/>
            </p:nvSpPr>
            <p:spPr>
              <a:xfrm>
                <a:off x="4447615" y="2876550"/>
                <a:ext cx="657785" cy="261610"/>
              </a:xfrm>
              <a:prstGeom prst="rect">
                <a:avLst/>
              </a:prstGeom>
              <a:noFill/>
            </p:spPr>
            <p:txBody>
              <a:bodyPr wrap="square" rtlCol="0">
                <a:spAutoFit/>
              </a:bodyPr>
              <a:lstStyle/>
              <a:p>
                <a:r>
                  <a:rPr lang="en-US" sz="1100" dirty="0" smtClean="0"/>
                  <a:t>ARTY</a:t>
                </a:r>
                <a:endParaRPr lang="en-US" sz="1100" dirty="0"/>
              </a:p>
            </p:txBody>
          </p:sp>
          <p:sp>
            <p:nvSpPr>
              <p:cNvPr id="112" name="TextBox 111"/>
              <p:cNvSpPr txBox="1"/>
              <p:nvPr/>
            </p:nvSpPr>
            <p:spPr>
              <a:xfrm>
                <a:off x="4456311" y="3548390"/>
                <a:ext cx="725289" cy="261610"/>
              </a:xfrm>
              <a:prstGeom prst="rect">
                <a:avLst/>
              </a:prstGeom>
              <a:noFill/>
            </p:spPr>
            <p:txBody>
              <a:bodyPr wrap="square" rtlCol="0">
                <a:spAutoFit/>
              </a:bodyPr>
              <a:lstStyle/>
              <a:p>
                <a:r>
                  <a:rPr lang="en-US" sz="1100" dirty="0" smtClean="0"/>
                  <a:t>AAA</a:t>
                </a:r>
                <a:endParaRPr lang="en-US" sz="1100" dirty="0"/>
              </a:p>
            </p:txBody>
          </p:sp>
          <p:sp>
            <p:nvSpPr>
              <p:cNvPr id="113" name="TextBox 112"/>
              <p:cNvSpPr txBox="1"/>
              <p:nvPr/>
            </p:nvSpPr>
            <p:spPr>
              <a:xfrm>
                <a:off x="4444829" y="3766905"/>
                <a:ext cx="426720" cy="261610"/>
              </a:xfrm>
              <a:prstGeom prst="rect">
                <a:avLst/>
              </a:prstGeom>
              <a:noFill/>
            </p:spPr>
            <p:txBody>
              <a:bodyPr wrap="none" rtlCol="0">
                <a:spAutoFit/>
              </a:bodyPr>
              <a:lstStyle/>
              <a:p>
                <a:r>
                  <a:rPr lang="en-US" sz="1100" dirty="0" smtClean="0"/>
                  <a:t>LOG</a:t>
                </a:r>
                <a:endParaRPr lang="en-US" sz="1100" dirty="0"/>
              </a:p>
            </p:txBody>
          </p:sp>
          <p:sp>
            <p:nvSpPr>
              <p:cNvPr id="114" name="TextBox 113"/>
              <p:cNvSpPr txBox="1"/>
              <p:nvPr/>
            </p:nvSpPr>
            <p:spPr>
              <a:xfrm>
                <a:off x="4519762" y="4266079"/>
                <a:ext cx="312906" cy="261610"/>
              </a:xfrm>
              <a:prstGeom prst="rect">
                <a:avLst/>
              </a:prstGeom>
              <a:noFill/>
            </p:spPr>
            <p:txBody>
              <a:bodyPr wrap="none" rtlCol="0">
                <a:spAutoFit/>
              </a:bodyPr>
              <a:lstStyle/>
              <a:p>
                <a:r>
                  <a:rPr lang="en-US" sz="1100" dirty="0" smtClean="0"/>
                  <a:t>IO</a:t>
                </a:r>
                <a:endParaRPr lang="en-US" sz="1100" dirty="0"/>
              </a:p>
            </p:txBody>
          </p:sp>
          <p:sp>
            <p:nvSpPr>
              <p:cNvPr id="115" name="TextBox 114"/>
              <p:cNvSpPr txBox="1"/>
              <p:nvPr/>
            </p:nvSpPr>
            <p:spPr>
              <a:xfrm>
                <a:off x="4486665" y="4935010"/>
                <a:ext cx="396262" cy="261610"/>
              </a:xfrm>
              <a:prstGeom prst="rect">
                <a:avLst/>
              </a:prstGeom>
              <a:noFill/>
            </p:spPr>
            <p:txBody>
              <a:bodyPr wrap="none" rtlCol="0">
                <a:spAutoFit/>
              </a:bodyPr>
              <a:lstStyle/>
              <a:p>
                <a:r>
                  <a:rPr lang="en-US" sz="1100" dirty="0" smtClean="0"/>
                  <a:t>SPC</a:t>
                </a:r>
                <a:endParaRPr lang="en-US" sz="1100" dirty="0"/>
              </a:p>
            </p:txBody>
          </p:sp>
          <p:sp>
            <p:nvSpPr>
              <p:cNvPr id="116" name="TextBox 115"/>
              <p:cNvSpPr txBox="1"/>
              <p:nvPr/>
            </p:nvSpPr>
            <p:spPr>
              <a:xfrm>
                <a:off x="4477332" y="4495800"/>
                <a:ext cx="399468" cy="261610"/>
              </a:xfrm>
              <a:prstGeom prst="rect">
                <a:avLst/>
              </a:prstGeom>
              <a:noFill/>
            </p:spPr>
            <p:txBody>
              <a:bodyPr wrap="none" rtlCol="0">
                <a:spAutoFit/>
              </a:bodyPr>
              <a:lstStyle/>
              <a:p>
                <a:r>
                  <a:rPr lang="en-US" sz="1100" dirty="0" smtClean="0"/>
                  <a:t>SEA</a:t>
                </a:r>
                <a:endParaRPr lang="en-US" sz="1100" dirty="0"/>
              </a:p>
            </p:txBody>
          </p:sp>
          <p:sp>
            <p:nvSpPr>
              <p:cNvPr id="117" name="TextBox 116"/>
              <p:cNvSpPr txBox="1"/>
              <p:nvPr/>
            </p:nvSpPr>
            <p:spPr>
              <a:xfrm>
                <a:off x="4501376" y="4685348"/>
                <a:ext cx="375424" cy="261610"/>
              </a:xfrm>
              <a:prstGeom prst="rect">
                <a:avLst/>
              </a:prstGeom>
              <a:noFill/>
            </p:spPr>
            <p:txBody>
              <a:bodyPr wrap="none" rtlCol="0">
                <a:spAutoFit/>
              </a:bodyPr>
              <a:lstStyle/>
              <a:p>
                <a:r>
                  <a:rPr lang="en-US" sz="1100" dirty="0" smtClean="0"/>
                  <a:t>CIV</a:t>
                </a:r>
                <a:endParaRPr lang="en-US" sz="1100" dirty="0"/>
              </a:p>
            </p:txBody>
          </p:sp>
        </p:grpSp>
        <p:cxnSp>
          <p:nvCxnSpPr>
            <p:cNvPr id="8192" name="Straight Connector 8191"/>
            <p:cNvCxnSpPr/>
            <p:nvPr/>
          </p:nvCxnSpPr>
          <p:spPr>
            <a:xfrm>
              <a:off x="2590800" y="1447800"/>
              <a:ext cx="1" cy="3048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5" name="Straight Connector 8194"/>
            <p:cNvCxnSpPr/>
            <p:nvPr/>
          </p:nvCxnSpPr>
          <p:spPr>
            <a:xfrm flipH="1" flipV="1">
              <a:off x="2590801" y="1752601"/>
              <a:ext cx="831764" cy="1001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609590" y="5486048"/>
              <a:ext cx="1" cy="3048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590799" y="4070816"/>
              <a:ext cx="1" cy="3048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2609591" y="2723419"/>
              <a:ext cx="1" cy="3048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flipV="1">
              <a:off x="2575555" y="5798365"/>
              <a:ext cx="662944" cy="9778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flipV="1">
              <a:off x="2575555" y="3028220"/>
              <a:ext cx="662944" cy="10116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flipV="1">
              <a:off x="2575555" y="4387402"/>
              <a:ext cx="732709" cy="998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5129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Acquisition Generalizations</a:t>
            </a:r>
            <a:endParaRPr lang="en-US" b="1" dirty="0"/>
          </a:p>
        </p:txBody>
      </p:sp>
      <p:sp>
        <p:nvSpPr>
          <p:cNvPr id="3" name="Content Placeholder 2"/>
          <p:cNvSpPr>
            <a:spLocks noGrp="1"/>
          </p:cNvSpPr>
          <p:nvPr>
            <p:ph idx="1"/>
          </p:nvPr>
        </p:nvSpPr>
        <p:spPr>
          <a:xfrm>
            <a:off x="457200" y="1066800"/>
            <a:ext cx="8229600" cy="2667000"/>
          </a:xfrm>
        </p:spPr>
        <p:txBody>
          <a:bodyPr>
            <a:normAutofit fontScale="77500" lnSpcReduction="20000"/>
          </a:bodyPr>
          <a:lstStyle/>
          <a:p>
            <a:pPr marL="514350" indent="-514350">
              <a:buFont typeface="+mj-lt"/>
              <a:buAutoNum type="arabicPeriod"/>
            </a:pPr>
            <a:r>
              <a:rPr lang="en-US" sz="3100" dirty="0" smtClean="0"/>
              <a:t>All Countries or Some Countries?</a:t>
            </a:r>
          </a:p>
          <a:p>
            <a:pPr marL="514350" indent="-514350">
              <a:buFont typeface="+mj-lt"/>
              <a:buAutoNum type="arabicPeriod"/>
            </a:pPr>
            <a:r>
              <a:rPr lang="en-US" sz="3100" dirty="0" smtClean="0"/>
              <a:t>Coastal &amp; Capital Areas &amp; Main Channels or All Areas?</a:t>
            </a:r>
          </a:p>
          <a:p>
            <a:pPr marL="514350" indent="-514350">
              <a:buFont typeface="+mj-lt"/>
              <a:buAutoNum type="arabicPeriod"/>
            </a:pPr>
            <a:r>
              <a:rPr lang="en-US" sz="3100" dirty="0" err="1" smtClean="0"/>
              <a:t>Warfighting</a:t>
            </a:r>
            <a:r>
              <a:rPr lang="en-US" sz="3100" dirty="0" smtClean="0"/>
              <a:t> Only or Full-Spectrum Peace &amp; Relief Also?</a:t>
            </a:r>
          </a:p>
          <a:p>
            <a:pPr marL="514350" indent="-514350">
              <a:buFont typeface="+mj-lt"/>
              <a:buAutoNum type="arabicPeriod"/>
            </a:pPr>
            <a:r>
              <a:rPr lang="en-US" sz="3100" dirty="0" smtClean="0"/>
              <a:t>Worst-Case Everything or Holistic  Balance?</a:t>
            </a:r>
          </a:p>
          <a:p>
            <a:pPr marL="514350" indent="-514350">
              <a:buFont typeface="+mj-lt"/>
              <a:buAutoNum type="arabicPeriod"/>
            </a:pPr>
            <a:r>
              <a:rPr lang="en-US" sz="3100" dirty="0" smtClean="0"/>
              <a:t>C4I Assumed or Mandated?</a:t>
            </a:r>
          </a:p>
          <a:p>
            <a:pPr marL="514350" indent="-514350">
              <a:buFont typeface="+mj-lt"/>
              <a:buAutoNum type="arabicPeriod"/>
            </a:pPr>
            <a:r>
              <a:rPr lang="en-US" sz="3100" dirty="0" smtClean="0"/>
              <a:t>Continuous Threat Support to All Mission Areas?</a:t>
            </a:r>
          </a:p>
          <a:p>
            <a:pPr marL="514350" indent="-514350">
              <a:buFont typeface="+mj-lt"/>
              <a:buAutoNum type="arabicPeriod"/>
            </a:pPr>
            <a:r>
              <a:rPr lang="en-US" sz="3100" dirty="0" smtClean="0"/>
              <a:t>Operational Test &amp; Evaluation?  With/Without FORMAT</a:t>
            </a:r>
            <a:r>
              <a:rPr lang="en-US" dirty="0" smtClean="0"/>
              <a:t>?</a:t>
            </a:r>
          </a:p>
        </p:txBody>
      </p:sp>
      <p:sp>
        <p:nvSpPr>
          <p:cNvPr id="4" name="TextBox 3"/>
          <p:cNvSpPr txBox="1"/>
          <p:nvPr/>
        </p:nvSpPr>
        <p:spPr>
          <a:xfrm>
            <a:off x="457200" y="3843278"/>
            <a:ext cx="3429000" cy="2862322"/>
          </a:xfrm>
          <a:prstGeom prst="rect">
            <a:avLst/>
          </a:prstGeom>
          <a:noFill/>
        </p:spPr>
        <p:txBody>
          <a:bodyPr wrap="square" rtlCol="0">
            <a:spAutoFit/>
          </a:bodyPr>
          <a:lstStyle/>
          <a:p>
            <a:pPr marL="285750" indent="-285750">
              <a:buFont typeface="Arial" pitchFamily="34" charset="0"/>
              <a:buChar char="•"/>
            </a:pPr>
            <a:r>
              <a:rPr lang="en-US" dirty="0" smtClean="0"/>
              <a:t>Threat is both conventional and unconventional</a:t>
            </a:r>
          </a:p>
          <a:p>
            <a:pPr marL="285750" indent="-285750">
              <a:buFont typeface="Arial" pitchFamily="34" charset="0"/>
              <a:buChar char="•"/>
            </a:pPr>
            <a:r>
              <a:rPr lang="en-US" dirty="0" smtClean="0"/>
              <a:t>Ground threat complex &amp; lethal</a:t>
            </a:r>
          </a:p>
          <a:p>
            <a:pPr marL="285750" indent="-285750">
              <a:buFont typeface="Arial" pitchFamily="34" charset="0"/>
              <a:buChar char="•"/>
            </a:pPr>
            <a:r>
              <a:rPr lang="en-US" dirty="0" smtClean="0"/>
              <a:t>Air threat night/all-weather and integrated air defense systems</a:t>
            </a:r>
          </a:p>
          <a:p>
            <a:pPr marL="285750" indent="-285750">
              <a:buFont typeface="Arial" pitchFamily="34" charset="0"/>
              <a:buChar char="•"/>
            </a:pPr>
            <a:r>
              <a:rPr lang="en-US" dirty="0" smtClean="0"/>
              <a:t>Naval threat from coastal guns and missiles severe </a:t>
            </a:r>
          </a:p>
          <a:p>
            <a:pPr marL="285750" indent="-285750">
              <a:buFont typeface="Arial" pitchFamily="34" charset="0"/>
              <a:buChar char="•"/>
            </a:pPr>
            <a:r>
              <a:rPr lang="en-US" dirty="0" smtClean="0"/>
              <a:t>Insurgencies are a constant</a:t>
            </a:r>
          </a:p>
          <a:p>
            <a:endParaRPr lang="en-US" dirty="0"/>
          </a:p>
        </p:txBody>
      </p:sp>
      <p:sp>
        <p:nvSpPr>
          <p:cNvPr id="5" name="TextBox 4"/>
          <p:cNvSpPr txBox="1"/>
          <p:nvPr/>
        </p:nvSpPr>
        <p:spPr>
          <a:xfrm>
            <a:off x="4114800" y="3871079"/>
            <a:ext cx="4419600" cy="3139321"/>
          </a:xfrm>
          <a:prstGeom prst="rect">
            <a:avLst/>
          </a:prstGeom>
          <a:noFill/>
        </p:spPr>
        <p:txBody>
          <a:bodyPr wrap="square" rtlCol="0">
            <a:spAutoFit/>
          </a:bodyPr>
          <a:lstStyle/>
          <a:p>
            <a:pPr marL="285750" indent="-285750">
              <a:buFont typeface="Arial" pitchFamily="34" charset="0"/>
              <a:buChar char="•"/>
            </a:pPr>
            <a:r>
              <a:rPr lang="en-US" dirty="0" smtClean="0"/>
              <a:t>Mountains, deserts, jungle, and urban environments require distinct  approaches</a:t>
            </a:r>
          </a:p>
          <a:p>
            <a:pPr marL="285750" indent="-285750">
              <a:buFont typeface="Arial" pitchFamily="34" charset="0"/>
              <a:buChar char="•"/>
            </a:pPr>
            <a:r>
              <a:rPr lang="en-US" dirty="0" smtClean="0"/>
              <a:t>Majority of the operational areas are hot and humid, standard aviation limited</a:t>
            </a:r>
          </a:p>
          <a:p>
            <a:pPr marL="285750" indent="-285750">
              <a:buFont typeface="Arial" pitchFamily="34" charset="0"/>
              <a:buChar char="•"/>
            </a:pPr>
            <a:r>
              <a:rPr lang="en-US" dirty="0" smtClean="0"/>
              <a:t>Cross-country mobility a show-stopper</a:t>
            </a:r>
          </a:p>
          <a:p>
            <a:pPr marL="285750" indent="-285750">
              <a:buFont typeface="Arial" pitchFamily="34" charset="0"/>
              <a:buChar char="•"/>
            </a:pPr>
            <a:r>
              <a:rPr lang="en-US" dirty="0" smtClean="0"/>
              <a:t>Line of sight distance under 1,000 meters</a:t>
            </a:r>
          </a:p>
          <a:p>
            <a:pPr marL="285750" indent="-285750">
              <a:buFont typeface="Arial" pitchFamily="34" charset="0"/>
              <a:buChar char="•"/>
            </a:pPr>
            <a:r>
              <a:rPr lang="en-US" dirty="0" smtClean="0"/>
              <a:t>Bridge-loading &amp; tunnel clearance issues</a:t>
            </a:r>
          </a:p>
          <a:p>
            <a:pPr marL="285750" indent="-285750">
              <a:buFont typeface="Arial" pitchFamily="34" charset="0"/>
              <a:buChar char="•"/>
            </a:pPr>
            <a:r>
              <a:rPr lang="en-US" dirty="0" smtClean="0"/>
              <a:t>50% ports not usable, C-130 fields most common—we lack long-haul air</a:t>
            </a:r>
          </a:p>
          <a:p>
            <a:pPr marL="285750" indent="-285750">
              <a:buFont typeface="Arial" pitchFamily="34" charset="0"/>
              <a:buChar char="•"/>
            </a:pPr>
            <a:r>
              <a:rPr lang="en-US" dirty="0" smtClean="0"/>
              <a:t>Cultural terrain far beyond our ken</a:t>
            </a:r>
          </a:p>
          <a:p>
            <a:pPr marL="285750" indent="-285750">
              <a:buFont typeface="Arial" pitchFamily="34" charset="0"/>
              <a:buChar char="•"/>
            </a:pPr>
            <a:endParaRPr lang="en-US" dirty="0"/>
          </a:p>
        </p:txBody>
      </p:sp>
    </p:spTree>
    <p:extLst>
      <p:ext uri="{BB962C8B-B14F-4D97-AF65-F5344CB8AC3E}">
        <p14:creationId xmlns:p14="http://schemas.microsoft.com/office/powerpoint/2010/main" val="1070503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8200"/>
            <a:ext cx="9144000" cy="6858000"/>
          </a:xfrm>
          <a:prstGeom prst="rect">
            <a:avLst/>
          </a:prstGeom>
        </p:spPr>
      </p:pic>
      <p:sp>
        <p:nvSpPr>
          <p:cNvPr id="5" name="TextBox 4"/>
          <p:cNvSpPr txBox="1"/>
          <p:nvPr/>
        </p:nvSpPr>
        <p:spPr>
          <a:xfrm>
            <a:off x="0" y="0"/>
            <a:ext cx="9144000" cy="1077218"/>
          </a:xfrm>
          <a:prstGeom prst="rect">
            <a:avLst/>
          </a:prstGeom>
          <a:solidFill>
            <a:srgbClr val="FFFF00"/>
          </a:solidFill>
          <a:ln w="76200">
            <a:solidFill>
              <a:srgbClr val="FF0000"/>
            </a:solidFill>
          </a:ln>
        </p:spPr>
        <p:txBody>
          <a:bodyPr wrap="square" rtlCol="0">
            <a:spAutoFit/>
          </a:bodyPr>
          <a:lstStyle/>
          <a:p>
            <a:pPr algn="ctr"/>
            <a:endParaRPr lang="en-US" sz="1000" dirty="0" smtClean="0"/>
          </a:p>
          <a:p>
            <a:pPr algn="ctr"/>
            <a:r>
              <a:rPr lang="en-US" sz="4400" b="1" dirty="0" smtClean="0"/>
              <a:t>Threat Changes: T-72 in Libya</a:t>
            </a:r>
          </a:p>
          <a:p>
            <a:pPr algn="ctr"/>
            <a:endParaRPr lang="en-US" sz="1000" dirty="0"/>
          </a:p>
        </p:txBody>
      </p:sp>
    </p:spTree>
    <p:extLst>
      <p:ext uri="{BB962C8B-B14F-4D97-AF65-F5344CB8AC3E}">
        <p14:creationId xmlns:p14="http://schemas.microsoft.com/office/powerpoint/2010/main" val="3942619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9" y="0"/>
            <a:ext cx="9144000" cy="6858000"/>
          </a:xfrm>
          <a:prstGeom prst="rect">
            <a:avLst/>
          </a:prstGeom>
        </p:spPr>
      </p:pic>
      <p:sp>
        <p:nvSpPr>
          <p:cNvPr id="2" name="Rectangle 1"/>
          <p:cNvSpPr/>
          <p:nvPr/>
        </p:nvSpPr>
        <p:spPr>
          <a:xfrm>
            <a:off x="17929" y="0"/>
            <a:ext cx="9126071" cy="1295400"/>
          </a:xfrm>
          <a:prstGeom prst="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76200"/>
            <a:ext cx="8839200" cy="1107996"/>
          </a:xfrm>
          <a:prstGeom prst="rect">
            <a:avLst/>
          </a:prstGeom>
          <a:solidFill>
            <a:srgbClr val="FFFF00"/>
          </a:solidFill>
        </p:spPr>
        <p:txBody>
          <a:bodyPr wrap="square" rtlCol="0">
            <a:spAutoFit/>
          </a:bodyPr>
          <a:lstStyle/>
          <a:p>
            <a:pPr algn="ctr"/>
            <a:r>
              <a:rPr lang="en-US" sz="6600" b="1" dirty="0" smtClean="0"/>
              <a:t>Doing Intelligence</a:t>
            </a:r>
            <a:endParaRPr lang="en-US" sz="6600" b="1" dirty="0"/>
          </a:p>
        </p:txBody>
      </p:sp>
      <p:sp>
        <p:nvSpPr>
          <p:cNvPr id="6" name="Rounded Rectangular Callout 5"/>
          <p:cNvSpPr/>
          <p:nvPr/>
        </p:nvSpPr>
        <p:spPr>
          <a:xfrm>
            <a:off x="5638800" y="5059740"/>
            <a:ext cx="2971800" cy="1569660"/>
          </a:xfrm>
          <a:prstGeom prst="wedgeRoundRectCallout">
            <a:avLst>
              <a:gd name="adj1" fmla="val -40260"/>
              <a:gd name="adj2" fmla="val -123382"/>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791200" y="5181600"/>
            <a:ext cx="2743200" cy="1323439"/>
          </a:xfrm>
          <a:prstGeom prst="rect">
            <a:avLst/>
          </a:prstGeom>
          <a:solidFill>
            <a:srgbClr val="FFFF00"/>
          </a:solidFill>
        </p:spPr>
        <p:txBody>
          <a:bodyPr wrap="square" rtlCol="0">
            <a:spAutoFit/>
          </a:bodyPr>
          <a:lstStyle/>
          <a:p>
            <a:r>
              <a:rPr lang="en-US" sz="2000" b="1" dirty="0" smtClean="0"/>
              <a:t>What do we need to know, when, in what fashion, for optimal total sustainable effect?</a:t>
            </a:r>
            <a:endParaRPr lang="en-US" sz="2000" b="1" dirty="0"/>
          </a:p>
        </p:txBody>
      </p:sp>
    </p:spTree>
    <p:extLst>
      <p:ext uri="{BB962C8B-B14F-4D97-AF65-F5344CB8AC3E}">
        <p14:creationId xmlns:p14="http://schemas.microsoft.com/office/powerpoint/2010/main" val="233396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phibetaiota.net/wp-content/uploads/2010/12/Zinni-on-Intellig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763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09600" y="1143000"/>
            <a:ext cx="6858000" cy="5323582"/>
          </a:xfrm>
          <a:prstGeom prst="rect">
            <a:avLst/>
          </a:prstGeom>
        </p:spPr>
      </p:pic>
      <p:sp>
        <p:nvSpPr>
          <p:cNvPr id="5" name="Title 4"/>
          <p:cNvSpPr>
            <a:spLocks noGrp="1"/>
          </p:cNvSpPr>
          <p:nvPr>
            <p:ph type="title"/>
          </p:nvPr>
        </p:nvSpPr>
        <p:spPr>
          <a:xfrm>
            <a:off x="457200" y="0"/>
            <a:ext cx="8229600" cy="1143000"/>
          </a:xfrm>
        </p:spPr>
        <p:txBody>
          <a:bodyPr>
            <a:normAutofit/>
          </a:bodyPr>
          <a:lstStyle/>
          <a:p>
            <a:r>
              <a:rPr lang="en-US" sz="4900" b="1" dirty="0" smtClean="0"/>
              <a:t>Fundamentals of Intelligence</a:t>
            </a:r>
            <a:endParaRPr lang="en-US" sz="3100" b="1" i="1" dirty="0"/>
          </a:p>
        </p:txBody>
      </p:sp>
      <p:sp>
        <p:nvSpPr>
          <p:cNvPr id="7" name="Rounded Rectangle 6"/>
          <p:cNvSpPr/>
          <p:nvPr/>
        </p:nvSpPr>
        <p:spPr>
          <a:xfrm>
            <a:off x="-762000" y="1305818"/>
            <a:ext cx="1905000" cy="5229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0600" y="5486400"/>
            <a:ext cx="1524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486400" y="2297668"/>
            <a:ext cx="3505200" cy="4154984"/>
          </a:xfrm>
          <a:prstGeom prst="rect">
            <a:avLst/>
          </a:prstGeom>
          <a:noFill/>
        </p:spPr>
        <p:txBody>
          <a:bodyPr wrap="square" rtlCol="0">
            <a:spAutoFit/>
          </a:bodyPr>
          <a:lstStyle/>
          <a:p>
            <a:pPr marL="514350" indent="-514350">
              <a:buFont typeface="+mj-lt"/>
              <a:buAutoNum type="arabicPeriod"/>
            </a:pPr>
            <a:r>
              <a:rPr lang="en-US" sz="2400" dirty="0" smtClean="0"/>
              <a:t>Whole of Government Decision-Support</a:t>
            </a:r>
          </a:p>
          <a:p>
            <a:pPr marL="514350" indent="-514350">
              <a:buFont typeface="+mj-lt"/>
              <a:buAutoNum type="arabicPeriod"/>
            </a:pPr>
            <a:r>
              <a:rPr lang="en-US" sz="2400" dirty="0" smtClean="0"/>
              <a:t>Holistic Analytics with True Cost Economics</a:t>
            </a:r>
          </a:p>
          <a:p>
            <a:pPr marL="514350" indent="-514350">
              <a:buFont typeface="+mj-lt"/>
              <a:buAutoNum type="arabicPeriod"/>
            </a:pPr>
            <a:r>
              <a:rPr lang="en-US" sz="2400" dirty="0" smtClean="0"/>
              <a:t>Counterintelligence on </a:t>
            </a:r>
            <a:r>
              <a:rPr lang="en-US" sz="2400" u="sng" dirty="0" smtClean="0"/>
              <a:t>Domestic</a:t>
            </a:r>
            <a:r>
              <a:rPr lang="en-US" sz="2400" dirty="0" smtClean="0"/>
              <a:t> Enemies</a:t>
            </a:r>
          </a:p>
          <a:p>
            <a:pPr marL="514350" indent="-514350">
              <a:buFont typeface="+mj-lt"/>
              <a:buAutoNum type="arabicPeriod"/>
            </a:pPr>
            <a:r>
              <a:rPr lang="en-US" sz="2400" dirty="0" smtClean="0"/>
              <a:t>Integrated Scalable IT</a:t>
            </a:r>
          </a:p>
          <a:p>
            <a:pPr marL="514350" indent="-514350">
              <a:buFont typeface="+mj-lt"/>
              <a:buAutoNum type="arabicPeriod"/>
            </a:pPr>
            <a:r>
              <a:rPr lang="en-US" sz="2400" dirty="0" smtClean="0"/>
              <a:t>Open Requirements Showing Satisfaction &amp; Connecting Clients</a:t>
            </a:r>
          </a:p>
          <a:p>
            <a:pPr marL="514350" indent="-514350">
              <a:buFont typeface="+mj-lt"/>
              <a:buAutoNum type="arabicPeriod"/>
            </a:pPr>
            <a:r>
              <a:rPr lang="en-US" sz="2400" dirty="0" smtClean="0"/>
              <a:t>Spend with Integrity</a:t>
            </a:r>
            <a:endParaRPr lang="en-US" sz="2400" dirty="0"/>
          </a:p>
        </p:txBody>
      </p:sp>
      <p:sp>
        <p:nvSpPr>
          <p:cNvPr id="9" name="TextBox 8"/>
          <p:cNvSpPr txBox="1"/>
          <p:nvPr/>
        </p:nvSpPr>
        <p:spPr>
          <a:xfrm>
            <a:off x="4555795" y="1143000"/>
            <a:ext cx="4441024" cy="584775"/>
          </a:xfrm>
          <a:prstGeom prst="rect">
            <a:avLst/>
          </a:prstGeom>
          <a:noFill/>
        </p:spPr>
        <p:txBody>
          <a:bodyPr wrap="none" rtlCol="0">
            <a:spAutoFit/>
          </a:bodyPr>
          <a:lstStyle/>
          <a:p>
            <a:r>
              <a:rPr lang="en-US" sz="3200" b="1" dirty="0" smtClean="0"/>
              <a:t>25 Years – US$1.2 Trillion</a:t>
            </a:r>
            <a:endParaRPr lang="en-US" sz="3200" b="1" dirty="0"/>
          </a:p>
        </p:txBody>
      </p:sp>
      <p:sp>
        <p:nvSpPr>
          <p:cNvPr id="10" name="TextBox 9"/>
          <p:cNvSpPr txBox="1"/>
          <p:nvPr/>
        </p:nvSpPr>
        <p:spPr>
          <a:xfrm>
            <a:off x="5483268" y="1714205"/>
            <a:ext cx="3026791" cy="461665"/>
          </a:xfrm>
          <a:prstGeom prst="rect">
            <a:avLst/>
          </a:prstGeom>
          <a:noFill/>
        </p:spPr>
        <p:txBody>
          <a:bodyPr wrap="none" rtlCol="0">
            <a:spAutoFit/>
          </a:bodyPr>
          <a:lstStyle/>
          <a:p>
            <a:r>
              <a:rPr lang="en-US" sz="2400" b="1" i="1" dirty="0" smtClean="0"/>
              <a:t>Still Do Not Have This!</a:t>
            </a:r>
            <a:endParaRPr lang="en-US" sz="2400" b="1" i="1" dirty="0"/>
          </a:p>
        </p:txBody>
      </p:sp>
    </p:spTree>
    <p:extLst>
      <p:ext uri="{BB962C8B-B14F-4D97-AF65-F5344CB8AC3E}">
        <p14:creationId xmlns:p14="http://schemas.microsoft.com/office/powerpoint/2010/main" val="677991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990600" y="0"/>
            <a:ext cx="2845881" cy="6811108"/>
            <a:chOff x="735519" y="0"/>
            <a:chExt cx="2845881" cy="6811108"/>
          </a:xfrm>
        </p:grpSpPr>
        <p:grpSp>
          <p:nvGrpSpPr>
            <p:cNvPr id="47" name="Group 46"/>
            <p:cNvGrpSpPr/>
            <p:nvPr/>
          </p:nvGrpSpPr>
          <p:grpSpPr>
            <a:xfrm>
              <a:off x="835056" y="0"/>
              <a:ext cx="2746344" cy="3376374"/>
              <a:chOff x="228600" y="1195626"/>
              <a:chExt cx="2746344" cy="3376374"/>
            </a:xfrm>
          </p:grpSpPr>
          <p:grpSp>
            <p:nvGrpSpPr>
              <p:cNvPr id="16" name="Group 15"/>
              <p:cNvGrpSpPr/>
              <p:nvPr/>
            </p:nvGrpSpPr>
            <p:grpSpPr>
              <a:xfrm>
                <a:off x="301656" y="2057400"/>
                <a:ext cx="2514600" cy="2514600"/>
                <a:chOff x="1066800" y="762000"/>
                <a:chExt cx="2514600" cy="2514600"/>
              </a:xfrm>
            </p:grpSpPr>
            <p:sp>
              <p:nvSpPr>
                <p:cNvPr id="4" name="Oval 3"/>
                <p:cNvSpPr/>
                <p:nvPr/>
              </p:nvSpPr>
              <p:spPr>
                <a:xfrm>
                  <a:off x="1828800" y="1524000"/>
                  <a:ext cx="9906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447800" y="1143000"/>
                  <a:ext cx="17526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66800" y="762000"/>
                  <a:ext cx="2514600" cy="251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76400" y="1715869"/>
                  <a:ext cx="1295400" cy="646331"/>
                </a:xfrm>
                <a:prstGeom prst="rect">
                  <a:avLst/>
                </a:prstGeom>
                <a:noFill/>
              </p:spPr>
              <p:txBody>
                <a:bodyPr wrap="square" rtlCol="0">
                  <a:spAutoFit/>
                </a:bodyPr>
                <a:lstStyle/>
                <a:p>
                  <a:pPr algn="ctr"/>
                  <a:r>
                    <a:rPr lang="en-US" b="1" dirty="0" smtClean="0"/>
                    <a:t>RQMTS</a:t>
                  </a:r>
                </a:p>
                <a:p>
                  <a:pPr algn="ctr"/>
                  <a:r>
                    <a:rPr lang="en-US" b="1" dirty="0" smtClean="0"/>
                    <a:t>DEF</a:t>
                  </a:r>
                  <a:endParaRPr lang="en-US" b="1" dirty="0"/>
                </a:p>
              </p:txBody>
            </p:sp>
            <p:sp>
              <p:nvSpPr>
                <p:cNvPr id="8" name="TextBox 7"/>
                <p:cNvSpPr txBox="1"/>
                <p:nvPr/>
              </p:nvSpPr>
              <p:spPr>
                <a:xfrm>
                  <a:off x="1732407" y="1238072"/>
                  <a:ext cx="1180719" cy="338554"/>
                </a:xfrm>
                <a:prstGeom prst="rect">
                  <a:avLst/>
                </a:prstGeom>
                <a:noFill/>
              </p:spPr>
              <p:txBody>
                <a:bodyPr wrap="square" rtlCol="0">
                  <a:spAutoFit/>
                </a:bodyPr>
                <a:lstStyle/>
                <a:p>
                  <a:r>
                    <a:rPr lang="en-US" sz="1600" b="1" dirty="0" err="1" smtClean="0"/>
                    <a:t>Asst</a:t>
                  </a:r>
                  <a:r>
                    <a:rPr lang="en-US" sz="1600" b="1" dirty="0" smtClean="0"/>
                    <a:t> </a:t>
                  </a:r>
                  <a:r>
                    <a:rPr lang="en-US" sz="1600" b="1" dirty="0" err="1" smtClean="0"/>
                    <a:t>Scty</a:t>
                  </a:r>
                  <a:r>
                    <a:rPr lang="en-US" sz="1600" b="1" dirty="0" smtClean="0"/>
                    <a:t> A</a:t>
                  </a:r>
                  <a:endParaRPr lang="en-US" sz="1600" b="1" dirty="0"/>
                </a:p>
              </p:txBody>
            </p:sp>
            <p:sp>
              <p:nvSpPr>
                <p:cNvPr id="12" name="TextBox 11"/>
                <p:cNvSpPr txBox="1"/>
                <p:nvPr/>
              </p:nvSpPr>
              <p:spPr>
                <a:xfrm>
                  <a:off x="1758440" y="838200"/>
                  <a:ext cx="1120820" cy="369332"/>
                </a:xfrm>
                <a:prstGeom prst="rect">
                  <a:avLst/>
                </a:prstGeom>
                <a:noFill/>
              </p:spPr>
              <p:txBody>
                <a:bodyPr wrap="none" rtlCol="0">
                  <a:spAutoFit/>
                </a:bodyPr>
                <a:lstStyle/>
                <a:p>
                  <a:r>
                    <a:rPr lang="en-US" b="1" dirty="0" smtClean="0"/>
                    <a:t>Mission A</a:t>
                  </a:r>
                  <a:endParaRPr lang="en-US" b="1" dirty="0"/>
                </a:p>
              </p:txBody>
            </p:sp>
            <p:sp>
              <p:nvSpPr>
                <p:cNvPr id="13" name="TextBox 12"/>
                <p:cNvSpPr txBox="1"/>
                <p:nvPr/>
              </p:nvSpPr>
              <p:spPr>
                <a:xfrm rot="16200000">
                  <a:off x="755473" y="1834634"/>
                  <a:ext cx="1103187" cy="369332"/>
                </a:xfrm>
                <a:prstGeom prst="rect">
                  <a:avLst/>
                </a:prstGeom>
                <a:noFill/>
              </p:spPr>
              <p:txBody>
                <a:bodyPr wrap="none" rtlCol="0">
                  <a:spAutoFit/>
                </a:bodyPr>
                <a:lstStyle/>
                <a:p>
                  <a:r>
                    <a:rPr lang="en-US" b="1" dirty="0" smtClean="0"/>
                    <a:t>Mission C</a:t>
                  </a:r>
                  <a:endParaRPr lang="en-US" b="1" dirty="0"/>
                </a:p>
              </p:txBody>
            </p:sp>
            <p:sp>
              <p:nvSpPr>
                <p:cNvPr id="14" name="TextBox 13"/>
                <p:cNvSpPr txBox="1"/>
                <p:nvPr/>
              </p:nvSpPr>
              <p:spPr>
                <a:xfrm rot="5400000">
                  <a:off x="2809782" y="1834634"/>
                  <a:ext cx="1127232" cy="369332"/>
                </a:xfrm>
                <a:prstGeom prst="rect">
                  <a:avLst/>
                </a:prstGeom>
                <a:noFill/>
              </p:spPr>
              <p:txBody>
                <a:bodyPr wrap="none" rtlCol="0">
                  <a:spAutoFit/>
                </a:bodyPr>
                <a:lstStyle/>
                <a:p>
                  <a:r>
                    <a:rPr lang="en-US" b="1" dirty="0" smtClean="0"/>
                    <a:t>Mission D</a:t>
                  </a:r>
                  <a:endParaRPr lang="en-US" b="1" dirty="0"/>
                </a:p>
              </p:txBody>
            </p:sp>
            <p:sp>
              <p:nvSpPr>
                <p:cNvPr id="15" name="TextBox 14"/>
                <p:cNvSpPr txBox="1"/>
                <p:nvPr/>
              </p:nvSpPr>
              <p:spPr>
                <a:xfrm>
                  <a:off x="1784398" y="2876811"/>
                  <a:ext cx="1111202" cy="369332"/>
                </a:xfrm>
                <a:prstGeom prst="rect">
                  <a:avLst/>
                </a:prstGeom>
                <a:noFill/>
              </p:spPr>
              <p:txBody>
                <a:bodyPr wrap="none" rtlCol="0">
                  <a:spAutoFit/>
                </a:bodyPr>
                <a:lstStyle/>
                <a:p>
                  <a:r>
                    <a:rPr lang="en-US" b="1" dirty="0" smtClean="0"/>
                    <a:t>Mission B</a:t>
                  </a:r>
                  <a:endParaRPr lang="en-US" b="1" dirty="0"/>
                </a:p>
              </p:txBody>
            </p:sp>
          </p:grpSp>
          <p:sp>
            <p:nvSpPr>
              <p:cNvPr id="44" name="TextBox 43"/>
              <p:cNvSpPr txBox="1"/>
              <p:nvPr/>
            </p:nvSpPr>
            <p:spPr>
              <a:xfrm>
                <a:off x="228600" y="1195626"/>
                <a:ext cx="2746344" cy="861774"/>
              </a:xfrm>
              <a:prstGeom prst="rect">
                <a:avLst/>
              </a:prstGeom>
              <a:noFill/>
            </p:spPr>
            <p:txBody>
              <a:bodyPr wrap="square" rtlCol="0">
                <a:spAutoFit/>
              </a:bodyPr>
              <a:lstStyle/>
              <a:p>
                <a:r>
                  <a:rPr lang="en-US" b="1" dirty="0" smtClean="0"/>
                  <a:t>Requirements Definition</a:t>
                </a:r>
              </a:p>
              <a:p>
                <a:pPr marL="285750" indent="-285750">
                  <a:buFont typeface="Arial" pitchFamily="34" charset="0"/>
                  <a:buChar char="•"/>
                </a:pPr>
                <a:r>
                  <a:rPr lang="en-US" sz="1600" dirty="0" smtClean="0"/>
                  <a:t>From Each Functional Area</a:t>
                </a:r>
              </a:p>
              <a:p>
                <a:pPr marL="285750" indent="-285750">
                  <a:buFont typeface="Arial" pitchFamily="34" charset="0"/>
                  <a:buChar char="•"/>
                </a:pPr>
                <a:r>
                  <a:rPr lang="en-US" sz="1600" dirty="0" smtClean="0"/>
                  <a:t>For Each Mission Type</a:t>
                </a:r>
                <a:endParaRPr lang="en-US" sz="1600" dirty="0"/>
              </a:p>
            </p:txBody>
          </p:sp>
        </p:grpSp>
        <p:grpSp>
          <p:nvGrpSpPr>
            <p:cNvPr id="48" name="Group 47"/>
            <p:cNvGrpSpPr/>
            <p:nvPr/>
          </p:nvGrpSpPr>
          <p:grpSpPr>
            <a:xfrm>
              <a:off x="735519" y="3429000"/>
              <a:ext cx="2845881" cy="3382108"/>
              <a:chOff x="3021518" y="1189892"/>
              <a:chExt cx="2845881" cy="3382108"/>
            </a:xfrm>
          </p:grpSpPr>
          <p:grpSp>
            <p:nvGrpSpPr>
              <p:cNvPr id="17" name="Group 16"/>
              <p:cNvGrpSpPr/>
              <p:nvPr/>
            </p:nvGrpSpPr>
            <p:grpSpPr>
              <a:xfrm>
                <a:off x="3276600" y="2057400"/>
                <a:ext cx="2514600" cy="2514600"/>
                <a:chOff x="1066800" y="762000"/>
                <a:chExt cx="2514600" cy="2514600"/>
              </a:xfrm>
            </p:grpSpPr>
            <p:sp>
              <p:nvSpPr>
                <p:cNvPr id="18" name="Oval 17"/>
                <p:cNvSpPr/>
                <p:nvPr/>
              </p:nvSpPr>
              <p:spPr>
                <a:xfrm>
                  <a:off x="1904999" y="1600200"/>
                  <a:ext cx="838201" cy="8615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447800" y="1143000"/>
                  <a:ext cx="17526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066800" y="762000"/>
                  <a:ext cx="2514600" cy="251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676400" y="1715869"/>
                  <a:ext cx="1295400" cy="646331"/>
                </a:xfrm>
                <a:prstGeom prst="rect">
                  <a:avLst/>
                </a:prstGeom>
                <a:noFill/>
              </p:spPr>
              <p:txBody>
                <a:bodyPr wrap="square" rtlCol="0">
                  <a:spAutoFit/>
                </a:bodyPr>
                <a:lstStyle/>
                <a:p>
                  <a:pPr algn="ctr"/>
                  <a:r>
                    <a:rPr lang="en-US" b="1" dirty="0" smtClean="0"/>
                    <a:t>COLL.</a:t>
                  </a:r>
                </a:p>
                <a:p>
                  <a:pPr algn="ctr"/>
                  <a:r>
                    <a:rPr lang="en-US" b="1" dirty="0" smtClean="0"/>
                    <a:t>MGMT</a:t>
                  </a:r>
                  <a:endParaRPr lang="en-US" b="1" dirty="0"/>
                </a:p>
              </p:txBody>
            </p:sp>
            <p:sp>
              <p:nvSpPr>
                <p:cNvPr id="22" name="TextBox 21"/>
                <p:cNvSpPr txBox="1"/>
                <p:nvPr/>
              </p:nvSpPr>
              <p:spPr>
                <a:xfrm>
                  <a:off x="1643202" y="1295400"/>
                  <a:ext cx="1351295" cy="307777"/>
                </a:xfrm>
                <a:prstGeom prst="rect">
                  <a:avLst/>
                </a:prstGeom>
                <a:noFill/>
              </p:spPr>
              <p:txBody>
                <a:bodyPr wrap="square" rtlCol="0">
                  <a:spAutoFit/>
                </a:bodyPr>
                <a:lstStyle/>
                <a:p>
                  <a:r>
                    <a:rPr lang="en-US" sz="1400" b="1" dirty="0" smtClean="0"/>
                    <a:t>HUMINT/OSINT</a:t>
                  </a:r>
                  <a:endParaRPr lang="en-US" sz="1400" b="1" dirty="0"/>
                </a:p>
              </p:txBody>
            </p:sp>
            <p:sp>
              <p:nvSpPr>
                <p:cNvPr id="23" name="TextBox 22"/>
                <p:cNvSpPr txBox="1"/>
                <p:nvPr/>
              </p:nvSpPr>
              <p:spPr>
                <a:xfrm>
                  <a:off x="1905000" y="2438400"/>
                  <a:ext cx="829073" cy="369332"/>
                </a:xfrm>
                <a:prstGeom prst="rect">
                  <a:avLst/>
                </a:prstGeom>
                <a:noFill/>
              </p:spPr>
              <p:txBody>
                <a:bodyPr wrap="none" rtlCol="0">
                  <a:spAutoFit/>
                </a:bodyPr>
                <a:lstStyle/>
                <a:p>
                  <a:r>
                    <a:rPr lang="en-US" b="1" dirty="0" smtClean="0"/>
                    <a:t>SIGINT</a:t>
                  </a:r>
                  <a:endParaRPr lang="en-US" b="1" dirty="0"/>
                </a:p>
              </p:txBody>
            </p:sp>
            <p:sp>
              <p:nvSpPr>
                <p:cNvPr id="24" name="TextBox 23"/>
                <p:cNvSpPr txBox="1"/>
                <p:nvPr/>
              </p:nvSpPr>
              <p:spPr>
                <a:xfrm rot="16200000">
                  <a:off x="1317322" y="1834633"/>
                  <a:ext cx="798731" cy="369332"/>
                </a:xfrm>
                <a:prstGeom prst="rect">
                  <a:avLst/>
                </a:prstGeom>
                <a:noFill/>
              </p:spPr>
              <p:txBody>
                <a:bodyPr wrap="square" rtlCol="0">
                  <a:spAutoFit/>
                </a:bodyPr>
                <a:lstStyle/>
                <a:p>
                  <a:r>
                    <a:rPr lang="en-US" b="1" dirty="0" smtClean="0"/>
                    <a:t>IMINT</a:t>
                  </a:r>
                  <a:endParaRPr lang="en-US" b="1" dirty="0"/>
                </a:p>
              </p:txBody>
            </p:sp>
            <p:sp>
              <p:nvSpPr>
                <p:cNvPr id="25" name="TextBox 24"/>
                <p:cNvSpPr txBox="1"/>
                <p:nvPr/>
              </p:nvSpPr>
              <p:spPr>
                <a:xfrm rot="5400000">
                  <a:off x="2446805" y="1834634"/>
                  <a:ext cx="962123" cy="369332"/>
                </a:xfrm>
                <a:prstGeom prst="rect">
                  <a:avLst/>
                </a:prstGeom>
                <a:noFill/>
              </p:spPr>
              <p:txBody>
                <a:bodyPr wrap="none" rtlCol="0">
                  <a:spAutoFit/>
                </a:bodyPr>
                <a:lstStyle/>
                <a:p>
                  <a:r>
                    <a:rPr lang="en-US" b="1" dirty="0" smtClean="0"/>
                    <a:t>MASINT</a:t>
                  </a:r>
                  <a:endParaRPr lang="en-US" b="1" dirty="0"/>
                </a:p>
              </p:txBody>
            </p:sp>
            <p:sp>
              <p:nvSpPr>
                <p:cNvPr id="26" name="TextBox 25"/>
                <p:cNvSpPr txBox="1"/>
                <p:nvPr/>
              </p:nvSpPr>
              <p:spPr>
                <a:xfrm>
                  <a:off x="1758440" y="838200"/>
                  <a:ext cx="1138966" cy="369332"/>
                </a:xfrm>
                <a:prstGeom prst="rect">
                  <a:avLst/>
                </a:prstGeom>
                <a:noFill/>
              </p:spPr>
              <p:txBody>
                <a:bodyPr wrap="none" rtlCol="0">
                  <a:spAutoFit/>
                </a:bodyPr>
                <a:lstStyle/>
                <a:p>
                  <a:r>
                    <a:rPr lang="en-US" b="1" dirty="0" smtClean="0"/>
                    <a:t>Country A</a:t>
                  </a:r>
                  <a:endParaRPr lang="en-US" b="1" dirty="0"/>
                </a:p>
              </p:txBody>
            </p:sp>
            <p:sp>
              <p:nvSpPr>
                <p:cNvPr id="27" name="TextBox 26"/>
                <p:cNvSpPr txBox="1"/>
                <p:nvPr/>
              </p:nvSpPr>
              <p:spPr>
                <a:xfrm rot="16200000">
                  <a:off x="746400" y="1834634"/>
                  <a:ext cx="1121333" cy="369332"/>
                </a:xfrm>
                <a:prstGeom prst="rect">
                  <a:avLst/>
                </a:prstGeom>
                <a:noFill/>
              </p:spPr>
              <p:txBody>
                <a:bodyPr wrap="none" rtlCol="0">
                  <a:spAutoFit/>
                </a:bodyPr>
                <a:lstStyle/>
                <a:p>
                  <a:r>
                    <a:rPr lang="en-US" b="1" dirty="0" smtClean="0"/>
                    <a:t>Country C</a:t>
                  </a:r>
                  <a:endParaRPr lang="en-US" b="1" dirty="0"/>
                </a:p>
              </p:txBody>
            </p:sp>
            <p:sp>
              <p:nvSpPr>
                <p:cNvPr id="28" name="TextBox 27"/>
                <p:cNvSpPr txBox="1"/>
                <p:nvPr/>
              </p:nvSpPr>
              <p:spPr>
                <a:xfrm rot="5400000">
                  <a:off x="2800708" y="1834634"/>
                  <a:ext cx="1145378" cy="369332"/>
                </a:xfrm>
                <a:prstGeom prst="rect">
                  <a:avLst/>
                </a:prstGeom>
                <a:noFill/>
              </p:spPr>
              <p:txBody>
                <a:bodyPr wrap="none" rtlCol="0">
                  <a:spAutoFit/>
                </a:bodyPr>
                <a:lstStyle/>
                <a:p>
                  <a:r>
                    <a:rPr lang="en-US" b="1" dirty="0" smtClean="0"/>
                    <a:t>Country D</a:t>
                  </a:r>
                  <a:endParaRPr lang="en-US" b="1" dirty="0"/>
                </a:p>
              </p:txBody>
            </p:sp>
            <p:sp>
              <p:nvSpPr>
                <p:cNvPr id="29" name="TextBox 28"/>
                <p:cNvSpPr txBox="1"/>
                <p:nvPr/>
              </p:nvSpPr>
              <p:spPr>
                <a:xfrm>
                  <a:off x="1784398" y="2876811"/>
                  <a:ext cx="1129348" cy="369332"/>
                </a:xfrm>
                <a:prstGeom prst="rect">
                  <a:avLst/>
                </a:prstGeom>
                <a:noFill/>
              </p:spPr>
              <p:txBody>
                <a:bodyPr wrap="none" rtlCol="0">
                  <a:spAutoFit/>
                </a:bodyPr>
                <a:lstStyle/>
                <a:p>
                  <a:r>
                    <a:rPr lang="en-US" b="1" dirty="0" smtClean="0"/>
                    <a:t>Country B</a:t>
                  </a:r>
                  <a:endParaRPr lang="en-US" b="1" dirty="0"/>
                </a:p>
              </p:txBody>
            </p:sp>
          </p:grpSp>
          <p:sp>
            <p:nvSpPr>
              <p:cNvPr id="45" name="TextBox 44"/>
              <p:cNvSpPr txBox="1"/>
              <p:nvPr/>
            </p:nvSpPr>
            <p:spPr>
              <a:xfrm>
                <a:off x="3021518" y="1189892"/>
                <a:ext cx="2845881" cy="861774"/>
              </a:xfrm>
              <a:prstGeom prst="rect">
                <a:avLst/>
              </a:prstGeom>
              <a:noFill/>
            </p:spPr>
            <p:txBody>
              <a:bodyPr wrap="square" rtlCol="0">
                <a:spAutoFit/>
              </a:bodyPr>
              <a:lstStyle/>
              <a:p>
                <a:r>
                  <a:rPr lang="en-US" b="1" dirty="0" smtClean="0"/>
                  <a:t>Collection Management</a:t>
                </a:r>
              </a:p>
              <a:p>
                <a:pPr marL="285750" indent="-285750">
                  <a:buFont typeface="Arial" pitchFamily="34" charset="0"/>
                  <a:buChar char="•"/>
                </a:pPr>
                <a:r>
                  <a:rPr lang="en-US" sz="1600" dirty="0" smtClean="0"/>
                  <a:t>To Each Collection Discipline</a:t>
                </a:r>
              </a:p>
              <a:p>
                <a:pPr marL="285750" indent="-285750">
                  <a:buFont typeface="Arial" pitchFamily="34" charset="0"/>
                  <a:buChar char="•"/>
                </a:pPr>
                <a:r>
                  <a:rPr lang="en-US" sz="1600" dirty="0" smtClean="0"/>
                  <a:t>Specifics and Deadlines</a:t>
                </a:r>
                <a:endParaRPr lang="en-US" sz="1600" dirty="0"/>
              </a:p>
            </p:txBody>
          </p:sp>
        </p:grpSp>
      </p:grpSp>
      <p:grpSp>
        <p:nvGrpSpPr>
          <p:cNvPr id="49" name="Group 48"/>
          <p:cNvGrpSpPr/>
          <p:nvPr/>
        </p:nvGrpSpPr>
        <p:grpSpPr>
          <a:xfrm>
            <a:off x="4621719" y="3434734"/>
            <a:ext cx="2845881" cy="3376374"/>
            <a:chOff x="6069519" y="1195626"/>
            <a:chExt cx="2845881" cy="3376374"/>
          </a:xfrm>
        </p:grpSpPr>
        <p:grpSp>
          <p:nvGrpSpPr>
            <p:cNvPr id="30" name="Group 29"/>
            <p:cNvGrpSpPr/>
            <p:nvPr/>
          </p:nvGrpSpPr>
          <p:grpSpPr>
            <a:xfrm>
              <a:off x="6243050" y="2057400"/>
              <a:ext cx="2514600" cy="2514600"/>
              <a:chOff x="1066800" y="762000"/>
              <a:chExt cx="2514600" cy="2514600"/>
            </a:xfrm>
          </p:grpSpPr>
          <p:sp>
            <p:nvSpPr>
              <p:cNvPr id="31" name="Oval 30"/>
              <p:cNvSpPr/>
              <p:nvPr/>
            </p:nvSpPr>
            <p:spPr>
              <a:xfrm>
                <a:off x="1828800" y="1524000"/>
                <a:ext cx="9906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447800" y="1143000"/>
                <a:ext cx="17526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66800" y="762000"/>
                <a:ext cx="2514600" cy="251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676400" y="1715869"/>
                <a:ext cx="1295400" cy="646331"/>
              </a:xfrm>
              <a:prstGeom prst="rect">
                <a:avLst/>
              </a:prstGeom>
              <a:noFill/>
            </p:spPr>
            <p:txBody>
              <a:bodyPr wrap="square" rtlCol="0">
                <a:spAutoFit/>
              </a:bodyPr>
              <a:lstStyle/>
              <a:p>
                <a:pPr algn="ctr"/>
                <a:r>
                  <a:rPr lang="en-US" b="1" dirty="0" smtClean="0"/>
                  <a:t>EVALUA-</a:t>
                </a:r>
              </a:p>
              <a:p>
                <a:pPr algn="ctr"/>
                <a:r>
                  <a:rPr lang="en-US" b="1" dirty="0" smtClean="0"/>
                  <a:t>TION</a:t>
                </a:r>
                <a:endParaRPr lang="en-US" b="1" dirty="0"/>
              </a:p>
            </p:txBody>
          </p:sp>
          <p:sp>
            <p:nvSpPr>
              <p:cNvPr id="35" name="TextBox 34"/>
              <p:cNvSpPr txBox="1"/>
              <p:nvPr/>
            </p:nvSpPr>
            <p:spPr>
              <a:xfrm>
                <a:off x="1676400" y="1292423"/>
                <a:ext cx="1416002" cy="307777"/>
              </a:xfrm>
              <a:prstGeom prst="rect">
                <a:avLst/>
              </a:prstGeom>
              <a:noFill/>
            </p:spPr>
            <p:txBody>
              <a:bodyPr wrap="square" rtlCol="0">
                <a:spAutoFit/>
              </a:bodyPr>
              <a:lstStyle/>
              <a:p>
                <a:r>
                  <a:rPr lang="en-US" sz="1400" b="1" dirty="0" smtClean="0"/>
                  <a:t>HUMINT/OSINT</a:t>
                </a:r>
                <a:endParaRPr lang="en-US" sz="1400" b="1" dirty="0"/>
              </a:p>
            </p:txBody>
          </p:sp>
          <p:sp>
            <p:nvSpPr>
              <p:cNvPr id="36" name="TextBox 35"/>
              <p:cNvSpPr txBox="1"/>
              <p:nvPr/>
            </p:nvSpPr>
            <p:spPr>
              <a:xfrm>
                <a:off x="1925462" y="2518600"/>
                <a:ext cx="829073" cy="369332"/>
              </a:xfrm>
              <a:prstGeom prst="rect">
                <a:avLst/>
              </a:prstGeom>
              <a:noFill/>
            </p:spPr>
            <p:txBody>
              <a:bodyPr wrap="none" rtlCol="0">
                <a:spAutoFit/>
              </a:bodyPr>
              <a:lstStyle/>
              <a:p>
                <a:r>
                  <a:rPr lang="en-US" b="1" dirty="0" smtClean="0"/>
                  <a:t>SIGINT</a:t>
                </a:r>
                <a:endParaRPr lang="en-US" b="1" dirty="0"/>
              </a:p>
            </p:txBody>
          </p:sp>
          <p:sp>
            <p:nvSpPr>
              <p:cNvPr id="37" name="TextBox 36"/>
              <p:cNvSpPr txBox="1"/>
              <p:nvPr/>
            </p:nvSpPr>
            <p:spPr>
              <a:xfrm rot="16200000">
                <a:off x="1181100" y="1712692"/>
                <a:ext cx="990600" cy="369332"/>
              </a:xfrm>
              <a:prstGeom prst="rect">
                <a:avLst/>
              </a:prstGeom>
              <a:noFill/>
            </p:spPr>
            <p:txBody>
              <a:bodyPr wrap="square" rtlCol="0">
                <a:spAutoFit/>
              </a:bodyPr>
              <a:lstStyle/>
              <a:p>
                <a:r>
                  <a:rPr lang="en-US" b="1" dirty="0" smtClean="0"/>
                  <a:t>IMINT</a:t>
                </a:r>
                <a:endParaRPr lang="en-US" b="1" dirty="0"/>
              </a:p>
            </p:txBody>
          </p:sp>
          <p:sp>
            <p:nvSpPr>
              <p:cNvPr id="38" name="TextBox 37"/>
              <p:cNvSpPr txBox="1"/>
              <p:nvPr/>
            </p:nvSpPr>
            <p:spPr>
              <a:xfrm rot="5400000">
                <a:off x="2528355" y="1834634"/>
                <a:ext cx="962123" cy="369332"/>
              </a:xfrm>
              <a:prstGeom prst="rect">
                <a:avLst/>
              </a:prstGeom>
              <a:noFill/>
            </p:spPr>
            <p:txBody>
              <a:bodyPr wrap="none" rtlCol="0">
                <a:spAutoFit/>
              </a:bodyPr>
              <a:lstStyle/>
              <a:p>
                <a:r>
                  <a:rPr lang="en-US" b="1" dirty="0" smtClean="0"/>
                  <a:t>MASINT</a:t>
                </a:r>
                <a:endParaRPr lang="en-US" b="1" dirty="0"/>
              </a:p>
            </p:txBody>
          </p:sp>
          <p:sp>
            <p:nvSpPr>
              <p:cNvPr id="39" name="TextBox 38"/>
              <p:cNvSpPr txBox="1"/>
              <p:nvPr/>
            </p:nvSpPr>
            <p:spPr>
              <a:xfrm>
                <a:off x="1758440" y="838200"/>
                <a:ext cx="1138966" cy="369332"/>
              </a:xfrm>
              <a:prstGeom prst="rect">
                <a:avLst/>
              </a:prstGeom>
              <a:noFill/>
            </p:spPr>
            <p:txBody>
              <a:bodyPr wrap="none" rtlCol="0">
                <a:spAutoFit/>
              </a:bodyPr>
              <a:lstStyle/>
              <a:p>
                <a:r>
                  <a:rPr lang="en-US" b="1" dirty="0" smtClean="0"/>
                  <a:t>Country A</a:t>
                </a:r>
                <a:endParaRPr lang="en-US" b="1" dirty="0"/>
              </a:p>
            </p:txBody>
          </p:sp>
          <p:sp>
            <p:nvSpPr>
              <p:cNvPr id="40" name="TextBox 39"/>
              <p:cNvSpPr txBox="1"/>
              <p:nvPr/>
            </p:nvSpPr>
            <p:spPr>
              <a:xfrm rot="16200000">
                <a:off x="746401" y="1834634"/>
                <a:ext cx="1121333" cy="369332"/>
              </a:xfrm>
              <a:prstGeom prst="rect">
                <a:avLst/>
              </a:prstGeom>
              <a:noFill/>
            </p:spPr>
            <p:txBody>
              <a:bodyPr wrap="none" rtlCol="0">
                <a:spAutoFit/>
              </a:bodyPr>
              <a:lstStyle/>
              <a:p>
                <a:r>
                  <a:rPr lang="en-US" b="1" dirty="0" smtClean="0"/>
                  <a:t>Country C</a:t>
                </a:r>
                <a:endParaRPr lang="en-US" b="1" dirty="0"/>
              </a:p>
            </p:txBody>
          </p:sp>
          <p:sp>
            <p:nvSpPr>
              <p:cNvPr id="41" name="TextBox 40"/>
              <p:cNvSpPr txBox="1"/>
              <p:nvPr/>
            </p:nvSpPr>
            <p:spPr>
              <a:xfrm rot="5400000">
                <a:off x="2800708" y="1834634"/>
                <a:ext cx="1145378" cy="369332"/>
              </a:xfrm>
              <a:prstGeom prst="rect">
                <a:avLst/>
              </a:prstGeom>
              <a:noFill/>
            </p:spPr>
            <p:txBody>
              <a:bodyPr wrap="none" rtlCol="0">
                <a:spAutoFit/>
              </a:bodyPr>
              <a:lstStyle/>
              <a:p>
                <a:r>
                  <a:rPr lang="en-US" b="1" dirty="0" smtClean="0"/>
                  <a:t>Country D</a:t>
                </a:r>
                <a:endParaRPr lang="en-US" b="1" dirty="0"/>
              </a:p>
            </p:txBody>
          </p:sp>
          <p:sp>
            <p:nvSpPr>
              <p:cNvPr id="42" name="TextBox 41"/>
              <p:cNvSpPr txBox="1"/>
              <p:nvPr/>
            </p:nvSpPr>
            <p:spPr>
              <a:xfrm>
                <a:off x="1784398" y="2876811"/>
                <a:ext cx="1129348" cy="369332"/>
              </a:xfrm>
              <a:prstGeom prst="rect">
                <a:avLst/>
              </a:prstGeom>
              <a:noFill/>
            </p:spPr>
            <p:txBody>
              <a:bodyPr wrap="none" rtlCol="0">
                <a:spAutoFit/>
              </a:bodyPr>
              <a:lstStyle/>
              <a:p>
                <a:r>
                  <a:rPr lang="en-US" b="1" dirty="0" smtClean="0"/>
                  <a:t>Country B</a:t>
                </a:r>
                <a:endParaRPr lang="en-US" b="1" dirty="0"/>
              </a:p>
            </p:txBody>
          </p:sp>
        </p:grpSp>
        <p:sp>
          <p:nvSpPr>
            <p:cNvPr id="46" name="TextBox 45"/>
            <p:cNvSpPr txBox="1"/>
            <p:nvPr/>
          </p:nvSpPr>
          <p:spPr>
            <a:xfrm>
              <a:off x="6069519" y="1195626"/>
              <a:ext cx="2845881" cy="861774"/>
            </a:xfrm>
            <a:prstGeom prst="rect">
              <a:avLst/>
            </a:prstGeom>
            <a:noFill/>
          </p:spPr>
          <p:txBody>
            <a:bodyPr wrap="square" rtlCol="0">
              <a:spAutoFit/>
            </a:bodyPr>
            <a:lstStyle/>
            <a:p>
              <a:r>
                <a:rPr lang="en-US" b="1" dirty="0" smtClean="0"/>
                <a:t>Evaluation</a:t>
              </a:r>
            </a:p>
            <a:p>
              <a:pPr marL="285750" indent="-285750">
                <a:buFont typeface="Arial" pitchFamily="34" charset="0"/>
                <a:buChar char="•"/>
              </a:pPr>
              <a:r>
                <a:rPr lang="en-US" sz="1600" dirty="0" smtClean="0"/>
                <a:t>Of Each Collection Discipline</a:t>
              </a:r>
            </a:p>
            <a:p>
              <a:pPr marL="285750" indent="-285750">
                <a:buFont typeface="Arial" pitchFamily="34" charset="0"/>
                <a:buChar char="•"/>
              </a:pPr>
              <a:r>
                <a:rPr lang="en-US" sz="1600" dirty="0" smtClean="0"/>
                <a:t>Specifics and Deadlines</a:t>
              </a:r>
              <a:endParaRPr lang="en-US" sz="1600" dirty="0"/>
            </a:p>
          </p:txBody>
        </p:sp>
      </p:grpSp>
      <p:grpSp>
        <p:nvGrpSpPr>
          <p:cNvPr id="50" name="Group 49"/>
          <p:cNvGrpSpPr/>
          <p:nvPr/>
        </p:nvGrpSpPr>
        <p:grpSpPr>
          <a:xfrm>
            <a:off x="4621718" y="0"/>
            <a:ext cx="3988882" cy="3376374"/>
            <a:chOff x="6069518" y="1195626"/>
            <a:chExt cx="3988882" cy="3376374"/>
          </a:xfrm>
        </p:grpSpPr>
        <p:grpSp>
          <p:nvGrpSpPr>
            <p:cNvPr id="51" name="Group 50"/>
            <p:cNvGrpSpPr/>
            <p:nvPr/>
          </p:nvGrpSpPr>
          <p:grpSpPr>
            <a:xfrm>
              <a:off x="6243050" y="2057400"/>
              <a:ext cx="2514600" cy="2514600"/>
              <a:chOff x="1066800" y="762000"/>
              <a:chExt cx="2514600" cy="2514600"/>
            </a:xfrm>
          </p:grpSpPr>
          <p:sp>
            <p:nvSpPr>
              <p:cNvPr id="53" name="Oval 52"/>
              <p:cNvSpPr/>
              <p:nvPr/>
            </p:nvSpPr>
            <p:spPr>
              <a:xfrm>
                <a:off x="1828800" y="1524000"/>
                <a:ext cx="9906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447800" y="1143000"/>
                <a:ext cx="17526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066800" y="762000"/>
                <a:ext cx="2514600" cy="251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676400" y="1715869"/>
                <a:ext cx="1295400" cy="646331"/>
              </a:xfrm>
              <a:prstGeom prst="rect">
                <a:avLst/>
              </a:prstGeom>
              <a:noFill/>
            </p:spPr>
            <p:txBody>
              <a:bodyPr wrap="square" rtlCol="0">
                <a:spAutoFit/>
              </a:bodyPr>
              <a:lstStyle/>
              <a:p>
                <a:pPr algn="ctr"/>
                <a:r>
                  <a:rPr lang="en-US" b="1" dirty="0" smtClean="0"/>
                  <a:t>CAPAB.</a:t>
                </a:r>
              </a:p>
              <a:p>
                <a:pPr algn="ctr"/>
                <a:r>
                  <a:rPr lang="en-US" b="1" dirty="0" smtClean="0"/>
                  <a:t>BLDG.</a:t>
                </a:r>
                <a:endParaRPr lang="en-US" b="1" dirty="0"/>
              </a:p>
            </p:txBody>
          </p:sp>
          <p:sp>
            <p:nvSpPr>
              <p:cNvPr id="57" name="TextBox 56"/>
              <p:cNvSpPr txBox="1"/>
              <p:nvPr/>
            </p:nvSpPr>
            <p:spPr>
              <a:xfrm>
                <a:off x="1676400" y="1292423"/>
                <a:ext cx="1416002" cy="307777"/>
              </a:xfrm>
              <a:prstGeom prst="rect">
                <a:avLst/>
              </a:prstGeom>
              <a:noFill/>
            </p:spPr>
            <p:txBody>
              <a:bodyPr wrap="square" rtlCol="0">
                <a:spAutoFit/>
              </a:bodyPr>
              <a:lstStyle/>
              <a:p>
                <a:r>
                  <a:rPr lang="en-US" sz="1400" b="1" dirty="0" smtClean="0"/>
                  <a:t>HUMINT/OSINT</a:t>
                </a:r>
                <a:endParaRPr lang="en-US" sz="1400" b="1" dirty="0"/>
              </a:p>
            </p:txBody>
          </p:sp>
          <p:sp>
            <p:nvSpPr>
              <p:cNvPr id="58" name="TextBox 57"/>
              <p:cNvSpPr txBox="1"/>
              <p:nvPr/>
            </p:nvSpPr>
            <p:spPr>
              <a:xfrm>
                <a:off x="1925462" y="2518600"/>
                <a:ext cx="829073" cy="369332"/>
              </a:xfrm>
              <a:prstGeom prst="rect">
                <a:avLst/>
              </a:prstGeom>
              <a:noFill/>
            </p:spPr>
            <p:txBody>
              <a:bodyPr wrap="none" rtlCol="0">
                <a:spAutoFit/>
              </a:bodyPr>
              <a:lstStyle/>
              <a:p>
                <a:r>
                  <a:rPr lang="en-US" b="1" dirty="0" smtClean="0"/>
                  <a:t>SIGINT</a:t>
                </a:r>
                <a:endParaRPr lang="en-US" b="1" dirty="0"/>
              </a:p>
            </p:txBody>
          </p:sp>
          <p:sp>
            <p:nvSpPr>
              <p:cNvPr id="59" name="TextBox 58"/>
              <p:cNvSpPr txBox="1"/>
              <p:nvPr/>
            </p:nvSpPr>
            <p:spPr>
              <a:xfrm rot="16200000">
                <a:off x="1181100" y="1712692"/>
                <a:ext cx="990600" cy="369332"/>
              </a:xfrm>
              <a:prstGeom prst="rect">
                <a:avLst/>
              </a:prstGeom>
              <a:noFill/>
            </p:spPr>
            <p:txBody>
              <a:bodyPr wrap="square" rtlCol="0">
                <a:spAutoFit/>
              </a:bodyPr>
              <a:lstStyle/>
              <a:p>
                <a:r>
                  <a:rPr lang="en-US" b="1" dirty="0" smtClean="0"/>
                  <a:t>IMINT</a:t>
                </a:r>
                <a:endParaRPr lang="en-US" b="1" dirty="0"/>
              </a:p>
            </p:txBody>
          </p:sp>
          <p:sp>
            <p:nvSpPr>
              <p:cNvPr id="60" name="TextBox 59"/>
              <p:cNvSpPr txBox="1"/>
              <p:nvPr/>
            </p:nvSpPr>
            <p:spPr>
              <a:xfrm rot="5400000">
                <a:off x="2528355" y="1834634"/>
                <a:ext cx="962123" cy="369332"/>
              </a:xfrm>
              <a:prstGeom prst="rect">
                <a:avLst/>
              </a:prstGeom>
              <a:noFill/>
            </p:spPr>
            <p:txBody>
              <a:bodyPr wrap="none" rtlCol="0">
                <a:spAutoFit/>
              </a:bodyPr>
              <a:lstStyle/>
              <a:p>
                <a:r>
                  <a:rPr lang="en-US" b="1" dirty="0" smtClean="0"/>
                  <a:t>MASINT</a:t>
                </a:r>
                <a:endParaRPr lang="en-US" b="1" dirty="0"/>
              </a:p>
            </p:txBody>
          </p:sp>
          <p:sp>
            <p:nvSpPr>
              <p:cNvPr id="61" name="TextBox 60"/>
              <p:cNvSpPr txBox="1"/>
              <p:nvPr/>
            </p:nvSpPr>
            <p:spPr>
              <a:xfrm>
                <a:off x="1758440" y="838200"/>
                <a:ext cx="1120820" cy="369332"/>
              </a:xfrm>
              <a:prstGeom prst="rect">
                <a:avLst/>
              </a:prstGeom>
              <a:noFill/>
            </p:spPr>
            <p:txBody>
              <a:bodyPr wrap="none" rtlCol="0">
                <a:spAutoFit/>
              </a:bodyPr>
              <a:lstStyle/>
              <a:p>
                <a:r>
                  <a:rPr lang="en-US" b="1" dirty="0" smtClean="0"/>
                  <a:t>Mission A</a:t>
                </a:r>
                <a:endParaRPr lang="en-US" b="1" dirty="0"/>
              </a:p>
            </p:txBody>
          </p:sp>
          <p:sp>
            <p:nvSpPr>
              <p:cNvPr id="62" name="TextBox 61"/>
              <p:cNvSpPr txBox="1"/>
              <p:nvPr/>
            </p:nvSpPr>
            <p:spPr>
              <a:xfrm rot="16200000">
                <a:off x="755475" y="1834634"/>
                <a:ext cx="1103187" cy="369332"/>
              </a:xfrm>
              <a:prstGeom prst="rect">
                <a:avLst/>
              </a:prstGeom>
              <a:noFill/>
            </p:spPr>
            <p:txBody>
              <a:bodyPr wrap="none" rtlCol="0">
                <a:spAutoFit/>
              </a:bodyPr>
              <a:lstStyle/>
              <a:p>
                <a:r>
                  <a:rPr lang="en-US" b="1" dirty="0" smtClean="0"/>
                  <a:t>Mission C</a:t>
                </a:r>
                <a:endParaRPr lang="en-US" b="1" dirty="0"/>
              </a:p>
            </p:txBody>
          </p:sp>
          <p:sp>
            <p:nvSpPr>
              <p:cNvPr id="63" name="TextBox 62"/>
              <p:cNvSpPr txBox="1"/>
              <p:nvPr/>
            </p:nvSpPr>
            <p:spPr>
              <a:xfrm rot="5400000">
                <a:off x="2809782" y="1834634"/>
                <a:ext cx="1127232" cy="369332"/>
              </a:xfrm>
              <a:prstGeom prst="rect">
                <a:avLst/>
              </a:prstGeom>
              <a:noFill/>
            </p:spPr>
            <p:txBody>
              <a:bodyPr wrap="none" rtlCol="0">
                <a:spAutoFit/>
              </a:bodyPr>
              <a:lstStyle/>
              <a:p>
                <a:r>
                  <a:rPr lang="en-US" b="1" dirty="0" smtClean="0"/>
                  <a:t>Mission D</a:t>
                </a:r>
                <a:endParaRPr lang="en-US" b="1" dirty="0"/>
              </a:p>
            </p:txBody>
          </p:sp>
          <p:sp>
            <p:nvSpPr>
              <p:cNvPr id="64" name="TextBox 63"/>
              <p:cNvSpPr txBox="1"/>
              <p:nvPr/>
            </p:nvSpPr>
            <p:spPr>
              <a:xfrm>
                <a:off x="1784398" y="2876811"/>
                <a:ext cx="1111202" cy="369332"/>
              </a:xfrm>
              <a:prstGeom prst="rect">
                <a:avLst/>
              </a:prstGeom>
              <a:noFill/>
            </p:spPr>
            <p:txBody>
              <a:bodyPr wrap="none" rtlCol="0">
                <a:spAutoFit/>
              </a:bodyPr>
              <a:lstStyle/>
              <a:p>
                <a:r>
                  <a:rPr lang="en-US" b="1" dirty="0" smtClean="0"/>
                  <a:t>Mission B</a:t>
                </a:r>
                <a:endParaRPr lang="en-US" b="1" dirty="0"/>
              </a:p>
            </p:txBody>
          </p:sp>
        </p:grpSp>
        <p:sp>
          <p:nvSpPr>
            <p:cNvPr id="52" name="TextBox 51"/>
            <p:cNvSpPr txBox="1"/>
            <p:nvPr/>
          </p:nvSpPr>
          <p:spPr>
            <a:xfrm>
              <a:off x="6069518" y="1195626"/>
              <a:ext cx="3988882" cy="861774"/>
            </a:xfrm>
            <a:prstGeom prst="rect">
              <a:avLst/>
            </a:prstGeom>
            <a:noFill/>
          </p:spPr>
          <p:txBody>
            <a:bodyPr wrap="square" rtlCol="0">
              <a:spAutoFit/>
            </a:bodyPr>
            <a:lstStyle/>
            <a:p>
              <a:r>
                <a:rPr lang="en-US" b="1" dirty="0" smtClean="0"/>
                <a:t>Program Development</a:t>
              </a:r>
            </a:p>
            <a:p>
              <a:pPr marL="285750" indent="-285750">
                <a:buFont typeface="Arial" pitchFamily="34" charset="0"/>
                <a:buChar char="•"/>
              </a:pPr>
              <a:r>
                <a:rPr lang="en-US" sz="1600" dirty="0" smtClean="0"/>
                <a:t>Of Your Organic Capabilities</a:t>
              </a:r>
            </a:p>
            <a:p>
              <a:pPr marL="285750" indent="-285750">
                <a:buFont typeface="Arial" pitchFamily="34" charset="0"/>
                <a:buChar char="•"/>
              </a:pPr>
              <a:r>
                <a:rPr lang="en-US" sz="1600" dirty="0" smtClean="0"/>
                <a:t>Unique to Function/Mission Support</a:t>
              </a:r>
              <a:endParaRPr lang="en-US" sz="1600" dirty="0"/>
            </a:p>
          </p:txBody>
        </p:sp>
      </p:grpSp>
      <p:sp>
        <p:nvSpPr>
          <p:cNvPr id="66" name="TextBox 65"/>
          <p:cNvSpPr txBox="1"/>
          <p:nvPr/>
        </p:nvSpPr>
        <p:spPr>
          <a:xfrm>
            <a:off x="0" y="801469"/>
            <a:ext cx="1376467" cy="646331"/>
          </a:xfrm>
          <a:prstGeom prst="rect">
            <a:avLst/>
          </a:prstGeom>
          <a:noFill/>
        </p:spPr>
        <p:txBody>
          <a:bodyPr wrap="none" rtlCol="0">
            <a:spAutoFit/>
          </a:bodyPr>
          <a:lstStyle/>
          <a:p>
            <a:r>
              <a:rPr lang="en-US" sz="3600" b="1" dirty="0" smtClean="0"/>
              <a:t>Step 1</a:t>
            </a:r>
            <a:endParaRPr lang="en-US" sz="3600" b="1" dirty="0"/>
          </a:p>
        </p:txBody>
      </p:sp>
      <p:sp>
        <p:nvSpPr>
          <p:cNvPr id="67" name="TextBox 66"/>
          <p:cNvSpPr txBox="1"/>
          <p:nvPr/>
        </p:nvSpPr>
        <p:spPr>
          <a:xfrm>
            <a:off x="7691333" y="866795"/>
            <a:ext cx="1376467" cy="646331"/>
          </a:xfrm>
          <a:prstGeom prst="rect">
            <a:avLst/>
          </a:prstGeom>
          <a:noFill/>
        </p:spPr>
        <p:txBody>
          <a:bodyPr wrap="none" rtlCol="0">
            <a:spAutoFit/>
          </a:bodyPr>
          <a:lstStyle/>
          <a:p>
            <a:r>
              <a:rPr lang="en-US" sz="3600" b="1" dirty="0" smtClean="0"/>
              <a:t>Step 4</a:t>
            </a:r>
            <a:endParaRPr lang="en-US" sz="3600" b="1" dirty="0"/>
          </a:p>
        </p:txBody>
      </p:sp>
      <p:sp>
        <p:nvSpPr>
          <p:cNvPr id="68" name="TextBox 67"/>
          <p:cNvSpPr txBox="1"/>
          <p:nvPr/>
        </p:nvSpPr>
        <p:spPr>
          <a:xfrm>
            <a:off x="7543800" y="6151905"/>
            <a:ext cx="1376467" cy="646331"/>
          </a:xfrm>
          <a:prstGeom prst="rect">
            <a:avLst/>
          </a:prstGeom>
          <a:noFill/>
        </p:spPr>
        <p:txBody>
          <a:bodyPr wrap="none" rtlCol="0">
            <a:spAutoFit/>
          </a:bodyPr>
          <a:lstStyle/>
          <a:p>
            <a:r>
              <a:rPr lang="en-US" sz="3600" b="1" dirty="0" smtClean="0"/>
              <a:t>Step 3</a:t>
            </a:r>
            <a:endParaRPr lang="en-US" sz="3600" b="1" dirty="0"/>
          </a:p>
        </p:txBody>
      </p:sp>
      <p:sp>
        <p:nvSpPr>
          <p:cNvPr id="69" name="TextBox 68"/>
          <p:cNvSpPr txBox="1"/>
          <p:nvPr/>
        </p:nvSpPr>
        <p:spPr>
          <a:xfrm>
            <a:off x="0" y="4289067"/>
            <a:ext cx="1376467" cy="646331"/>
          </a:xfrm>
          <a:prstGeom prst="rect">
            <a:avLst/>
          </a:prstGeom>
          <a:noFill/>
        </p:spPr>
        <p:txBody>
          <a:bodyPr wrap="none" rtlCol="0">
            <a:spAutoFit/>
          </a:bodyPr>
          <a:lstStyle/>
          <a:p>
            <a:r>
              <a:rPr lang="en-US" sz="3600" b="1" dirty="0" smtClean="0"/>
              <a:t>Step 2</a:t>
            </a:r>
            <a:endParaRPr lang="en-US" sz="3600" b="1" dirty="0"/>
          </a:p>
        </p:txBody>
      </p:sp>
      <p:sp>
        <p:nvSpPr>
          <p:cNvPr id="70" name="Curved Right Arrow 69"/>
          <p:cNvSpPr/>
          <p:nvPr/>
        </p:nvSpPr>
        <p:spPr>
          <a:xfrm>
            <a:off x="381000" y="2138808"/>
            <a:ext cx="533400" cy="215025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Curved Right Arrow 70"/>
          <p:cNvSpPr/>
          <p:nvPr/>
        </p:nvSpPr>
        <p:spPr>
          <a:xfrm rot="10800000">
            <a:off x="7467600" y="1546085"/>
            <a:ext cx="1143000" cy="4168915"/>
          </a:xfrm>
          <a:prstGeom prst="curved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Curved Right Arrow 71"/>
          <p:cNvSpPr/>
          <p:nvPr/>
        </p:nvSpPr>
        <p:spPr>
          <a:xfrm rot="16200000">
            <a:off x="4307917" y="6070635"/>
            <a:ext cx="375796" cy="107940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Curved Right Arrow 72"/>
          <p:cNvSpPr/>
          <p:nvPr/>
        </p:nvSpPr>
        <p:spPr>
          <a:xfrm rot="5400000">
            <a:off x="4182403" y="504546"/>
            <a:ext cx="375796" cy="107940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Left Arrow 74"/>
          <p:cNvSpPr/>
          <p:nvPr/>
        </p:nvSpPr>
        <p:spPr>
          <a:xfrm rot="2849831">
            <a:off x="3013596" y="3549704"/>
            <a:ext cx="2286939" cy="632536"/>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rot="2836012">
            <a:off x="3404173" y="3808736"/>
            <a:ext cx="1765612" cy="369332"/>
          </a:xfrm>
          <a:prstGeom prst="rect">
            <a:avLst/>
          </a:prstGeom>
          <a:noFill/>
        </p:spPr>
        <p:txBody>
          <a:bodyPr wrap="none" rtlCol="0">
            <a:spAutoFit/>
          </a:bodyPr>
          <a:lstStyle/>
          <a:p>
            <a:r>
              <a:rPr lang="en-US" dirty="0" smtClean="0"/>
              <a:t>External Satisfies</a:t>
            </a:r>
            <a:endParaRPr lang="en-US" dirty="0"/>
          </a:p>
        </p:txBody>
      </p:sp>
      <p:sp>
        <p:nvSpPr>
          <p:cNvPr id="78" name="TextBox 77"/>
          <p:cNvSpPr txBox="1"/>
          <p:nvPr/>
        </p:nvSpPr>
        <p:spPr>
          <a:xfrm>
            <a:off x="7467600" y="2600136"/>
            <a:ext cx="1410904" cy="1600438"/>
          </a:xfrm>
          <a:prstGeom prst="rect">
            <a:avLst/>
          </a:prstGeom>
          <a:solidFill>
            <a:srgbClr val="FFFF00"/>
          </a:solidFill>
        </p:spPr>
        <p:txBody>
          <a:bodyPr wrap="square" rtlCol="0">
            <a:spAutoFit/>
          </a:bodyPr>
          <a:lstStyle/>
          <a:p>
            <a:r>
              <a:rPr lang="en-US" sz="1400" b="1" i="1" dirty="0" smtClean="0"/>
              <a:t>External Fails THEREFORE</a:t>
            </a:r>
          </a:p>
          <a:p>
            <a:r>
              <a:rPr lang="en-US" sz="1400" b="1" i="1" dirty="0" smtClean="0"/>
              <a:t>Your-Specific Capabilities Required &amp; Put Into PPBS.  Keep OMB Informed.</a:t>
            </a:r>
            <a:endParaRPr lang="en-US" sz="1400" b="1" i="1" dirty="0"/>
          </a:p>
        </p:txBody>
      </p:sp>
      <p:sp>
        <p:nvSpPr>
          <p:cNvPr id="74" name="TextBox 73"/>
          <p:cNvSpPr txBox="1"/>
          <p:nvPr/>
        </p:nvSpPr>
        <p:spPr>
          <a:xfrm>
            <a:off x="1801906" y="2633763"/>
            <a:ext cx="1180719" cy="338554"/>
          </a:xfrm>
          <a:prstGeom prst="rect">
            <a:avLst/>
          </a:prstGeom>
          <a:noFill/>
        </p:spPr>
        <p:txBody>
          <a:bodyPr wrap="square" rtlCol="0">
            <a:spAutoFit/>
          </a:bodyPr>
          <a:lstStyle/>
          <a:p>
            <a:r>
              <a:rPr lang="en-US" sz="1600" b="1" dirty="0" err="1" smtClean="0"/>
              <a:t>Asst</a:t>
            </a:r>
            <a:r>
              <a:rPr lang="en-US" sz="1600" b="1" dirty="0" smtClean="0"/>
              <a:t> </a:t>
            </a:r>
            <a:r>
              <a:rPr lang="en-US" sz="1600" b="1" dirty="0" err="1" smtClean="0"/>
              <a:t>Scty</a:t>
            </a:r>
            <a:r>
              <a:rPr lang="en-US" sz="1600" b="1" dirty="0" smtClean="0"/>
              <a:t> B</a:t>
            </a:r>
            <a:endParaRPr lang="en-US" sz="1600" b="1" dirty="0"/>
          </a:p>
        </p:txBody>
      </p:sp>
      <p:sp>
        <p:nvSpPr>
          <p:cNvPr id="76" name="TextBox 75"/>
          <p:cNvSpPr txBox="1"/>
          <p:nvPr/>
        </p:nvSpPr>
        <p:spPr>
          <a:xfrm rot="16200000">
            <a:off x="1203644" y="1945083"/>
            <a:ext cx="1180719" cy="338554"/>
          </a:xfrm>
          <a:prstGeom prst="rect">
            <a:avLst/>
          </a:prstGeom>
          <a:noFill/>
        </p:spPr>
        <p:txBody>
          <a:bodyPr wrap="square" rtlCol="0">
            <a:spAutoFit/>
          </a:bodyPr>
          <a:lstStyle/>
          <a:p>
            <a:r>
              <a:rPr lang="en-US" sz="1600" b="1" dirty="0" err="1" smtClean="0"/>
              <a:t>Asst</a:t>
            </a:r>
            <a:r>
              <a:rPr lang="en-US" sz="1600" b="1" dirty="0" smtClean="0"/>
              <a:t> </a:t>
            </a:r>
            <a:r>
              <a:rPr lang="en-US" sz="1600" b="1" dirty="0" err="1" smtClean="0"/>
              <a:t>Scty</a:t>
            </a:r>
            <a:r>
              <a:rPr lang="en-US" sz="1600" b="1" dirty="0" smtClean="0"/>
              <a:t> B</a:t>
            </a:r>
            <a:endParaRPr lang="en-US" sz="1600" b="1" dirty="0"/>
          </a:p>
        </p:txBody>
      </p:sp>
      <p:sp>
        <p:nvSpPr>
          <p:cNvPr id="79" name="TextBox 78"/>
          <p:cNvSpPr txBox="1"/>
          <p:nvPr/>
        </p:nvSpPr>
        <p:spPr>
          <a:xfrm rot="5400000">
            <a:off x="2477833" y="1967168"/>
            <a:ext cx="1180719" cy="338554"/>
          </a:xfrm>
          <a:prstGeom prst="rect">
            <a:avLst/>
          </a:prstGeom>
          <a:noFill/>
        </p:spPr>
        <p:txBody>
          <a:bodyPr wrap="square" rtlCol="0">
            <a:spAutoFit/>
          </a:bodyPr>
          <a:lstStyle/>
          <a:p>
            <a:r>
              <a:rPr lang="en-US" sz="1600" b="1" dirty="0" err="1" smtClean="0"/>
              <a:t>Asst</a:t>
            </a:r>
            <a:r>
              <a:rPr lang="en-US" sz="1600" b="1" dirty="0" smtClean="0"/>
              <a:t> </a:t>
            </a:r>
            <a:r>
              <a:rPr lang="en-US" sz="1600" b="1" dirty="0" err="1" smtClean="0"/>
              <a:t>Scty</a:t>
            </a:r>
            <a:r>
              <a:rPr lang="en-US" sz="1600" b="1" dirty="0" smtClean="0"/>
              <a:t> D</a:t>
            </a:r>
            <a:endParaRPr lang="en-US" sz="1600" b="1" dirty="0"/>
          </a:p>
        </p:txBody>
      </p:sp>
    </p:spTree>
    <p:extLst>
      <p:ext uri="{BB962C8B-B14F-4D97-AF65-F5344CB8AC3E}">
        <p14:creationId xmlns:p14="http://schemas.microsoft.com/office/powerpoint/2010/main" val="31645972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4267200" cy="3810000"/>
          </a:xfrm>
        </p:spPr>
        <p:txBody>
          <a:bodyPr>
            <a:noAutofit/>
          </a:bodyPr>
          <a:lstStyle/>
          <a:p>
            <a:pPr marL="0" indent="0">
              <a:buNone/>
            </a:pPr>
            <a:r>
              <a:rPr lang="en-US" sz="1800" i="1" dirty="0"/>
              <a:t>001 Decision-Support is the Raison </a:t>
            </a:r>
            <a:r>
              <a:rPr lang="en-US" sz="1800" i="1" dirty="0" smtClean="0"/>
              <a:t>D'être</a:t>
            </a:r>
            <a:endParaRPr lang="en-US" sz="1800" dirty="0"/>
          </a:p>
          <a:p>
            <a:pPr marL="0" indent="0">
              <a:buNone/>
            </a:pPr>
            <a:r>
              <a:rPr lang="en-US" sz="1800" i="1" dirty="0"/>
              <a:t>002 Value-Added Comes from Analysis, </a:t>
            </a:r>
            <a:r>
              <a:rPr lang="en-US" sz="1800" i="1" dirty="0" smtClean="0"/>
              <a:t>Not</a:t>
            </a:r>
          </a:p>
          <a:p>
            <a:pPr marL="0" indent="0">
              <a:buNone/>
            </a:pPr>
            <a:r>
              <a:rPr lang="en-US" sz="1800" i="1" dirty="0"/>
              <a:t> </a:t>
            </a:r>
            <a:r>
              <a:rPr lang="en-US" sz="1800" i="1" dirty="0" smtClean="0"/>
              <a:t>       </a:t>
            </a:r>
            <a:r>
              <a:rPr lang="en-US" sz="1800" i="1" dirty="0"/>
              <a:t>Secret </a:t>
            </a:r>
            <a:r>
              <a:rPr lang="en-US" sz="1800" i="1" dirty="0" smtClean="0"/>
              <a:t>Sources</a:t>
            </a:r>
          </a:p>
          <a:p>
            <a:pPr marL="0" indent="0">
              <a:buNone/>
            </a:pPr>
            <a:r>
              <a:rPr lang="en-US" sz="1800" i="1" dirty="0" smtClean="0"/>
              <a:t>003 </a:t>
            </a:r>
            <a:r>
              <a:rPr lang="en-US" sz="1800" i="1" dirty="0"/>
              <a:t>Global Coverage Matters </a:t>
            </a:r>
            <a:r>
              <a:rPr lang="en-US" sz="1800" i="1" dirty="0" smtClean="0"/>
              <a:t>More</a:t>
            </a:r>
          </a:p>
          <a:p>
            <a:pPr marL="0" indent="0">
              <a:buNone/>
            </a:pPr>
            <a:r>
              <a:rPr lang="en-US" sz="1800" i="1" dirty="0" smtClean="0"/>
              <a:t>004 </a:t>
            </a:r>
            <a:r>
              <a:rPr lang="en-US" sz="1800" i="1" dirty="0"/>
              <a:t>Non-Traditional Threats Are of </a:t>
            </a:r>
            <a:endParaRPr lang="en-US" sz="1800" i="1" dirty="0" smtClean="0"/>
          </a:p>
          <a:p>
            <a:pPr marL="0" indent="0">
              <a:buNone/>
            </a:pPr>
            <a:r>
              <a:rPr lang="en-US" sz="1800" i="1" dirty="0"/>
              <a:t> </a:t>
            </a:r>
            <a:r>
              <a:rPr lang="en-US" sz="1800" i="1" dirty="0" smtClean="0"/>
              <a:t>       Paramount Importance</a:t>
            </a:r>
          </a:p>
          <a:p>
            <a:pPr marL="0" indent="0">
              <a:buNone/>
            </a:pPr>
            <a:r>
              <a:rPr lang="en-US" sz="1800" i="1" dirty="0" smtClean="0"/>
              <a:t>005 </a:t>
            </a:r>
            <a:r>
              <a:rPr lang="en-US" sz="1800" i="1" dirty="0"/>
              <a:t>Intelligence </a:t>
            </a:r>
            <a:r>
              <a:rPr lang="en-US" sz="1800" i="1" dirty="0" smtClean="0"/>
              <a:t>w/o </a:t>
            </a:r>
            <a:r>
              <a:rPr lang="en-US" sz="1800" i="1" dirty="0"/>
              <a:t>Translation is </a:t>
            </a:r>
            <a:r>
              <a:rPr lang="en-US" sz="1800" i="1" dirty="0" smtClean="0"/>
              <a:t>Ignorant</a:t>
            </a:r>
          </a:p>
          <a:p>
            <a:pPr marL="0" indent="0">
              <a:buNone/>
            </a:pPr>
            <a:r>
              <a:rPr lang="en-US" sz="1800" i="1" dirty="0" smtClean="0"/>
              <a:t>006 </a:t>
            </a:r>
            <a:r>
              <a:rPr lang="en-US" sz="1800" i="1" dirty="0"/>
              <a:t>Source Balance Matters </a:t>
            </a:r>
            <a:r>
              <a:rPr lang="en-US" sz="1800" i="1" dirty="0" smtClean="0"/>
              <a:t>More</a:t>
            </a:r>
            <a:endParaRPr lang="en-US" sz="1800" dirty="0"/>
          </a:p>
          <a:p>
            <a:pPr marL="0" indent="0">
              <a:buNone/>
            </a:pPr>
            <a:r>
              <a:rPr lang="en-US" sz="1800" i="1" dirty="0"/>
              <a:t>007 "Two Levels </a:t>
            </a:r>
            <a:r>
              <a:rPr lang="en-US" sz="1800" i="1" dirty="0" smtClean="0"/>
              <a:t>Down“</a:t>
            </a:r>
          </a:p>
          <a:p>
            <a:pPr marL="0" indent="0">
              <a:buNone/>
            </a:pPr>
            <a:r>
              <a:rPr lang="en-US" sz="1800" i="1" dirty="0" smtClean="0"/>
              <a:t>008 </a:t>
            </a:r>
            <a:r>
              <a:rPr lang="en-US" sz="1800" i="1" dirty="0"/>
              <a:t>Processing Matters More, </a:t>
            </a:r>
            <a:r>
              <a:rPr lang="en-US" sz="1800" i="1" dirty="0" smtClean="0"/>
              <a:t>Becomes   </a:t>
            </a:r>
          </a:p>
          <a:p>
            <a:pPr marL="0" indent="0">
              <a:buNone/>
            </a:pPr>
            <a:r>
              <a:rPr lang="en-US" sz="1800" i="1" dirty="0"/>
              <a:t> </a:t>
            </a:r>
            <a:r>
              <a:rPr lang="en-US" sz="1800" i="1" dirty="0" smtClean="0"/>
              <a:t>       Core Competency</a:t>
            </a:r>
            <a:endParaRPr lang="en-US" sz="1800" dirty="0"/>
          </a:p>
          <a:p>
            <a:pPr marL="0" indent="0">
              <a:buNone/>
            </a:pPr>
            <a:r>
              <a:rPr lang="en-US" sz="1800" i="1" dirty="0"/>
              <a:t>009 Cultural Intelligence is </a:t>
            </a:r>
            <a:r>
              <a:rPr lang="en-US" sz="1800" i="1" dirty="0" smtClean="0"/>
              <a:t>Fundamental</a:t>
            </a:r>
            <a:endParaRPr lang="en-US" sz="1800" dirty="0"/>
          </a:p>
          <a:p>
            <a:pPr marL="0" indent="0">
              <a:buNone/>
            </a:pPr>
            <a:r>
              <a:rPr lang="en-US" sz="1800" i="1" dirty="0"/>
              <a:t>010 Geospatial and Time Tagging is </a:t>
            </a:r>
            <a:r>
              <a:rPr lang="en-US" sz="1800" i="1" dirty="0" smtClean="0"/>
              <a:t>Vital</a:t>
            </a:r>
          </a:p>
          <a:p>
            <a:pPr marL="0" indent="0">
              <a:buNone/>
            </a:pPr>
            <a:r>
              <a:rPr lang="en-US" sz="1800" i="1" dirty="0" smtClean="0"/>
              <a:t>011 </a:t>
            </a:r>
            <a:r>
              <a:rPr lang="en-US" sz="1800" i="1" dirty="0"/>
              <a:t>Global Open Source </a:t>
            </a:r>
            <a:r>
              <a:rPr lang="en-US" sz="1800" i="1" dirty="0" smtClean="0"/>
              <a:t>Benchmarking</a:t>
            </a:r>
          </a:p>
          <a:p>
            <a:pPr marL="0" indent="0">
              <a:buNone/>
            </a:pPr>
            <a:r>
              <a:rPr lang="en-US" sz="1800" i="1" dirty="0" smtClean="0"/>
              <a:t>012 </a:t>
            </a:r>
            <a:r>
              <a:rPr lang="en-US" sz="1800" i="1" dirty="0"/>
              <a:t>Counterintelligence Matters </a:t>
            </a:r>
            <a:r>
              <a:rPr lang="en-US" sz="1800" i="1" dirty="0" smtClean="0"/>
              <a:t>More</a:t>
            </a:r>
          </a:p>
        </p:txBody>
      </p:sp>
      <p:sp>
        <p:nvSpPr>
          <p:cNvPr id="4" name="Title 3"/>
          <p:cNvSpPr txBox="1">
            <a:spLocks noGrp="1"/>
          </p:cNvSpPr>
          <p:nvPr>
            <p:ph type="title"/>
          </p:nvPr>
        </p:nvSpPr>
        <p:spPr>
          <a:xfrm>
            <a:off x="0" y="-7694"/>
            <a:ext cx="9144000" cy="769441"/>
          </a:xfrm>
          <a:prstGeom prst="rect">
            <a:avLst/>
          </a:prstGeom>
          <a:noFill/>
        </p:spPr>
        <p:txBody>
          <a:bodyPr wrap="square" rtlCol="0">
            <a:spAutoFit/>
          </a:bodyPr>
          <a:lstStyle/>
          <a:p>
            <a:pPr algn="ctr"/>
            <a:r>
              <a:rPr lang="en-US" b="1" dirty="0" smtClean="0"/>
              <a:t>New Rules</a:t>
            </a:r>
            <a:endParaRPr lang="en-US" b="1" i="1" dirty="0"/>
          </a:p>
        </p:txBody>
      </p:sp>
      <p:sp>
        <p:nvSpPr>
          <p:cNvPr id="5" name="TextBox 4"/>
          <p:cNvSpPr txBox="1"/>
          <p:nvPr/>
        </p:nvSpPr>
        <p:spPr>
          <a:xfrm>
            <a:off x="4495800" y="838200"/>
            <a:ext cx="4572000" cy="5355312"/>
          </a:xfrm>
          <a:prstGeom prst="rect">
            <a:avLst/>
          </a:prstGeom>
          <a:noFill/>
        </p:spPr>
        <p:txBody>
          <a:bodyPr wrap="square" rtlCol="0">
            <a:spAutoFit/>
          </a:bodyPr>
          <a:lstStyle/>
          <a:p>
            <a:pPr>
              <a:spcBef>
                <a:spcPct val="20000"/>
              </a:spcBef>
            </a:pPr>
            <a:r>
              <a:rPr lang="en-US" i="1" dirty="0"/>
              <a:t>013 Cross-Fertilization Matters More</a:t>
            </a:r>
          </a:p>
          <a:p>
            <a:pPr>
              <a:spcBef>
                <a:spcPct val="20000"/>
              </a:spcBef>
            </a:pPr>
            <a:r>
              <a:rPr lang="en-US" i="1" dirty="0"/>
              <a:t>014 Decentralized Intelligence Matters More</a:t>
            </a:r>
          </a:p>
          <a:p>
            <a:pPr>
              <a:spcBef>
                <a:spcPct val="20000"/>
              </a:spcBef>
            </a:pPr>
            <a:r>
              <a:rPr lang="en-US" i="1" dirty="0"/>
              <a:t>015 Collaborative Work and Informal </a:t>
            </a:r>
            <a:endParaRPr lang="en-US" i="1" dirty="0" smtClean="0"/>
          </a:p>
          <a:p>
            <a:pPr>
              <a:spcBef>
                <a:spcPct val="20000"/>
              </a:spcBef>
            </a:pPr>
            <a:r>
              <a:rPr lang="en-US" i="1" dirty="0"/>
              <a:t> </a:t>
            </a:r>
            <a:r>
              <a:rPr lang="en-US" i="1" dirty="0" smtClean="0"/>
              <a:t>       Communications </a:t>
            </a:r>
            <a:r>
              <a:rPr lang="en-US" i="1" dirty="0"/>
              <a:t>Rise</a:t>
            </a:r>
          </a:p>
          <a:p>
            <a:pPr>
              <a:spcBef>
                <a:spcPct val="20000"/>
              </a:spcBef>
            </a:pPr>
            <a:r>
              <a:rPr lang="en-US" i="1" dirty="0"/>
              <a:t>016 New Value is in Content + Context + Speed</a:t>
            </a:r>
          </a:p>
          <a:p>
            <a:pPr>
              <a:spcBef>
                <a:spcPct val="20000"/>
              </a:spcBef>
            </a:pPr>
            <a:r>
              <a:rPr lang="en-US" i="1" dirty="0"/>
              <a:t>017 Collection Based on Gaps versus Priorities</a:t>
            </a:r>
          </a:p>
          <a:p>
            <a:pPr>
              <a:spcBef>
                <a:spcPct val="20000"/>
              </a:spcBef>
            </a:pPr>
            <a:r>
              <a:rPr lang="en-US" i="1" dirty="0"/>
              <a:t>018 Collection Doctrine Grows in Sophistication</a:t>
            </a:r>
          </a:p>
          <a:p>
            <a:pPr>
              <a:spcBef>
                <a:spcPct val="20000"/>
              </a:spcBef>
            </a:pPr>
            <a:r>
              <a:rPr lang="en-US" i="1" dirty="0"/>
              <a:t>019 Citizen "Intelligence Minutemen" are Vital</a:t>
            </a:r>
          </a:p>
          <a:p>
            <a:pPr>
              <a:spcBef>
                <a:spcPct val="20000"/>
              </a:spcBef>
            </a:pPr>
            <a:r>
              <a:rPr lang="en-US" i="1" dirty="0"/>
              <a:t>020 Production Based on Needs </a:t>
            </a:r>
            <a:r>
              <a:rPr lang="en-US" i="1" dirty="0" smtClean="0"/>
              <a:t>versus</a:t>
            </a:r>
          </a:p>
          <a:p>
            <a:pPr>
              <a:spcBef>
                <a:spcPct val="20000"/>
              </a:spcBef>
            </a:pPr>
            <a:r>
              <a:rPr lang="en-US" i="1" dirty="0"/>
              <a:t> </a:t>
            </a:r>
            <a:r>
              <a:rPr lang="en-US" i="1" dirty="0" smtClean="0"/>
              <a:t>       </a:t>
            </a:r>
            <a:r>
              <a:rPr lang="en-US" i="1" dirty="0"/>
              <a:t>Capabilities	</a:t>
            </a:r>
          </a:p>
          <a:p>
            <a:pPr>
              <a:spcBef>
                <a:spcPct val="20000"/>
              </a:spcBef>
            </a:pPr>
            <a:r>
              <a:rPr lang="en-US" i="1" dirty="0"/>
              <a:t>021 Strategic Intelligence Matters More</a:t>
            </a:r>
          </a:p>
          <a:p>
            <a:pPr>
              <a:spcBef>
                <a:spcPct val="20000"/>
              </a:spcBef>
            </a:pPr>
            <a:r>
              <a:rPr lang="en-US" i="1" dirty="0"/>
              <a:t>022 Budget Intelligence Is Mandatory</a:t>
            </a:r>
          </a:p>
          <a:p>
            <a:pPr>
              <a:spcBef>
                <a:spcPct val="20000"/>
              </a:spcBef>
            </a:pPr>
            <a:r>
              <a:rPr lang="en-US" i="1" dirty="0"/>
              <a:t>023 Public Intelligence Drives Public Policy</a:t>
            </a:r>
          </a:p>
          <a:p>
            <a:pPr>
              <a:spcBef>
                <a:spcPct val="20000"/>
              </a:spcBef>
            </a:pPr>
            <a:r>
              <a:rPr lang="en-US" i="1" dirty="0"/>
              <a:t>024 Analysts are Managers</a:t>
            </a:r>
          </a:p>
          <a:p>
            <a:pPr>
              <a:spcBef>
                <a:spcPct val="20000"/>
              </a:spcBef>
            </a:pPr>
            <a:r>
              <a:rPr lang="en-US" i="1" dirty="0"/>
              <a:t>025 New Measures of Merit</a:t>
            </a:r>
          </a:p>
          <a:p>
            <a:pPr>
              <a:spcBef>
                <a:spcPct val="20000"/>
              </a:spcBef>
            </a:pPr>
            <a:r>
              <a:rPr lang="en-US" i="1" dirty="0"/>
              <a:t>026 Multi-Lateral Burden-Sharing is Vital</a:t>
            </a:r>
          </a:p>
        </p:txBody>
      </p:sp>
      <p:sp>
        <p:nvSpPr>
          <p:cNvPr id="2" name="TextBox 1"/>
          <p:cNvSpPr txBox="1"/>
          <p:nvPr/>
        </p:nvSpPr>
        <p:spPr>
          <a:xfrm>
            <a:off x="2019300" y="6236745"/>
            <a:ext cx="4953000" cy="369332"/>
          </a:xfrm>
          <a:prstGeom prst="rect">
            <a:avLst/>
          </a:prstGeom>
          <a:noFill/>
        </p:spPr>
        <p:txBody>
          <a:bodyPr wrap="square" rtlCol="0">
            <a:spAutoFit/>
          </a:bodyPr>
          <a:lstStyle/>
          <a:p>
            <a:pPr algn="ctr"/>
            <a:r>
              <a:rPr lang="en-US" dirty="0">
                <a:hlinkClick r:id="rId3"/>
              </a:rPr>
              <a:t>2004 NEW RULES for the New Craft of Intelligence</a:t>
            </a:r>
            <a:endParaRPr lang="en-US" dirty="0"/>
          </a:p>
        </p:txBody>
      </p:sp>
    </p:spTree>
    <p:extLst>
      <p:ext uri="{BB962C8B-B14F-4D97-AF65-F5344CB8AC3E}">
        <p14:creationId xmlns:p14="http://schemas.microsoft.com/office/powerpoint/2010/main" val="34768074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phibetaiota.net/wp-content/uploads/2009/08/OSINT-Quadrants-Green-to-Red-Fe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199"/>
            <a:ext cx="8229600" cy="61722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838199"/>
            <a:ext cx="2438400" cy="609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0"/>
            <a:ext cx="9144000" cy="1631216"/>
          </a:xfrm>
          <a:prstGeom prst="rect">
            <a:avLst/>
          </a:prstGeom>
          <a:noFill/>
        </p:spPr>
        <p:txBody>
          <a:bodyPr wrap="square" rtlCol="0">
            <a:spAutoFit/>
          </a:bodyPr>
          <a:lstStyle/>
          <a:p>
            <a:pPr algn="ctr"/>
            <a:r>
              <a:rPr lang="en-US" sz="4400" b="1" dirty="0" smtClean="0"/>
              <a:t>Feeding the High Side</a:t>
            </a:r>
          </a:p>
          <a:p>
            <a:pPr algn="ctr"/>
            <a:r>
              <a:rPr lang="en-US" sz="2800" b="1" i="1" dirty="0" smtClean="0"/>
              <a:t>Gwyn Whitaker &amp; Robert Steele (2005)</a:t>
            </a:r>
          </a:p>
          <a:p>
            <a:pPr algn="ctr"/>
            <a:endParaRPr lang="en-US" sz="2800" b="1" i="1" dirty="0" smtClean="0"/>
          </a:p>
        </p:txBody>
      </p:sp>
    </p:spTree>
    <p:extLst>
      <p:ext uri="{BB962C8B-B14F-4D97-AF65-F5344CB8AC3E}">
        <p14:creationId xmlns:p14="http://schemas.microsoft.com/office/powerpoint/2010/main" val="4066909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Open Source Everything (OSE)</a:t>
            </a:r>
            <a:endParaRPr lang="en-US" b="1"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52400" y="838200"/>
            <a:ext cx="8915400" cy="5867400"/>
          </a:xfrm>
          <a:prstGeom prst="rect">
            <a:avLst/>
          </a:prstGeom>
        </p:spPr>
      </p:pic>
    </p:spTree>
    <p:extLst>
      <p:ext uri="{BB962C8B-B14F-4D97-AF65-F5344CB8AC3E}">
        <p14:creationId xmlns:p14="http://schemas.microsoft.com/office/powerpoint/2010/main" val="40839083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Six Bubbles</a:t>
            </a:r>
            <a:endParaRPr lang="en-US" b="1"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52400" y="838200"/>
            <a:ext cx="8991600" cy="5867400"/>
          </a:xfrm>
          <a:prstGeom prst="rect">
            <a:avLst/>
          </a:prstGeom>
        </p:spPr>
      </p:pic>
    </p:spTree>
    <p:extLst>
      <p:ext uri="{BB962C8B-B14F-4D97-AF65-F5344CB8AC3E}">
        <p14:creationId xmlns:p14="http://schemas.microsoft.com/office/powerpoint/2010/main" val="2881628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Technology Architecture</a:t>
            </a:r>
            <a:endParaRPr lang="en-US" b="1"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6200" y="1143000"/>
            <a:ext cx="8991600" cy="5715000"/>
          </a:xfrm>
          <a:prstGeom prst="rect">
            <a:avLst/>
          </a:prstGeom>
        </p:spPr>
      </p:pic>
    </p:spTree>
    <p:extLst>
      <p:ext uri="{BB962C8B-B14F-4D97-AF65-F5344CB8AC3E}">
        <p14:creationId xmlns:p14="http://schemas.microsoft.com/office/powerpoint/2010/main" val="3008284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txBody>
          <a:bodyPr>
            <a:normAutofit/>
          </a:bodyPr>
          <a:lstStyle/>
          <a:p>
            <a:r>
              <a:rPr lang="en-US" b="1" dirty="0" smtClean="0"/>
              <a:t>Analytic Tool-Kit for Intelligence</a:t>
            </a:r>
            <a:br>
              <a:rPr lang="en-US" b="1" dirty="0" smtClean="0"/>
            </a:br>
            <a:r>
              <a:rPr lang="en-US" sz="3100" b="1" dirty="0" smtClean="0"/>
              <a:t>Diane Webb et al (1986)</a:t>
            </a:r>
            <a:br>
              <a:rPr lang="en-US" sz="3100" b="1" dirty="0" smtClean="0"/>
            </a:br>
            <a:endParaRPr lang="en-US" sz="3100" b="1" i="1"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838200" y="1360170"/>
            <a:ext cx="7391400" cy="5345430"/>
          </a:xfrm>
          <a:prstGeom prst="rect">
            <a:avLst/>
          </a:prstGeom>
        </p:spPr>
      </p:pic>
    </p:spTree>
    <p:extLst>
      <p:ext uri="{BB962C8B-B14F-4D97-AF65-F5344CB8AC3E}">
        <p14:creationId xmlns:p14="http://schemas.microsoft.com/office/powerpoint/2010/main" val="17261642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hibetaiota.net/wp-content/uploads/2012/05/Garigue-Steele-Old-to-New-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054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Multinational - Strategic</a:t>
            </a:r>
            <a:endParaRPr lang="en-US" b="1"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28600" y="914400"/>
            <a:ext cx="8534400" cy="5715000"/>
          </a:xfrm>
          <a:prstGeom prst="rect">
            <a:avLst/>
          </a:prstGeom>
        </p:spPr>
      </p:pic>
    </p:spTree>
    <p:extLst>
      <p:ext uri="{BB962C8B-B14F-4D97-AF65-F5344CB8AC3E}">
        <p14:creationId xmlns:p14="http://schemas.microsoft.com/office/powerpoint/2010/main" val="74873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phibetaiota.net/wp-content/uploads/2008/08/Bamford-on-Brain-JPE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7819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09600" y="457200"/>
            <a:ext cx="8229600" cy="6858000"/>
          </a:xfrm>
          <a:prstGeom prst="rect">
            <a:avLst/>
          </a:prstGeom>
        </p:spPr>
      </p:pic>
      <p:sp>
        <p:nvSpPr>
          <p:cNvPr id="2" name="Title 1"/>
          <p:cNvSpPr>
            <a:spLocks noGrp="1"/>
          </p:cNvSpPr>
          <p:nvPr>
            <p:ph type="title"/>
          </p:nvPr>
        </p:nvSpPr>
        <p:spPr>
          <a:xfrm>
            <a:off x="457200" y="0"/>
            <a:ext cx="8229600" cy="1143000"/>
          </a:xfrm>
        </p:spPr>
        <p:txBody>
          <a:bodyPr/>
          <a:lstStyle/>
          <a:p>
            <a:r>
              <a:rPr lang="en-US" b="1" dirty="0" smtClean="0"/>
              <a:t>Multinational - Operational</a:t>
            </a:r>
            <a:endParaRPr lang="en-US" b="1" dirty="0"/>
          </a:p>
        </p:txBody>
      </p:sp>
    </p:spTree>
    <p:extLst>
      <p:ext uri="{BB962C8B-B14F-4D97-AF65-F5344CB8AC3E}">
        <p14:creationId xmlns:p14="http://schemas.microsoft.com/office/powerpoint/2010/main" val="42049583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0" name="Picture 3" descr="27 Herring Triang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39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0452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t>Local to Global Range of Needs Table</a:t>
            </a:r>
            <a:endParaRPr lang="en-US" b="1"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52400" y="914400"/>
            <a:ext cx="8763000" cy="5714999"/>
          </a:xfrm>
          <a:prstGeom prst="rect">
            <a:avLst/>
          </a:prstGeom>
        </p:spPr>
      </p:pic>
    </p:spTree>
    <p:extLst>
      <p:ext uri="{BB962C8B-B14F-4D97-AF65-F5344CB8AC3E}">
        <p14:creationId xmlns:p14="http://schemas.microsoft.com/office/powerpoint/2010/main" val="21302157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33389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phibetaiota.net/wp-content/uploads/2012/09/UN-Cloud-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9750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Wild Card: The Virgin Truth</a:t>
            </a:r>
            <a:endParaRPr lang="en-US" b="1" dirty="0"/>
          </a:p>
        </p:txBody>
      </p:sp>
      <p:pic>
        <p:nvPicPr>
          <p:cNvPr id="5" name="Picture 4" descr="Aggregate Incom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0970" y="3355938"/>
            <a:ext cx="4518660" cy="3215640"/>
          </a:xfrm>
          <a:prstGeom prst="rect">
            <a:avLst/>
          </a:prstGeom>
          <a:noFill/>
          <a:ln>
            <a:noFill/>
          </a:ln>
        </p:spPr>
      </p:pic>
      <p:pic>
        <p:nvPicPr>
          <p:cNvPr id="7" name="Picture 6" descr="Virgin Truth Logo JPEG.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143000"/>
            <a:ext cx="2895600" cy="1905000"/>
          </a:xfrm>
          <a:prstGeom prst="rect">
            <a:avLst/>
          </a:prstGeom>
          <a:noFill/>
          <a:ln>
            <a:noFill/>
          </a:ln>
        </p:spPr>
      </p:pic>
      <p:sp>
        <p:nvSpPr>
          <p:cNvPr id="8" name="TextBox 7"/>
          <p:cNvSpPr txBox="1"/>
          <p:nvPr/>
        </p:nvSpPr>
        <p:spPr>
          <a:xfrm>
            <a:off x="3657600" y="1210270"/>
            <a:ext cx="5105400" cy="923330"/>
          </a:xfrm>
          <a:prstGeom prst="rect">
            <a:avLst/>
          </a:prstGeom>
          <a:noFill/>
        </p:spPr>
        <p:txBody>
          <a:bodyPr wrap="square" rtlCol="0">
            <a:spAutoFit/>
          </a:bodyPr>
          <a:lstStyle/>
          <a:p>
            <a:r>
              <a:rPr lang="en-US" b="1" i="1" dirty="0" smtClean="0"/>
              <a:t>The </a:t>
            </a:r>
            <a:r>
              <a:rPr lang="en-US" b="1" i="1" dirty="0"/>
              <a:t>Virgin Truth</a:t>
            </a:r>
            <a:r>
              <a:rPr lang="en-US" i="1" dirty="0"/>
              <a:t> gains first-mover advantage with OSE – delivering public knowledge faster, better, cheaper while earning profit.</a:t>
            </a:r>
            <a:endParaRPr lang="en-US" dirty="0"/>
          </a:p>
        </p:txBody>
      </p:sp>
      <p:sp>
        <p:nvSpPr>
          <p:cNvPr id="9" name="TextBox 8"/>
          <p:cNvSpPr txBox="1"/>
          <p:nvPr/>
        </p:nvSpPr>
        <p:spPr>
          <a:xfrm>
            <a:off x="3621741" y="2209800"/>
            <a:ext cx="5141260" cy="923330"/>
          </a:xfrm>
          <a:prstGeom prst="rect">
            <a:avLst/>
          </a:prstGeom>
          <a:noFill/>
        </p:spPr>
        <p:txBody>
          <a:bodyPr wrap="square" rtlCol="0">
            <a:spAutoFit/>
          </a:bodyPr>
          <a:lstStyle/>
          <a:p>
            <a:r>
              <a:rPr lang="en-US" b="1" i="1" dirty="0"/>
              <a:t>The Virgin Truth</a:t>
            </a:r>
            <a:r>
              <a:rPr lang="en-US" i="1" dirty="0"/>
              <a:t> will help eradicate the 50% that is fraud, waste, and abuse, and profit from being the hub for an educated public</a:t>
            </a:r>
            <a:r>
              <a:rPr lang="en-US" dirty="0"/>
              <a:t>.</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976" y="3097271"/>
            <a:ext cx="2711824" cy="3521850"/>
          </a:xfrm>
          <a:prstGeom prst="rect">
            <a:avLst/>
          </a:prstGeom>
        </p:spPr>
      </p:pic>
    </p:spTree>
    <p:extLst>
      <p:ext uri="{BB962C8B-B14F-4D97-AF65-F5344CB8AC3E}">
        <p14:creationId xmlns:p14="http://schemas.microsoft.com/office/powerpoint/2010/main" val="6741316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vidiani.com/maps/maps_of_the_world/detailed_physical_map_of_the_wor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0200"/>
            <a:ext cx="9199470" cy="5257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99470" cy="1905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81000"/>
            <a:ext cx="9199470" cy="1143000"/>
          </a:xfrm>
        </p:spPr>
        <p:txBody>
          <a:bodyPr>
            <a:normAutofit fontScale="90000"/>
          </a:bodyPr>
          <a:lstStyle/>
          <a:p>
            <a:r>
              <a:rPr lang="en-US" sz="4900" b="1" dirty="0" smtClean="0"/>
              <a:t>Wild Card: NATO</a:t>
            </a:r>
            <a:br>
              <a:rPr lang="en-US" sz="4900" b="1" dirty="0" smtClean="0"/>
            </a:br>
            <a:r>
              <a:rPr lang="en-US" sz="3600" b="1" i="1" dirty="0" smtClean="0"/>
              <a:t>“Open Source Security”</a:t>
            </a:r>
            <a:br>
              <a:rPr lang="en-US" sz="3600" b="1" i="1" dirty="0" smtClean="0"/>
            </a:br>
            <a:r>
              <a:rPr lang="en-US" sz="3600" b="1" i="1" dirty="0" smtClean="0"/>
              <a:t>1</a:t>
            </a:r>
            <a:r>
              <a:rPr lang="en-US" sz="3600" b="1" i="1" baseline="30000" dirty="0" smtClean="0"/>
              <a:t>st</a:t>
            </a:r>
            <a:r>
              <a:rPr lang="en-US" sz="3600" b="1" i="1" dirty="0" smtClean="0"/>
              <a:t> of 3 Multinational Decision-Support </a:t>
            </a:r>
            <a:r>
              <a:rPr lang="en-US" sz="3600" b="1" i="1" dirty="0" err="1" smtClean="0"/>
              <a:t>Centres</a:t>
            </a:r>
            <a:endParaRPr lang="en-US" sz="3600" b="1" i="1" dirty="0"/>
          </a:p>
        </p:txBody>
      </p:sp>
      <p:sp>
        <p:nvSpPr>
          <p:cNvPr id="5" name="Oval 4"/>
          <p:cNvSpPr/>
          <p:nvPr/>
        </p:nvSpPr>
        <p:spPr>
          <a:xfrm>
            <a:off x="4724400" y="2895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95600" y="4876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10400" y="3962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0193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38400" y="0"/>
            <a:ext cx="4229456" cy="1200329"/>
          </a:xfrm>
          <a:prstGeom prst="rect">
            <a:avLst/>
          </a:prstGeom>
          <a:noFill/>
        </p:spPr>
        <p:txBody>
          <a:bodyPr wrap="square" rtlCol="0">
            <a:spAutoFit/>
          </a:bodyPr>
          <a:lstStyle/>
          <a:p>
            <a:pPr algn="ctr"/>
            <a:r>
              <a:rPr lang="en-US" sz="2400" b="1" dirty="0" smtClean="0">
                <a:solidFill>
                  <a:schemeClr val="bg1"/>
                </a:solidFill>
              </a:rPr>
              <a:t>United Nations</a:t>
            </a:r>
          </a:p>
          <a:p>
            <a:pPr algn="ctr"/>
            <a:r>
              <a:rPr lang="en-US" sz="2400" b="1" dirty="0" smtClean="0">
                <a:solidFill>
                  <a:schemeClr val="bg1"/>
                </a:solidFill>
              </a:rPr>
              <a:t>Assistant Secretary General</a:t>
            </a:r>
          </a:p>
          <a:p>
            <a:pPr algn="ctr"/>
            <a:r>
              <a:rPr lang="en-US" sz="2400" b="1" dirty="0" smtClean="0">
                <a:solidFill>
                  <a:schemeClr val="bg1"/>
                </a:solidFill>
              </a:rPr>
              <a:t>Open-Source Decision-Support</a:t>
            </a:r>
            <a:endParaRPr lang="en-US" sz="2400" b="1" dirty="0">
              <a:solidFill>
                <a:schemeClr val="bg1"/>
              </a:solidFill>
            </a:endParaRPr>
          </a:p>
        </p:txBody>
      </p:sp>
      <p:sp>
        <p:nvSpPr>
          <p:cNvPr id="5" name="TextBox 4"/>
          <p:cNvSpPr txBox="1"/>
          <p:nvPr/>
        </p:nvSpPr>
        <p:spPr>
          <a:xfrm>
            <a:off x="-152400" y="997803"/>
            <a:ext cx="3048000" cy="830997"/>
          </a:xfrm>
          <a:prstGeom prst="rect">
            <a:avLst/>
          </a:prstGeom>
          <a:noFill/>
        </p:spPr>
        <p:txBody>
          <a:bodyPr wrap="square" rtlCol="0">
            <a:spAutoFit/>
          </a:bodyPr>
          <a:lstStyle/>
          <a:p>
            <a:pPr algn="ctr"/>
            <a:r>
              <a:rPr lang="en-US" sz="2400" b="1" dirty="0" smtClean="0">
                <a:solidFill>
                  <a:schemeClr val="bg1"/>
                </a:solidFill>
              </a:rPr>
              <a:t>Director</a:t>
            </a:r>
          </a:p>
          <a:p>
            <a:pPr algn="ctr"/>
            <a:r>
              <a:rPr lang="en-US" sz="2400" b="1" dirty="0" smtClean="0">
                <a:solidFill>
                  <a:schemeClr val="bg1"/>
                </a:solidFill>
              </a:rPr>
              <a:t>Open Source Agency</a:t>
            </a:r>
            <a:endParaRPr lang="en-US" sz="2400" b="1" dirty="0">
              <a:solidFill>
                <a:schemeClr val="bg1"/>
              </a:solidFill>
            </a:endParaRPr>
          </a:p>
        </p:txBody>
      </p:sp>
      <p:sp>
        <p:nvSpPr>
          <p:cNvPr id="6" name="TextBox 5"/>
          <p:cNvSpPr txBox="1"/>
          <p:nvPr/>
        </p:nvSpPr>
        <p:spPr>
          <a:xfrm>
            <a:off x="6290718" y="997803"/>
            <a:ext cx="2853282" cy="830997"/>
          </a:xfrm>
          <a:prstGeom prst="rect">
            <a:avLst/>
          </a:prstGeom>
          <a:noFill/>
        </p:spPr>
        <p:txBody>
          <a:bodyPr wrap="none" rtlCol="0">
            <a:spAutoFit/>
          </a:bodyPr>
          <a:lstStyle/>
          <a:p>
            <a:pPr algn="ctr"/>
            <a:r>
              <a:rPr lang="en-US" sz="2400" b="1" dirty="0" smtClean="0">
                <a:solidFill>
                  <a:schemeClr val="bg1"/>
                </a:solidFill>
              </a:rPr>
              <a:t>Director</a:t>
            </a:r>
          </a:p>
          <a:p>
            <a:pPr algn="ctr"/>
            <a:r>
              <a:rPr lang="en-US" sz="2400" b="1" dirty="0" smtClean="0">
                <a:solidFill>
                  <a:schemeClr val="bg1"/>
                </a:solidFill>
              </a:rPr>
              <a:t>World Brain Institute</a:t>
            </a:r>
            <a:endParaRPr lang="en-US" sz="2400" b="1" dirty="0">
              <a:solidFill>
                <a:schemeClr val="bg1"/>
              </a:solidFill>
            </a:endParaRPr>
          </a:p>
        </p:txBody>
      </p:sp>
      <p:sp>
        <p:nvSpPr>
          <p:cNvPr id="7" name="TextBox 6"/>
          <p:cNvSpPr txBox="1"/>
          <p:nvPr/>
        </p:nvSpPr>
        <p:spPr>
          <a:xfrm>
            <a:off x="-246082" y="2990671"/>
            <a:ext cx="2227282" cy="1200329"/>
          </a:xfrm>
          <a:prstGeom prst="rect">
            <a:avLst/>
          </a:prstGeom>
          <a:noFill/>
        </p:spPr>
        <p:txBody>
          <a:bodyPr wrap="square" rtlCol="0">
            <a:spAutoFit/>
          </a:bodyPr>
          <a:lstStyle/>
          <a:p>
            <a:pPr algn="ctr"/>
            <a:r>
              <a:rPr lang="en-US" sz="2400" b="1" dirty="0" smtClean="0">
                <a:solidFill>
                  <a:schemeClr val="bg1"/>
                </a:solidFill>
              </a:rPr>
              <a:t>Director</a:t>
            </a:r>
          </a:p>
          <a:p>
            <a:pPr algn="ctr"/>
            <a:r>
              <a:rPr lang="en-US" sz="2400" b="1" dirty="0" smtClean="0">
                <a:solidFill>
                  <a:schemeClr val="bg1"/>
                </a:solidFill>
              </a:rPr>
              <a:t>Open Source Consortium</a:t>
            </a:r>
            <a:endParaRPr lang="en-US" sz="2400" b="1" dirty="0">
              <a:solidFill>
                <a:schemeClr val="bg1"/>
              </a:solidFill>
            </a:endParaRPr>
          </a:p>
        </p:txBody>
      </p:sp>
      <p:sp>
        <p:nvSpPr>
          <p:cNvPr id="8" name="TextBox 7"/>
          <p:cNvSpPr txBox="1"/>
          <p:nvPr/>
        </p:nvSpPr>
        <p:spPr>
          <a:xfrm>
            <a:off x="7391400" y="2990671"/>
            <a:ext cx="2057400" cy="1200329"/>
          </a:xfrm>
          <a:prstGeom prst="rect">
            <a:avLst/>
          </a:prstGeom>
          <a:noFill/>
        </p:spPr>
        <p:txBody>
          <a:bodyPr wrap="square" rtlCol="0">
            <a:spAutoFit/>
          </a:bodyPr>
          <a:lstStyle/>
          <a:p>
            <a:pPr algn="ctr"/>
            <a:r>
              <a:rPr lang="en-US" sz="2400" b="1" dirty="0" smtClean="0">
                <a:solidFill>
                  <a:schemeClr val="bg1"/>
                </a:solidFill>
              </a:rPr>
              <a:t>Director</a:t>
            </a:r>
          </a:p>
          <a:p>
            <a:pPr algn="ctr"/>
            <a:r>
              <a:rPr lang="en-US" sz="2400" b="1" dirty="0" smtClean="0">
                <a:solidFill>
                  <a:schemeClr val="bg1"/>
                </a:solidFill>
              </a:rPr>
              <a:t>The Virgin Truth</a:t>
            </a:r>
            <a:endParaRPr lang="en-US" sz="2400" b="1" dirty="0">
              <a:solidFill>
                <a:schemeClr val="bg1"/>
              </a:solidFill>
            </a:endParaRPr>
          </a:p>
        </p:txBody>
      </p:sp>
      <p:sp>
        <p:nvSpPr>
          <p:cNvPr id="9" name="TextBox 8"/>
          <p:cNvSpPr txBox="1"/>
          <p:nvPr/>
        </p:nvSpPr>
        <p:spPr>
          <a:xfrm>
            <a:off x="211118" y="2004536"/>
            <a:ext cx="2303482" cy="738664"/>
          </a:xfrm>
          <a:prstGeom prst="rect">
            <a:avLst/>
          </a:prstGeom>
          <a:noFill/>
        </p:spPr>
        <p:txBody>
          <a:bodyPr wrap="square" rtlCol="0">
            <a:spAutoFit/>
          </a:bodyPr>
          <a:lstStyle/>
          <a:p>
            <a:pPr algn="ctr"/>
            <a:r>
              <a:rPr lang="en-US" sz="1400" b="1" dirty="0" smtClean="0">
                <a:solidFill>
                  <a:schemeClr val="bg1"/>
                </a:solidFill>
              </a:rPr>
              <a:t>NATO/ACT</a:t>
            </a:r>
          </a:p>
          <a:p>
            <a:pPr algn="ctr"/>
            <a:r>
              <a:rPr lang="en-US" sz="1400" b="1" dirty="0" smtClean="0">
                <a:solidFill>
                  <a:schemeClr val="bg1"/>
                </a:solidFill>
              </a:rPr>
              <a:t>Director</a:t>
            </a:r>
          </a:p>
          <a:p>
            <a:pPr algn="ctr"/>
            <a:r>
              <a:rPr lang="en-US" sz="1400" b="1" dirty="0" smtClean="0">
                <a:solidFill>
                  <a:schemeClr val="bg1"/>
                </a:solidFill>
              </a:rPr>
              <a:t>Human Factors Program</a:t>
            </a:r>
            <a:endParaRPr lang="en-US" sz="1400" b="1" dirty="0">
              <a:solidFill>
                <a:schemeClr val="bg1"/>
              </a:solidFill>
            </a:endParaRPr>
          </a:p>
        </p:txBody>
      </p:sp>
      <p:grpSp>
        <p:nvGrpSpPr>
          <p:cNvPr id="13" name="Group 12"/>
          <p:cNvGrpSpPr/>
          <p:nvPr/>
        </p:nvGrpSpPr>
        <p:grpSpPr>
          <a:xfrm>
            <a:off x="1447800" y="1150203"/>
            <a:ext cx="6269559" cy="4488597"/>
            <a:chOff x="685800" y="794265"/>
            <a:chExt cx="7772400" cy="4488597"/>
          </a:xfrm>
        </p:grpSpPr>
        <p:sp>
          <p:nvSpPr>
            <p:cNvPr id="12" name="Sun 11"/>
            <p:cNvSpPr/>
            <p:nvPr/>
          </p:nvSpPr>
          <p:spPr>
            <a:xfrm>
              <a:off x="685800" y="794265"/>
              <a:ext cx="7772400" cy="4488597"/>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2209800" y="2438400"/>
              <a:ext cx="4724400" cy="1200329"/>
            </a:xfrm>
            <a:prstGeom prst="rect">
              <a:avLst/>
            </a:prstGeom>
            <a:noFill/>
          </p:spPr>
          <p:txBody>
            <a:bodyPr wrap="square" rtlCol="0">
              <a:spAutoFit/>
            </a:bodyPr>
            <a:lstStyle/>
            <a:p>
              <a:pPr algn="ctr"/>
              <a:r>
                <a:rPr lang="en-US" sz="2400" b="1" dirty="0" smtClean="0"/>
                <a:t>Autonomous Internet</a:t>
              </a:r>
            </a:p>
            <a:p>
              <a:pPr algn="ctr"/>
              <a:r>
                <a:rPr lang="en-US" sz="2400" b="1" dirty="0" smtClean="0"/>
                <a:t>Open Source Everything</a:t>
              </a:r>
            </a:p>
            <a:p>
              <a:pPr algn="ctr"/>
              <a:r>
                <a:rPr lang="en-US" sz="2400" b="1" dirty="0" smtClean="0"/>
                <a:t>Liberation Technology</a:t>
              </a:r>
              <a:endParaRPr lang="en-US" sz="2400" b="1" dirty="0"/>
            </a:p>
          </p:txBody>
        </p:sp>
      </p:grpSp>
      <p:sp>
        <p:nvSpPr>
          <p:cNvPr id="11" name="TextBox 10"/>
          <p:cNvSpPr txBox="1"/>
          <p:nvPr/>
        </p:nvSpPr>
        <p:spPr>
          <a:xfrm>
            <a:off x="3048000" y="5798403"/>
            <a:ext cx="3048000" cy="830997"/>
          </a:xfrm>
          <a:prstGeom prst="rect">
            <a:avLst/>
          </a:prstGeom>
          <a:noFill/>
        </p:spPr>
        <p:txBody>
          <a:bodyPr wrap="square" rtlCol="0">
            <a:spAutoFit/>
          </a:bodyPr>
          <a:lstStyle/>
          <a:p>
            <a:pPr algn="ctr"/>
            <a:r>
              <a:rPr lang="en-US" sz="2400" b="1" dirty="0" smtClean="0">
                <a:solidFill>
                  <a:schemeClr val="bg1"/>
                </a:solidFill>
              </a:rPr>
              <a:t>African Union Intelligence Network</a:t>
            </a:r>
            <a:endParaRPr lang="en-US" sz="2400" b="1" dirty="0">
              <a:solidFill>
                <a:schemeClr val="bg1"/>
              </a:solidFill>
            </a:endParaRPr>
          </a:p>
        </p:txBody>
      </p:sp>
      <p:sp>
        <p:nvSpPr>
          <p:cNvPr id="15" name="TextBox 14"/>
          <p:cNvSpPr txBox="1"/>
          <p:nvPr/>
        </p:nvSpPr>
        <p:spPr>
          <a:xfrm>
            <a:off x="0" y="5059740"/>
            <a:ext cx="2971800" cy="1569660"/>
          </a:xfrm>
          <a:prstGeom prst="rect">
            <a:avLst/>
          </a:prstGeom>
          <a:noFill/>
        </p:spPr>
        <p:txBody>
          <a:bodyPr wrap="square" rtlCol="0">
            <a:spAutoFit/>
          </a:bodyPr>
          <a:lstStyle/>
          <a:p>
            <a:pPr algn="ctr"/>
            <a:r>
              <a:rPr lang="en-US" sz="2400" b="1" dirty="0" smtClean="0">
                <a:solidFill>
                  <a:schemeClr val="bg1"/>
                </a:solidFill>
              </a:rPr>
              <a:t>Community of Latin American and Caribbean States Intelligence Network</a:t>
            </a:r>
            <a:endParaRPr lang="en-US" sz="2400" b="1" dirty="0">
              <a:solidFill>
                <a:schemeClr val="bg1"/>
              </a:solidFill>
            </a:endParaRPr>
          </a:p>
        </p:txBody>
      </p:sp>
      <p:sp>
        <p:nvSpPr>
          <p:cNvPr id="16" name="TextBox 15"/>
          <p:cNvSpPr txBox="1"/>
          <p:nvPr/>
        </p:nvSpPr>
        <p:spPr>
          <a:xfrm>
            <a:off x="5486400" y="5059740"/>
            <a:ext cx="3924300" cy="1569660"/>
          </a:xfrm>
          <a:prstGeom prst="rect">
            <a:avLst/>
          </a:prstGeom>
          <a:noFill/>
        </p:spPr>
        <p:txBody>
          <a:bodyPr wrap="square" rtlCol="0">
            <a:spAutoFit/>
          </a:bodyPr>
          <a:lstStyle/>
          <a:p>
            <a:pPr algn="ctr"/>
            <a:r>
              <a:rPr lang="en-US" sz="2400" b="1" dirty="0" smtClean="0">
                <a:solidFill>
                  <a:schemeClr val="bg1"/>
                </a:solidFill>
              </a:rPr>
              <a:t>(Asian) Regional Comprehensive Economic Partnership Intelligence Network</a:t>
            </a:r>
            <a:endParaRPr lang="en-US" sz="2400" b="1" dirty="0">
              <a:solidFill>
                <a:schemeClr val="bg1"/>
              </a:solidFill>
            </a:endParaRPr>
          </a:p>
        </p:txBody>
      </p:sp>
    </p:spTree>
    <p:extLst>
      <p:ext uri="{BB962C8B-B14F-4D97-AF65-F5344CB8AC3E}">
        <p14:creationId xmlns:p14="http://schemas.microsoft.com/office/powerpoint/2010/main" val="26508804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obertSteele\Documents\Files OLD\0000 AA Old Stuff\2007\Presentations\EIN Budget JPE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0"/>
            <a:ext cx="1600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4469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36426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efense.gov/dodcmsshare/biography/hires_070909121022_090709-GBRA-6744H-005%5b1%5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4343400" cy="54336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5671248"/>
            <a:ext cx="4286250" cy="1200329"/>
          </a:xfrm>
          <a:prstGeom prst="rect">
            <a:avLst/>
          </a:prstGeom>
          <a:noFill/>
        </p:spPr>
        <p:txBody>
          <a:bodyPr wrap="square" rtlCol="0">
            <a:spAutoFit/>
          </a:bodyPr>
          <a:lstStyle/>
          <a:p>
            <a:r>
              <a:rPr lang="en-US" sz="2400" b="1" dirty="0" smtClean="0"/>
              <a:t>Admiral James </a:t>
            </a:r>
            <a:r>
              <a:rPr lang="en-US" sz="2400" b="1" dirty="0"/>
              <a:t>G. </a:t>
            </a:r>
            <a:r>
              <a:rPr lang="en-US" sz="2400" b="1" dirty="0" err="1" smtClean="0"/>
              <a:t>Stavridis</a:t>
            </a:r>
            <a:r>
              <a:rPr lang="en-US" sz="2400" b="1" dirty="0" smtClean="0"/>
              <a:t>, USN</a:t>
            </a:r>
          </a:p>
          <a:p>
            <a:pPr algn="ctr"/>
            <a:r>
              <a:rPr lang="en-US" sz="2400" b="1" dirty="0" smtClean="0"/>
              <a:t>Former NATO SACEUR</a:t>
            </a:r>
          </a:p>
          <a:p>
            <a:endParaRPr lang="en-US" sz="2400" b="1" dirty="0"/>
          </a:p>
        </p:txBody>
      </p:sp>
      <p:sp>
        <p:nvSpPr>
          <p:cNvPr id="6" name="TextBox 5"/>
          <p:cNvSpPr txBox="1"/>
          <p:nvPr/>
        </p:nvSpPr>
        <p:spPr>
          <a:xfrm>
            <a:off x="4876800" y="242047"/>
            <a:ext cx="4038600" cy="6124754"/>
          </a:xfrm>
          <a:prstGeom prst="rect">
            <a:avLst/>
          </a:prstGeom>
          <a:noFill/>
        </p:spPr>
        <p:txBody>
          <a:bodyPr wrap="square" rtlCol="0">
            <a:spAutoFit/>
          </a:bodyPr>
          <a:lstStyle/>
          <a:p>
            <a:r>
              <a:rPr lang="en-US" sz="3200" b="1" dirty="0" smtClean="0"/>
              <a:t>Open Source Security</a:t>
            </a:r>
          </a:p>
          <a:p>
            <a:endParaRPr lang="en-US" dirty="0" smtClean="0"/>
          </a:p>
          <a:p>
            <a:r>
              <a:rPr lang="en-US" dirty="0" smtClean="0"/>
              <a:t>Imagine </a:t>
            </a:r>
            <a:r>
              <a:rPr lang="en-US" dirty="0"/>
              <a:t>global security driven by collaboration -- among agencies, government, the private sector and the public. That's not just the distant hope of open-source fans, it's the vision of James </a:t>
            </a:r>
            <a:r>
              <a:rPr lang="en-US" dirty="0" err="1"/>
              <a:t>Stavridis</a:t>
            </a:r>
            <a:r>
              <a:rPr lang="en-US" dirty="0"/>
              <a:t>, a highly accomplished Navy Admiral. </a:t>
            </a:r>
            <a:r>
              <a:rPr lang="en-US" dirty="0" err="1"/>
              <a:t>Stavridis</a:t>
            </a:r>
            <a:r>
              <a:rPr lang="en-US" dirty="0"/>
              <a:t> shares vivid moments from recent military history to explain why security of the future should be built with bridges rather than walls.</a:t>
            </a:r>
          </a:p>
          <a:p>
            <a:endParaRPr lang="en-US" dirty="0" smtClean="0"/>
          </a:p>
          <a:p>
            <a:r>
              <a:rPr lang="en-US" dirty="0" smtClean="0"/>
              <a:t>What </a:t>
            </a:r>
            <a:r>
              <a:rPr lang="en-US" dirty="0"/>
              <a:t>will 21st-century security look like? Navy Admiral James </a:t>
            </a:r>
            <a:r>
              <a:rPr lang="en-US" dirty="0" err="1"/>
              <a:t>Stavridis</a:t>
            </a:r>
            <a:r>
              <a:rPr lang="en-US" dirty="0"/>
              <a:t> suggests that dialogue and openness will be the game-changers</a:t>
            </a:r>
            <a:r>
              <a:rPr lang="en-US" dirty="0" smtClean="0"/>
              <a:t>.</a:t>
            </a:r>
          </a:p>
          <a:p>
            <a:endParaRPr lang="en-US" dirty="0"/>
          </a:p>
          <a:p>
            <a:r>
              <a:rPr lang="en-US" b="1" i="1" dirty="0" smtClean="0"/>
              <a:t>We must build bridges.  Sharing information is how we connect everything.</a:t>
            </a:r>
            <a:endParaRPr lang="en-US" b="1" i="1" dirty="0"/>
          </a:p>
        </p:txBody>
      </p:sp>
    </p:spTree>
    <p:extLst>
      <p:ext uri="{BB962C8B-B14F-4D97-AF65-F5344CB8AC3E}">
        <p14:creationId xmlns:p14="http://schemas.microsoft.com/office/powerpoint/2010/main" val="10082240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ounded Rectangular Callout 2"/>
          <p:cNvSpPr/>
          <p:nvPr/>
        </p:nvSpPr>
        <p:spPr>
          <a:xfrm>
            <a:off x="5638800" y="5059740"/>
            <a:ext cx="2971800" cy="1569660"/>
          </a:xfrm>
          <a:prstGeom prst="wedgeRoundRectCallout">
            <a:avLst>
              <a:gd name="adj1" fmla="val -40260"/>
              <a:gd name="adj2" fmla="val -123382"/>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715000" y="5181600"/>
            <a:ext cx="2971800" cy="1323439"/>
          </a:xfrm>
          <a:prstGeom prst="rect">
            <a:avLst/>
          </a:prstGeom>
          <a:noFill/>
        </p:spPr>
        <p:txBody>
          <a:bodyPr wrap="square" rtlCol="0">
            <a:spAutoFit/>
          </a:bodyPr>
          <a:lstStyle/>
          <a:p>
            <a:r>
              <a:rPr lang="en-US" sz="2400" b="1" i="1" dirty="0" smtClean="0"/>
              <a:t>The truth at any cost lowers all other costs.</a:t>
            </a:r>
          </a:p>
          <a:p>
            <a:endParaRPr lang="en-US" sz="800" b="1" dirty="0"/>
          </a:p>
          <a:p>
            <a:r>
              <a:rPr lang="en-US" sz="2400" b="1" dirty="0" smtClean="0"/>
              <a:t>BE the Force!</a:t>
            </a:r>
            <a:endParaRPr lang="en-US" sz="2400" b="1" dirty="0"/>
          </a:p>
        </p:txBody>
      </p:sp>
    </p:spTree>
    <p:extLst>
      <p:ext uri="{BB962C8B-B14F-4D97-AF65-F5344CB8AC3E}">
        <p14:creationId xmlns:p14="http://schemas.microsoft.com/office/powerpoint/2010/main" val="3155359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04800"/>
            <a:ext cx="4419600" cy="5091130"/>
          </a:xfrm>
          <a:prstGeom prst="rect">
            <a:avLst/>
          </a:prstGeom>
        </p:spPr>
      </p:pic>
      <p:sp>
        <p:nvSpPr>
          <p:cNvPr id="5" name="TextBox 4"/>
          <p:cNvSpPr txBox="1"/>
          <p:nvPr/>
        </p:nvSpPr>
        <p:spPr>
          <a:xfrm>
            <a:off x="152400" y="5613737"/>
            <a:ext cx="4724400" cy="1015663"/>
          </a:xfrm>
          <a:prstGeom prst="rect">
            <a:avLst/>
          </a:prstGeom>
          <a:noFill/>
        </p:spPr>
        <p:txBody>
          <a:bodyPr wrap="square" rtlCol="0">
            <a:spAutoFit/>
          </a:bodyPr>
          <a:lstStyle/>
          <a:p>
            <a:pPr algn="ctr"/>
            <a:r>
              <a:rPr lang="en-US" sz="2000" b="1" dirty="0" smtClean="0"/>
              <a:t>Brigadier General Ferdinand Irizarry II</a:t>
            </a:r>
          </a:p>
          <a:p>
            <a:pPr algn="ctr"/>
            <a:r>
              <a:rPr lang="en-US" sz="2000" b="1" dirty="0" smtClean="0"/>
              <a:t>Deputy Commanding General</a:t>
            </a:r>
          </a:p>
          <a:p>
            <a:pPr algn="ctr"/>
            <a:r>
              <a:rPr lang="en-US" sz="2000" b="1" dirty="0" smtClean="0"/>
              <a:t>USAJFK Special Warfare Center and School</a:t>
            </a:r>
            <a:endParaRPr lang="en-US" sz="2000" b="1" dirty="0"/>
          </a:p>
        </p:txBody>
      </p:sp>
      <p:sp>
        <p:nvSpPr>
          <p:cNvPr id="6" name="TextBox 5"/>
          <p:cNvSpPr txBox="1"/>
          <p:nvPr/>
        </p:nvSpPr>
        <p:spPr>
          <a:xfrm>
            <a:off x="5105400" y="258425"/>
            <a:ext cx="3810000" cy="6370975"/>
          </a:xfrm>
          <a:prstGeom prst="rect">
            <a:avLst/>
          </a:prstGeom>
          <a:noFill/>
        </p:spPr>
        <p:txBody>
          <a:bodyPr wrap="square" rtlCol="0">
            <a:spAutoFit/>
          </a:bodyPr>
          <a:lstStyle/>
          <a:p>
            <a:pPr marL="342900" indent="-342900">
              <a:buFont typeface="Arial" pitchFamily="34" charset="0"/>
              <a:buChar char="•"/>
            </a:pPr>
            <a:r>
              <a:rPr lang="en-US" sz="2000" dirty="0" smtClean="0"/>
              <a:t>First Active Duty Civil Affairs Colonel to make flag since WWII</a:t>
            </a:r>
          </a:p>
          <a:p>
            <a:pPr marL="342900" indent="-342900">
              <a:buFont typeface="Arial" pitchFamily="34" charset="0"/>
              <a:buChar char="•"/>
            </a:pPr>
            <a:endParaRPr lang="en-US" sz="1200" dirty="0"/>
          </a:p>
          <a:p>
            <a:pPr marL="342900" indent="-342900">
              <a:buFont typeface="Arial" pitchFamily="34" charset="0"/>
              <a:buChar char="•"/>
            </a:pPr>
            <a:r>
              <a:rPr lang="en-US" sz="2000" dirty="0" smtClean="0"/>
              <a:t>First Commanding Officer of the first US Army Civil Affairs Brigade since WWII</a:t>
            </a:r>
          </a:p>
          <a:p>
            <a:pPr marL="342900" indent="-342900">
              <a:buFont typeface="Arial" pitchFamily="34" charset="0"/>
              <a:buChar char="•"/>
            </a:pPr>
            <a:endParaRPr lang="en-US" sz="1200" dirty="0"/>
          </a:p>
          <a:p>
            <a:pPr marL="342900" indent="-342900">
              <a:buFont typeface="Arial" pitchFamily="34" charset="0"/>
              <a:buChar char="•"/>
            </a:pPr>
            <a:r>
              <a:rPr lang="en-US" sz="2000" dirty="0" smtClean="0"/>
              <a:t>Earned Executive Agency for the Joint Civil Affairs Information Management System</a:t>
            </a:r>
          </a:p>
          <a:p>
            <a:pPr marL="342900" indent="-342900">
              <a:buFont typeface="Arial" pitchFamily="34" charset="0"/>
              <a:buChar char="•"/>
            </a:pPr>
            <a:endParaRPr lang="en-US" sz="1200" dirty="0"/>
          </a:p>
          <a:p>
            <a:pPr marL="342900" indent="-342900">
              <a:buFont typeface="Arial" pitchFamily="34" charset="0"/>
              <a:buChar char="•"/>
            </a:pPr>
            <a:r>
              <a:rPr lang="en-US" sz="2000" dirty="0" smtClean="0"/>
              <a:t>Positioned to nurture White SOF to co-equal status with Black SOF, a vision articulated by General Peter </a:t>
            </a:r>
            <a:r>
              <a:rPr lang="en-US" sz="2000" dirty="0" err="1" smtClean="0"/>
              <a:t>Schoomaker</a:t>
            </a:r>
            <a:r>
              <a:rPr lang="en-US" sz="2000" dirty="0" smtClean="0"/>
              <a:t>, USA, then CINCSOC (1997)</a:t>
            </a:r>
          </a:p>
          <a:p>
            <a:pPr marL="342900" indent="-342900">
              <a:buFont typeface="Arial" pitchFamily="34" charset="0"/>
              <a:buChar char="•"/>
            </a:pPr>
            <a:endParaRPr lang="en-US" sz="1200" dirty="0"/>
          </a:p>
          <a:p>
            <a:pPr marL="342900" indent="-342900">
              <a:buFont typeface="Arial" pitchFamily="34" charset="0"/>
              <a:buChar char="•"/>
            </a:pPr>
            <a:r>
              <a:rPr lang="en-US" sz="2000" dirty="0" smtClean="0"/>
              <a:t>LACKING: USG Whole of Government PPBS and global whole systems analytic model</a:t>
            </a:r>
          </a:p>
        </p:txBody>
      </p:sp>
    </p:spTree>
    <p:extLst>
      <p:ext uri="{BB962C8B-B14F-4D97-AF65-F5344CB8AC3E}">
        <p14:creationId xmlns:p14="http://schemas.microsoft.com/office/powerpoint/2010/main" val="3134508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6" y="0"/>
            <a:ext cx="9144000" cy="6858000"/>
          </a:xfrm>
          <a:prstGeom prst="rect">
            <a:avLst/>
          </a:prstGeom>
        </p:spPr>
      </p:pic>
      <p:sp>
        <p:nvSpPr>
          <p:cNvPr id="2" name="Rectangle 1"/>
          <p:cNvSpPr/>
          <p:nvPr/>
        </p:nvSpPr>
        <p:spPr>
          <a:xfrm>
            <a:off x="17929" y="0"/>
            <a:ext cx="9126071" cy="1295400"/>
          </a:xfrm>
          <a:prstGeom prst="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88810" y="47535"/>
            <a:ext cx="7002238" cy="1200329"/>
          </a:xfrm>
          <a:prstGeom prst="rect">
            <a:avLst/>
          </a:prstGeom>
          <a:noFill/>
        </p:spPr>
        <p:txBody>
          <a:bodyPr wrap="none" rtlCol="0">
            <a:spAutoFit/>
          </a:bodyPr>
          <a:lstStyle/>
          <a:p>
            <a:r>
              <a:rPr lang="en-US" sz="7200" b="1" dirty="0" smtClean="0"/>
              <a:t>ON INTELLIGENCE</a:t>
            </a:r>
            <a:endParaRPr lang="en-US" sz="7200" b="1" dirty="0"/>
          </a:p>
        </p:txBody>
      </p:sp>
      <p:sp>
        <p:nvSpPr>
          <p:cNvPr id="5" name="TextBox 4"/>
          <p:cNvSpPr txBox="1"/>
          <p:nvPr/>
        </p:nvSpPr>
        <p:spPr>
          <a:xfrm>
            <a:off x="228600" y="76200"/>
            <a:ext cx="8839200" cy="1107996"/>
          </a:xfrm>
          <a:prstGeom prst="rect">
            <a:avLst/>
          </a:prstGeom>
          <a:solidFill>
            <a:srgbClr val="FFFF00"/>
          </a:solidFill>
        </p:spPr>
        <p:txBody>
          <a:bodyPr wrap="square" rtlCol="0">
            <a:spAutoFit/>
          </a:bodyPr>
          <a:lstStyle/>
          <a:p>
            <a:pPr algn="ctr"/>
            <a:r>
              <a:rPr lang="en-US" sz="6600" b="1" dirty="0" smtClean="0"/>
              <a:t>Theory of Intelligence</a:t>
            </a:r>
            <a:endParaRPr lang="en-US" sz="6600" b="1" dirty="0"/>
          </a:p>
        </p:txBody>
      </p:sp>
      <p:sp>
        <p:nvSpPr>
          <p:cNvPr id="6" name="Rounded Rectangular Callout 5"/>
          <p:cNvSpPr/>
          <p:nvPr/>
        </p:nvSpPr>
        <p:spPr>
          <a:xfrm>
            <a:off x="5791198" y="4800600"/>
            <a:ext cx="2826378" cy="1143000"/>
          </a:xfrm>
          <a:prstGeom prst="wedgeRoundRectCallout">
            <a:avLst>
              <a:gd name="adj1" fmla="val -43927"/>
              <a:gd name="adj2" fmla="val -124951"/>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67400" y="5077616"/>
            <a:ext cx="2750176" cy="646331"/>
          </a:xfrm>
          <a:prstGeom prst="rect">
            <a:avLst/>
          </a:prstGeom>
          <a:noFill/>
        </p:spPr>
        <p:txBody>
          <a:bodyPr wrap="none" rtlCol="0">
            <a:spAutoFit/>
          </a:bodyPr>
          <a:lstStyle/>
          <a:p>
            <a:r>
              <a:rPr lang="en-US" sz="3600" b="1" dirty="0" smtClean="0"/>
              <a:t>To what end?</a:t>
            </a:r>
            <a:endParaRPr lang="en-US" sz="3600" b="1" dirty="0"/>
          </a:p>
        </p:txBody>
      </p:sp>
    </p:spTree>
    <p:extLst>
      <p:ext uri="{BB962C8B-B14F-4D97-AF65-F5344CB8AC3E}">
        <p14:creationId xmlns:p14="http://schemas.microsoft.com/office/powerpoint/2010/main" val="1403533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1887</TotalTime>
  <Words>6974</Words>
  <Application>Microsoft Office PowerPoint</Application>
  <PresentationFormat>On-screen Show (4:3)</PresentationFormat>
  <Paragraphs>812</Paragraphs>
  <Slides>70</Slides>
  <Notes>70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PowerPoint Presentation</vt:lpstr>
      <vt:lpstr>ON INTELLIGENCE:  Whole of Government, Whole Earth, NATO, SOF, &amp; Doing the Right Thing </vt:lpstr>
      <vt:lpstr>PowerPoint Presentation</vt:lpstr>
      <vt:lpstr>On the Shoulders of Others</vt:lpstr>
      <vt:lpstr>PowerPoint Presentation</vt:lpstr>
      <vt:lpstr>PowerPoint Presentation</vt:lpstr>
      <vt:lpstr>PowerPoint Presentation</vt:lpstr>
      <vt:lpstr>PowerPoint Presentation</vt:lpstr>
      <vt:lpstr>PowerPoint Presentation</vt:lpstr>
      <vt:lpstr>Theory of Intelligence I Theory of Knowledge (Epistemology)</vt:lpstr>
      <vt:lpstr>Theory of Intelligence II Purpose, Not Process</vt:lpstr>
      <vt:lpstr>PowerPoint Presentation</vt:lpstr>
      <vt:lpstr>Intelligence for Peace &amp; Prosperity</vt:lpstr>
      <vt:lpstr>PowerPoint Presentation</vt:lpstr>
      <vt:lpstr>PowerPoint Presentation</vt:lpstr>
      <vt:lpstr>PowerPoint Presentation</vt:lpstr>
      <vt:lpstr>Whole Systems Analytics</vt:lpstr>
      <vt:lpstr>PowerPoint Presentation</vt:lpstr>
      <vt:lpstr>What Threats Should We Consider?</vt:lpstr>
      <vt:lpstr>What Strategies &amp; Policies Apply?</vt:lpstr>
      <vt:lpstr>Preliminary Holistic Analytic Model</vt:lpstr>
      <vt:lpstr>Who Owns the Future? Demography Rules [Minister-Mentor Lee Kuan Yew]</vt:lpstr>
      <vt:lpstr>Evolutionary Path for Intelligence</vt:lpstr>
      <vt:lpstr>Utility of Open Sources</vt:lpstr>
      <vt:lpstr>PowerPoint Presentation</vt:lpstr>
      <vt:lpstr>PowerPoint Presentation</vt:lpstr>
      <vt:lpstr>Why Is Intelligence So Feeble? Money, Sex, &amp; Spotlight Trump Secrets</vt:lpstr>
      <vt:lpstr>PowerPoint Presentation</vt:lpstr>
      <vt:lpstr>Preliminary Holistic Analytic Model</vt:lpstr>
      <vt:lpstr>Full-Spectrum Intelligence</vt:lpstr>
      <vt:lpstr>PowerPoint Presentation</vt:lpstr>
      <vt:lpstr>PowerPoint Presentation</vt:lpstr>
      <vt:lpstr>PowerPoint Presentation</vt:lpstr>
      <vt:lpstr>PowerPoint Presentation</vt:lpstr>
      <vt:lpstr>PowerPoint Presentation</vt:lpstr>
      <vt:lpstr>PowerPoint Presentation</vt:lpstr>
      <vt:lpstr>Human Information Pathologies</vt:lpstr>
      <vt:lpstr>PowerPoint Presentation</vt:lpstr>
      <vt:lpstr>Humans Matter More!</vt:lpstr>
      <vt:lpstr>Fragmentation of Academic Knowledge</vt:lpstr>
      <vt:lpstr>PowerPoint Presentation</vt:lpstr>
      <vt:lpstr>PowerPoint Presentation</vt:lpstr>
      <vt:lpstr>Counter-Intelligence</vt:lpstr>
      <vt:lpstr>PowerPoint Presentation</vt:lpstr>
      <vt:lpstr>Force Structure Should Meet Needs</vt:lpstr>
      <vt:lpstr>PowerPoint Presentation</vt:lpstr>
      <vt:lpstr>Acquisition Generalizations</vt:lpstr>
      <vt:lpstr>PowerPoint Presentation</vt:lpstr>
      <vt:lpstr>PowerPoint Presentation</vt:lpstr>
      <vt:lpstr>Fundamentals of Intelligence</vt:lpstr>
      <vt:lpstr>PowerPoint Presentation</vt:lpstr>
      <vt:lpstr>New Rules</vt:lpstr>
      <vt:lpstr>PowerPoint Presentation</vt:lpstr>
      <vt:lpstr>Open Source Everything (OSE)</vt:lpstr>
      <vt:lpstr>Six Bubbles</vt:lpstr>
      <vt:lpstr>Technology Architecture</vt:lpstr>
      <vt:lpstr>Analytic Tool-Kit for Intelligence Diane Webb et al (1986) </vt:lpstr>
      <vt:lpstr>PowerPoint Presentation</vt:lpstr>
      <vt:lpstr>Multinational - Strategic</vt:lpstr>
      <vt:lpstr>Multinational - Operational</vt:lpstr>
      <vt:lpstr>PowerPoint Presentation</vt:lpstr>
      <vt:lpstr>Local to Global Range of Needs Table</vt:lpstr>
      <vt:lpstr>PowerPoint Presentation</vt:lpstr>
      <vt:lpstr>PowerPoint Presentation</vt:lpstr>
      <vt:lpstr>Wild Card: The Virgin Truth</vt:lpstr>
      <vt:lpstr>Wild Card: NATO “Open Source Security” 1st of 3 Multinational Decision-Support Centres</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INTELLIGENCE:  Past, Present, &amp; Future 20 Years of Not Hearing Reformers, 20 Years of Hybrid Potential</dc:title>
  <dc:creator>RobertSteele</dc:creator>
  <cp:lastModifiedBy>RobertSteele</cp:lastModifiedBy>
  <cp:revision>156</cp:revision>
  <dcterms:created xsi:type="dcterms:W3CDTF">2013-03-27T19:43:21Z</dcterms:created>
  <dcterms:modified xsi:type="dcterms:W3CDTF">2013-05-17T23:42:08Z</dcterms:modified>
</cp:coreProperties>
</file>