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377" r:id="rId3"/>
    <p:sldId id="380" r:id="rId4"/>
    <p:sldId id="370" r:id="rId5"/>
    <p:sldId id="371" r:id="rId6"/>
    <p:sldId id="345" r:id="rId7"/>
    <p:sldId id="372" r:id="rId8"/>
  </p:sldIdLst>
  <p:sldSz cx="9144000" cy="6858000" type="screen4x3"/>
  <p:notesSz cx="6858000" cy="9144000"/>
  <p:custDataLst>
    <p:tags r:id="rId10"/>
  </p:custDataLst>
  <p:defaultTextStyle>
    <a:defPPr>
      <a:defRPr lang="en-US"/>
    </a:defPPr>
    <a:lvl1pPr algn="l" rtl="0" eaLnBrk="0" fontAlgn="base" hangingPunct="0">
      <a:spcBef>
        <a:spcPct val="0"/>
      </a:spcBef>
      <a:spcAft>
        <a:spcPct val="0"/>
      </a:spcAft>
      <a:defRPr kern="1200">
        <a:solidFill>
          <a:schemeClr val="tx1"/>
        </a:solidFill>
        <a:latin typeface="Tahoma" pitchFamily="-106" charset="0"/>
        <a:ea typeface="+mn-ea"/>
        <a:cs typeface="+mn-cs"/>
      </a:defRPr>
    </a:lvl1pPr>
    <a:lvl2pPr marL="457200" algn="l" rtl="0" eaLnBrk="0" fontAlgn="base" hangingPunct="0">
      <a:spcBef>
        <a:spcPct val="0"/>
      </a:spcBef>
      <a:spcAft>
        <a:spcPct val="0"/>
      </a:spcAft>
      <a:defRPr kern="1200">
        <a:solidFill>
          <a:schemeClr val="tx1"/>
        </a:solidFill>
        <a:latin typeface="Tahoma" pitchFamily="-106" charset="0"/>
        <a:ea typeface="+mn-ea"/>
        <a:cs typeface="+mn-cs"/>
      </a:defRPr>
    </a:lvl2pPr>
    <a:lvl3pPr marL="914400" algn="l" rtl="0" eaLnBrk="0" fontAlgn="base" hangingPunct="0">
      <a:spcBef>
        <a:spcPct val="0"/>
      </a:spcBef>
      <a:spcAft>
        <a:spcPct val="0"/>
      </a:spcAft>
      <a:defRPr kern="1200">
        <a:solidFill>
          <a:schemeClr val="tx1"/>
        </a:solidFill>
        <a:latin typeface="Tahoma" pitchFamily="-106" charset="0"/>
        <a:ea typeface="+mn-ea"/>
        <a:cs typeface="+mn-cs"/>
      </a:defRPr>
    </a:lvl3pPr>
    <a:lvl4pPr marL="1371600" algn="l" rtl="0" eaLnBrk="0" fontAlgn="base" hangingPunct="0">
      <a:spcBef>
        <a:spcPct val="0"/>
      </a:spcBef>
      <a:spcAft>
        <a:spcPct val="0"/>
      </a:spcAft>
      <a:defRPr kern="1200">
        <a:solidFill>
          <a:schemeClr val="tx1"/>
        </a:solidFill>
        <a:latin typeface="Tahoma" pitchFamily="-106" charset="0"/>
        <a:ea typeface="+mn-ea"/>
        <a:cs typeface="+mn-cs"/>
      </a:defRPr>
    </a:lvl4pPr>
    <a:lvl5pPr marL="1828800" algn="l" rtl="0" eaLnBrk="0" fontAlgn="base" hangingPunct="0">
      <a:spcBef>
        <a:spcPct val="0"/>
      </a:spcBef>
      <a:spcAft>
        <a:spcPct val="0"/>
      </a:spcAft>
      <a:defRPr kern="1200">
        <a:solidFill>
          <a:schemeClr val="tx1"/>
        </a:solidFill>
        <a:latin typeface="Tahoma" pitchFamily="-106" charset="0"/>
        <a:ea typeface="+mn-ea"/>
        <a:cs typeface="+mn-cs"/>
      </a:defRPr>
    </a:lvl5pPr>
    <a:lvl6pPr marL="2286000" algn="l" defTabSz="457200" rtl="0" eaLnBrk="1" latinLnBrk="0" hangingPunct="1">
      <a:defRPr kern="1200">
        <a:solidFill>
          <a:schemeClr val="tx1"/>
        </a:solidFill>
        <a:latin typeface="Tahoma" pitchFamily="-106" charset="0"/>
        <a:ea typeface="+mn-ea"/>
        <a:cs typeface="+mn-cs"/>
      </a:defRPr>
    </a:lvl6pPr>
    <a:lvl7pPr marL="2743200" algn="l" defTabSz="457200" rtl="0" eaLnBrk="1" latinLnBrk="0" hangingPunct="1">
      <a:defRPr kern="1200">
        <a:solidFill>
          <a:schemeClr val="tx1"/>
        </a:solidFill>
        <a:latin typeface="Tahoma" pitchFamily="-106" charset="0"/>
        <a:ea typeface="+mn-ea"/>
        <a:cs typeface="+mn-cs"/>
      </a:defRPr>
    </a:lvl7pPr>
    <a:lvl8pPr marL="3200400" algn="l" defTabSz="457200" rtl="0" eaLnBrk="1" latinLnBrk="0" hangingPunct="1">
      <a:defRPr kern="1200">
        <a:solidFill>
          <a:schemeClr val="tx1"/>
        </a:solidFill>
        <a:latin typeface="Tahoma" pitchFamily="-106" charset="0"/>
        <a:ea typeface="+mn-ea"/>
        <a:cs typeface="+mn-cs"/>
      </a:defRPr>
    </a:lvl8pPr>
    <a:lvl9pPr marL="3657600" algn="l" defTabSz="457200" rtl="0" eaLnBrk="1" latinLnBrk="0" hangingPunct="1">
      <a:defRPr kern="1200">
        <a:solidFill>
          <a:schemeClr val="tx1"/>
        </a:solidFill>
        <a:latin typeface="Tahoma" pitchFamily="-10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88" autoAdjust="0"/>
    <p:restoredTop sz="93760" autoAdjust="0"/>
  </p:normalViewPr>
  <p:slideViewPr>
    <p:cSldViewPr>
      <p:cViewPr varScale="1">
        <p:scale>
          <a:sx n="84" d="100"/>
          <a:sy n="84" d="100"/>
        </p:scale>
        <p:origin x="-1181"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01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1013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1013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8D42EEC-7D91-724A-9B88-020A5001EC43}" type="slidenum">
              <a:rPr lang="en-US"/>
              <a:pPr/>
              <a:t>‹#›</a:t>
            </a:fld>
            <a:endParaRPr lang="en-US" dirty="0"/>
          </a:p>
        </p:txBody>
      </p:sp>
    </p:spTree>
    <p:extLst>
      <p:ext uri="{BB962C8B-B14F-4D97-AF65-F5344CB8AC3E}">
        <p14:creationId xmlns:p14="http://schemas.microsoft.com/office/powerpoint/2010/main" val="1282828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5239D56-5B40-B44E-BC1D-568FB5A082B1}" type="slidenum">
              <a:rPr lang="en-US"/>
              <a:pPr/>
              <a:t>1</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dirty="0">
              <a:latin typeface="Arial" pitchFamily="-10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2EEC-7D91-724A-9B88-020A5001EC43}" type="slidenum">
              <a:rPr lang="en-US" smtClean="0"/>
              <a:pPr/>
              <a:t>2</a:t>
            </a:fld>
            <a:endParaRPr lang="en-US" dirty="0"/>
          </a:p>
        </p:txBody>
      </p:sp>
    </p:spTree>
    <p:extLst>
      <p:ext uri="{BB962C8B-B14F-4D97-AF65-F5344CB8AC3E}">
        <p14:creationId xmlns:p14="http://schemas.microsoft.com/office/powerpoint/2010/main" val="237526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2EEC-7D91-724A-9B88-020A5001EC43}" type="slidenum">
              <a:rPr lang="en-US" smtClean="0"/>
              <a:pPr/>
              <a:t>3</a:t>
            </a:fld>
            <a:endParaRPr lang="en-US" dirty="0"/>
          </a:p>
        </p:txBody>
      </p:sp>
    </p:spTree>
    <p:extLst>
      <p:ext uri="{BB962C8B-B14F-4D97-AF65-F5344CB8AC3E}">
        <p14:creationId xmlns:p14="http://schemas.microsoft.com/office/powerpoint/2010/main" val="3210999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2EEC-7D91-724A-9B88-020A5001EC43}" type="slidenum">
              <a:rPr lang="en-US" smtClean="0"/>
              <a:pPr/>
              <a:t>4</a:t>
            </a:fld>
            <a:endParaRPr lang="en-US" dirty="0"/>
          </a:p>
        </p:txBody>
      </p:sp>
    </p:spTree>
    <p:extLst>
      <p:ext uri="{BB962C8B-B14F-4D97-AF65-F5344CB8AC3E}">
        <p14:creationId xmlns:p14="http://schemas.microsoft.com/office/powerpoint/2010/main" val="144917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2EEC-7D91-724A-9B88-020A5001EC43}" type="slidenum">
              <a:rPr lang="en-US" smtClean="0"/>
              <a:pPr/>
              <a:t>5</a:t>
            </a:fld>
            <a:endParaRPr lang="en-US" dirty="0"/>
          </a:p>
        </p:txBody>
      </p:sp>
    </p:spTree>
    <p:extLst>
      <p:ext uri="{BB962C8B-B14F-4D97-AF65-F5344CB8AC3E}">
        <p14:creationId xmlns:p14="http://schemas.microsoft.com/office/powerpoint/2010/main" val="3178466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Nothing serious will happen if accurate forecasting of the solar storm is done. If we shut down all power grids during the solar storm, nothing will happen. Put the satellites into the Safe Mode and they are all safe.</a:t>
            </a:r>
            <a:endParaRPr lang="en-US" dirty="0"/>
          </a:p>
        </p:txBody>
      </p:sp>
      <p:sp>
        <p:nvSpPr>
          <p:cNvPr id="4" name="Slide Number Placeholder 3"/>
          <p:cNvSpPr>
            <a:spLocks noGrp="1"/>
          </p:cNvSpPr>
          <p:nvPr>
            <p:ph type="sldNum" sz="quarter" idx="10"/>
          </p:nvPr>
        </p:nvSpPr>
        <p:spPr/>
        <p:txBody>
          <a:bodyPr/>
          <a:lstStyle/>
          <a:p>
            <a:fld id="{58D42EEC-7D91-724A-9B88-020A5001EC43}" type="slidenum">
              <a:rPr lang="en-US" smtClean="0"/>
              <a:pPr/>
              <a:t>6</a:t>
            </a:fld>
            <a:endParaRPr lang="en-US" dirty="0"/>
          </a:p>
        </p:txBody>
      </p:sp>
    </p:spTree>
    <p:extLst>
      <p:ext uri="{BB962C8B-B14F-4D97-AF65-F5344CB8AC3E}">
        <p14:creationId xmlns:p14="http://schemas.microsoft.com/office/powerpoint/2010/main" val="111089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8D42EEC-7D91-724A-9B88-020A5001EC43}" type="slidenum">
              <a:rPr lang="en-US" smtClean="0"/>
              <a:pPr/>
              <a:t>7</a:t>
            </a:fld>
            <a:endParaRPr lang="en-US" dirty="0"/>
          </a:p>
        </p:txBody>
      </p:sp>
    </p:spTree>
    <p:extLst>
      <p:ext uri="{BB962C8B-B14F-4D97-AF65-F5344CB8AC3E}">
        <p14:creationId xmlns:p14="http://schemas.microsoft.com/office/powerpoint/2010/main" val="3354147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7C3A134-F1C3-464B-BF47-54DC2DE08F52}" type="datetimeFigureOut">
              <a:rPr lang="en-US" smtClean="0"/>
              <a:pPr/>
              <a:t>6/5/2013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EDB6EF64-FB19-411E-965E-9F52AA474456}" type="slidenum">
              <a:rPr smtClean="0"/>
              <a:pPr/>
              <a:t>‹#›</a:t>
            </a:fld>
            <a:endParaRPr/>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FD4737A9-07F5-414D-A1F3-997F7194A7B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E3E139-EE9F-B14A-8534-B2E0FBF6D05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dirty="0"/>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89E3E139-EE9F-B14A-8534-B2E0FBF6D05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DEC0CD-CBCF-764B-A75F-A36AFCC3A830}"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AABE8E-7FB3-1D40-8BC1-2BE9F58BF8BA}"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8E9DD83-0476-0947-AE29-0ACA32C4B8C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E3E139-EE9F-B14A-8534-B2E0FBF6D059}" type="slidenum">
              <a:rPr lang="en-US" smtClean="0"/>
              <a:pPr/>
              <a:t>‹#›</a:t>
            </a:fld>
            <a:endParaRPr lang="en-US" dirty="0"/>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dirty="0" smtClean="0"/>
              <a:t>Click icon to add picture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6/5/2013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8AF02B71-8991-4516-A01E-F1A9ACD28BDC}" type="slidenum">
              <a:rPr smtClean="0"/>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B64E32-F37F-F24B-BAB1-8E92A3A1846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3EA65E-1417-0240-9AB7-E103733B8B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A2297E-CAAD-B64B-94E5-BDA85F8DC9BF}" type="slidenum">
              <a:rPr lang="en-US" smtClean="0"/>
              <a:pPr/>
              <a:t>‹#›</a:t>
            </a:fld>
            <a:endParaRPr lang="en-US" dirty="0"/>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04A721-E8FF-5944-8C9A-DF7E0F9153E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20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CAE3FA3C-DE90-7944-B445-9ED64DF8EF3A}" type="slidenum">
              <a:rPr lang="en-US" smtClean="0"/>
              <a:pPr/>
              <a:t>‹#›</a:t>
            </a:fld>
            <a:endParaRPr lang="en-US" dirty="0"/>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89E3E139-EE9F-B14A-8534-B2E0FBF6D059}"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heSecurityAwarnessCompanyInterpactinc.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MobileActiveDefens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0"/>
            <a:ext cx="8915400" cy="2895600"/>
          </a:xfrm>
        </p:spPr>
        <p:txBody>
          <a:bodyPr>
            <a:normAutofit/>
          </a:bodyPr>
          <a:lstStyle/>
          <a:p>
            <a:r>
              <a:rPr lang="en-US" sz="6111" dirty="0" smtClean="0">
                <a:latin typeface="Cracked"/>
                <a:cs typeface="Cracked"/>
              </a:rPr>
              <a:t>What Scares the Living IT Out of Me </a:t>
            </a:r>
            <a:r>
              <a:rPr lang="en-US" sz="4800" dirty="0" smtClean="0"/>
              <a:t/>
            </a:r>
            <a:br>
              <a:rPr lang="en-US" sz="4800" dirty="0" smtClean="0"/>
            </a:br>
            <a:r>
              <a:rPr lang="en-US" sz="2800" i="1" dirty="0" smtClean="0"/>
              <a:t/>
            </a:r>
            <a:br>
              <a:rPr lang="en-US" sz="2800" i="1" dirty="0" smtClean="0"/>
            </a:br>
            <a:r>
              <a:rPr lang="en-US" sz="3200" b="1" dirty="0" smtClean="0"/>
              <a:t>The History of the Future </a:t>
            </a:r>
            <a:r>
              <a:rPr lang="en-US" sz="3200" i="1" dirty="0" smtClean="0"/>
              <a:t/>
            </a:r>
            <a:br>
              <a:rPr lang="en-US" sz="3200" i="1" dirty="0" smtClean="0"/>
            </a:br>
            <a:r>
              <a:rPr lang="en-US" sz="3200" i="1" dirty="0" smtClean="0"/>
              <a:t>(Un-PC Views on security)</a:t>
            </a:r>
            <a:endParaRPr lang="en-US" sz="3200" dirty="0"/>
          </a:p>
        </p:txBody>
      </p:sp>
      <p:sp>
        <p:nvSpPr>
          <p:cNvPr id="2051" name="Rectangle 3"/>
          <p:cNvSpPr>
            <a:spLocks noGrp="1" noChangeArrowheads="1"/>
          </p:cNvSpPr>
          <p:nvPr>
            <p:ph type="subTitle" idx="1"/>
          </p:nvPr>
        </p:nvSpPr>
        <p:spPr>
          <a:xfrm>
            <a:off x="228600" y="5943600"/>
            <a:ext cx="8610600" cy="914400"/>
          </a:xfrm>
        </p:spPr>
        <p:txBody>
          <a:bodyPr>
            <a:normAutofit fontScale="92500" lnSpcReduction="20000"/>
          </a:bodyPr>
          <a:lstStyle/>
          <a:p>
            <a:pPr eaLnBrk="1" hangingPunct="1">
              <a:spcBef>
                <a:spcPts val="0"/>
              </a:spcBef>
              <a:spcAft>
                <a:spcPts val="600"/>
              </a:spcAft>
            </a:pPr>
            <a:r>
              <a:rPr lang="en-US" sz="1800" b="1" dirty="0"/>
              <a:t>Winn Schwartau</a:t>
            </a:r>
            <a:r>
              <a:rPr lang="en-US" sz="1800" b="1" dirty="0" smtClean="0"/>
              <a:t>, Founder, Security Experts</a:t>
            </a:r>
          </a:p>
          <a:p>
            <a:pPr eaLnBrk="1" hangingPunct="1">
              <a:spcBef>
                <a:spcPts val="0"/>
              </a:spcBef>
              <a:spcAft>
                <a:spcPts val="600"/>
              </a:spcAft>
            </a:pPr>
            <a:r>
              <a:rPr lang="en-US" sz="1800" b="1" dirty="0" smtClean="0">
                <a:hlinkClick r:id="rId3"/>
              </a:rPr>
              <a:t>www.WinnSchwartau.Com</a:t>
            </a:r>
            <a:endParaRPr lang="en-US" sz="1800" b="1" dirty="0"/>
          </a:p>
          <a:p>
            <a:pPr eaLnBrk="1" hangingPunct="1">
              <a:spcBef>
                <a:spcPts val="0"/>
              </a:spcBef>
              <a:spcAft>
                <a:spcPts val="600"/>
              </a:spcAft>
            </a:pPr>
            <a:r>
              <a:rPr lang="en-US" sz="1800" b="1" dirty="0" smtClean="0">
                <a:hlinkClick r:id="rId4"/>
              </a:rPr>
              <a:t>www.TheSecurityAwarenessComp</a:t>
            </a:r>
            <a:r>
              <a:rPr lang="en-US" b="1" dirty="0" smtClean="0">
                <a:hlinkClick r:id="rId4"/>
              </a:rPr>
              <a:t>any.Com</a:t>
            </a:r>
            <a:endParaRPr lang="en-US" sz="1800" b="1" dirty="0"/>
          </a:p>
        </p:txBody>
      </p:sp>
      <p:pic>
        <p:nvPicPr>
          <p:cNvPr id="5" name="Picture 4"/>
          <p:cNvPicPr>
            <a:picLocks noChangeAspect="1"/>
          </p:cNvPicPr>
          <p:nvPr/>
        </p:nvPicPr>
        <p:blipFill>
          <a:blip r:embed="rId5"/>
          <a:stretch>
            <a:fillRect/>
          </a:stretch>
        </p:blipFill>
        <p:spPr>
          <a:xfrm>
            <a:off x="2514600" y="3100467"/>
            <a:ext cx="4044950" cy="26907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sum of all fears</a:t>
            </a:r>
            <a:endParaRPr lang="en-US" dirty="0"/>
          </a:p>
        </p:txBody>
      </p:sp>
      <p:sp>
        <p:nvSpPr>
          <p:cNvPr id="3" name="Content Placeholder 2"/>
          <p:cNvSpPr>
            <a:spLocks noGrp="1"/>
          </p:cNvSpPr>
          <p:nvPr>
            <p:ph idx="1"/>
          </p:nvPr>
        </p:nvSpPr>
        <p:spPr>
          <a:xfrm>
            <a:off x="76200" y="1981200"/>
            <a:ext cx="3657599" cy="4297363"/>
          </a:xfrm>
        </p:spPr>
        <p:txBody>
          <a:bodyPr>
            <a:normAutofit fontScale="92500" lnSpcReduction="20000"/>
          </a:bodyPr>
          <a:lstStyle/>
          <a:p>
            <a:r>
              <a:rPr lang="en-US" dirty="0" smtClean="0"/>
              <a:t>Idiots in politics</a:t>
            </a:r>
          </a:p>
          <a:p>
            <a:r>
              <a:rPr lang="en-US" dirty="0" smtClean="0"/>
              <a:t>Ignorance in business</a:t>
            </a:r>
          </a:p>
          <a:p>
            <a:r>
              <a:rPr lang="en-US" dirty="0" smtClean="0"/>
              <a:t>Apathetic about warnings</a:t>
            </a:r>
          </a:p>
          <a:p>
            <a:r>
              <a:rPr lang="en-US" dirty="0" smtClean="0"/>
              <a:t>Arrogance about Preparation</a:t>
            </a:r>
          </a:p>
          <a:p>
            <a:pPr marL="0" indent="0">
              <a:buNone/>
            </a:pPr>
            <a:endParaRPr lang="en-US" dirty="0" smtClean="0"/>
          </a:p>
          <a:p>
            <a:endParaRPr lang="en-US" dirty="0"/>
          </a:p>
          <a:p>
            <a:r>
              <a:rPr lang="en-US" dirty="0" smtClean="0"/>
              <a:t>THIS one REALLY scare the Livin’ IT out of me…</a:t>
            </a:r>
          </a:p>
          <a:p>
            <a:endParaRPr lang="en-US" dirty="0"/>
          </a:p>
        </p:txBody>
      </p:sp>
      <p:pic>
        <p:nvPicPr>
          <p:cNvPr id="4" name="Picture 3" descr="fear.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371600"/>
            <a:ext cx="5448300" cy="5486400"/>
          </a:xfrm>
          <a:prstGeom prst="rect">
            <a:avLst/>
          </a:prstGeom>
        </p:spPr>
      </p:pic>
    </p:spTree>
    <p:extLst>
      <p:ext uri="{BB962C8B-B14F-4D97-AF65-F5344CB8AC3E}">
        <p14:creationId xmlns:p14="http://schemas.microsoft.com/office/powerpoint/2010/main" val="4055172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if, but when…</a:t>
            </a:r>
            <a:endParaRPr lang="en-US" dirty="0"/>
          </a:p>
        </p:txBody>
      </p:sp>
      <p:pic>
        <p:nvPicPr>
          <p:cNvPr id="4" name="Content Placeholder 3" descr="aur16jul1_full.jpg"/>
          <p:cNvPicPr>
            <a:picLocks noGrp="1" noChangeAspect="1"/>
          </p:cNvPicPr>
          <p:nvPr>
            <p:ph idx="1"/>
          </p:nvPr>
        </p:nvPicPr>
        <p:blipFill>
          <a:blip r:embed="rId3">
            <a:extLst>
              <a:ext uri="{28A0092B-C50C-407E-A947-70E740481C1C}">
                <a14:useLocalDpi xmlns:a14="http://schemas.microsoft.com/office/drawing/2010/main" val="0"/>
              </a:ext>
            </a:extLst>
          </a:blip>
          <a:srcRect t="5263" b="5263"/>
          <a:stretch>
            <a:fillRect/>
          </a:stretch>
        </p:blipFill>
        <p:spPr>
          <a:xfrm>
            <a:off x="-1" y="1430402"/>
            <a:ext cx="9174589" cy="5427598"/>
          </a:xfrm>
        </p:spPr>
      </p:pic>
    </p:spTree>
    <p:extLst>
      <p:ext uri="{BB962C8B-B14F-4D97-AF65-F5344CB8AC3E}">
        <p14:creationId xmlns:p14="http://schemas.microsoft.com/office/powerpoint/2010/main" val="197618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Carrington Effect: </a:t>
            </a:r>
            <a:r>
              <a:rPr lang="en-US" dirty="0" smtClean="0"/>
              <a:t>1859</a:t>
            </a:r>
            <a:endParaRPr lang="en-US" dirty="0"/>
          </a:p>
        </p:txBody>
      </p:sp>
      <p:sp>
        <p:nvSpPr>
          <p:cNvPr id="3" name="Content Placeholder 2"/>
          <p:cNvSpPr>
            <a:spLocks noGrp="1"/>
          </p:cNvSpPr>
          <p:nvPr>
            <p:ph idx="1"/>
          </p:nvPr>
        </p:nvSpPr>
        <p:spPr>
          <a:xfrm>
            <a:off x="-35065" y="1828800"/>
            <a:ext cx="4378465" cy="4876800"/>
          </a:xfrm>
        </p:spPr>
        <p:txBody>
          <a:bodyPr>
            <a:normAutofit/>
          </a:bodyPr>
          <a:lstStyle/>
          <a:p>
            <a:r>
              <a:rPr lang="en-US" dirty="0" smtClean="0"/>
              <a:t>2 September, 1859</a:t>
            </a:r>
          </a:p>
          <a:p>
            <a:pPr lvl="3"/>
            <a:r>
              <a:rPr lang="en-US" dirty="0" smtClean="0"/>
              <a:t>Skies </a:t>
            </a:r>
            <a:r>
              <a:rPr lang="en-US" dirty="0"/>
              <a:t>all over planet Earth erupted in red, green, and purple </a:t>
            </a:r>
            <a:r>
              <a:rPr lang="en-US" dirty="0" smtClean="0"/>
              <a:t>auroras.</a:t>
            </a:r>
          </a:p>
          <a:p>
            <a:pPr lvl="3"/>
            <a:r>
              <a:rPr lang="en-US" dirty="0" smtClean="0"/>
              <a:t>Newspapers </a:t>
            </a:r>
            <a:r>
              <a:rPr lang="en-US" dirty="0"/>
              <a:t>could be read as easily as in daylight. </a:t>
            </a:r>
            <a:endParaRPr lang="en-US" dirty="0" smtClean="0"/>
          </a:p>
          <a:p>
            <a:pPr lvl="3"/>
            <a:r>
              <a:rPr lang="en-US" dirty="0" smtClean="0"/>
              <a:t>Auroras </a:t>
            </a:r>
            <a:r>
              <a:rPr lang="en-US" dirty="0"/>
              <a:t>pulsated even at near tropical latitudes over Cuba, the Bahamas, Jamaica, El Salvador, and Hawaii. </a:t>
            </a:r>
            <a:endParaRPr lang="en-US" dirty="0" smtClean="0"/>
          </a:p>
          <a:p>
            <a:pPr lvl="3"/>
            <a:r>
              <a:rPr lang="en-US" dirty="0" smtClean="0"/>
              <a:t>Telegraph </a:t>
            </a:r>
            <a:r>
              <a:rPr lang="en-US" dirty="0"/>
              <a:t>systems worldwide went haywire. </a:t>
            </a:r>
            <a:endParaRPr lang="en-US" dirty="0" smtClean="0"/>
          </a:p>
          <a:p>
            <a:pPr lvl="3"/>
            <a:r>
              <a:rPr lang="en-US" dirty="0" smtClean="0"/>
              <a:t>Spark </a:t>
            </a:r>
            <a:r>
              <a:rPr lang="en-US" dirty="0"/>
              <a:t>discharges shocked telegraph operators and set the telegraph paper on fire</a:t>
            </a:r>
            <a:r>
              <a:rPr lang="en-US" dirty="0" smtClean="0"/>
              <a:t>..</a:t>
            </a:r>
            <a:endParaRPr lang="en-US" dirty="0"/>
          </a:p>
        </p:txBody>
      </p:sp>
      <p:pic>
        <p:nvPicPr>
          <p:cNvPr id="5" name="Picture 4" descr="tele nyc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752600"/>
            <a:ext cx="4114800" cy="4802214"/>
          </a:xfrm>
          <a:prstGeom prst="rect">
            <a:avLst/>
          </a:prstGeom>
        </p:spPr>
      </p:pic>
    </p:spTree>
    <p:extLst>
      <p:ext uri="{BB962C8B-B14F-4D97-AF65-F5344CB8AC3E}">
        <p14:creationId xmlns:p14="http://schemas.microsoft.com/office/powerpoint/2010/main" val="4203147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Carrington Effect: </a:t>
            </a:r>
            <a:r>
              <a:rPr lang="en-US" dirty="0" smtClean="0"/>
              <a:t>1972-2012</a:t>
            </a:r>
            <a:endParaRPr lang="en-US" dirty="0"/>
          </a:p>
        </p:txBody>
      </p:sp>
      <p:sp>
        <p:nvSpPr>
          <p:cNvPr id="3" name="Content Placeholder 2"/>
          <p:cNvSpPr>
            <a:spLocks noGrp="1"/>
          </p:cNvSpPr>
          <p:nvPr>
            <p:ph idx="1"/>
          </p:nvPr>
        </p:nvSpPr>
        <p:spPr>
          <a:xfrm>
            <a:off x="228600" y="1371600"/>
            <a:ext cx="8763000" cy="2895600"/>
          </a:xfrm>
        </p:spPr>
        <p:txBody>
          <a:bodyPr>
            <a:normAutofit/>
          </a:bodyPr>
          <a:lstStyle/>
          <a:p>
            <a:pPr lvl="2"/>
            <a:r>
              <a:rPr lang="en-US" dirty="0" smtClean="0"/>
              <a:t>August 4, 1972</a:t>
            </a:r>
          </a:p>
          <a:p>
            <a:pPr lvl="4"/>
            <a:r>
              <a:rPr lang="en-US" dirty="0" smtClean="0"/>
              <a:t>Huge </a:t>
            </a:r>
            <a:r>
              <a:rPr lang="en-US" dirty="0"/>
              <a:t>solar </a:t>
            </a:r>
            <a:r>
              <a:rPr lang="en-US" dirty="0" smtClean="0"/>
              <a:t>flare </a:t>
            </a:r>
            <a:r>
              <a:rPr lang="en-US" dirty="0"/>
              <a:t>knocked out </a:t>
            </a:r>
            <a:r>
              <a:rPr lang="en-US" dirty="0" smtClean="0"/>
              <a:t>telephone </a:t>
            </a:r>
            <a:r>
              <a:rPr lang="en-US" dirty="0"/>
              <a:t>communication across </a:t>
            </a:r>
            <a:r>
              <a:rPr lang="en-US" dirty="0" smtClean="0"/>
              <a:t>Illinois.</a:t>
            </a:r>
          </a:p>
          <a:p>
            <a:pPr lvl="4"/>
            <a:r>
              <a:rPr lang="en-US" dirty="0"/>
              <a:t>AT&amp;T </a:t>
            </a:r>
            <a:r>
              <a:rPr lang="en-US" dirty="0" smtClean="0"/>
              <a:t>redesigned </a:t>
            </a:r>
            <a:r>
              <a:rPr lang="en-US" dirty="0"/>
              <a:t>its power system for transatlantic </a:t>
            </a:r>
            <a:r>
              <a:rPr lang="en-US" dirty="0" smtClean="0"/>
              <a:t>cables</a:t>
            </a:r>
          </a:p>
          <a:p>
            <a:pPr lvl="2"/>
            <a:r>
              <a:rPr lang="en-US" dirty="0"/>
              <a:t>March 13, 1989, </a:t>
            </a:r>
            <a:endParaRPr lang="en-US" dirty="0" smtClean="0"/>
          </a:p>
          <a:p>
            <a:pPr lvl="4"/>
            <a:r>
              <a:rPr lang="en-US" dirty="0" smtClean="0"/>
              <a:t>Geo-storms plunged Québec Canada and 6 </a:t>
            </a:r>
            <a:r>
              <a:rPr lang="en-US" dirty="0"/>
              <a:t>million </a:t>
            </a:r>
            <a:r>
              <a:rPr lang="en-US" dirty="0" smtClean="0"/>
              <a:t>people into blackness</a:t>
            </a:r>
          </a:p>
          <a:p>
            <a:pPr lvl="2"/>
            <a:r>
              <a:rPr lang="en-US" dirty="0" smtClean="0"/>
              <a:t>December, 2005 </a:t>
            </a:r>
          </a:p>
          <a:p>
            <a:pPr lvl="4"/>
            <a:r>
              <a:rPr lang="en-US" dirty="0" smtClean="0"/>
              <a:t>Aurora</a:t>
            </a:r>
            <a:r>
              <a:rPr lang="en-US" dirty="0"/>
              <a:t>-induced power surges </a:t>
            </a:r>
            <a:r>
              <a:rPr lang="en-US" dirty="0" smtClean="0"/>
              <a:t>melted </a:t>
            </a:r>
            <a:r>
              <a:rPr lang="en-US" dirty="0"/>
              <a:t>power transformers in New Jersey. </a:t>
            </a:r>
          </a:p>
        </p:txBody>
      </p:sp>
      <p:pic>
        <p:nvPicPr>
          <p:cNvPr id="4" name="Picture 3" descr="burned-transformer-IMG_82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650" y="3970868"/>
            <a:ext cx="6509750" cy="2893222"/>
          </a:xfrm>
          <a:prstGeom prst="rect">
            <a:avLst/>
          </a:prstGeom>
        </p:spPr>
      </p:pic>
    </p:spTree>
    <p:extLst>
      <p:ext uri="{BB962C8B-B14F-4D97-AF65-F5344CB8AC3E}">
        <p14:creationId xmlns:p14="http://schemas.microsoft.com/office/powerpoint/2010/main" val="263097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79500"/>
          </a:xfrm>
        </p:spPr>
        <p:txBody>
          <a:bodyPr/>
          <a:lstStyle/>
          <a:p>
            <a:pPr algn="ctr"/>
            <a:r>
              <a:rPr lang="en-US" dirty="0" smtClean="0"/>
              <a:t>Carrington Effect: 2012+</a:t>
            </a:r>
            <a:endParaRPr lang="en-US" dirty="0"/>
          </a:p>
        </p:txBody>
      </p:sp>
      <p:pic>
        <p:nvPicPr>
          <p:cNvPr id="4" name="Picture 3"/>
          <p:cNvPicPr>
            <a:picLocks noChangeAspect="1"/>
          </p:cNvPicPr>
          <p:nvPr/>
        </p:nvPicPr>
        <p:blipFill>
          <a:blip r:embed="rId3"/>
          <a:stretch>
            <a:fillRect/>
          </a:stretch>
        </p:blipFill>
        <p:spPr>
          <a:xfrm>
            <a:off x="1975740" y="1447799"/>
            <a:ext cx="5415660" cy="52892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Carrington: </a:t>
            </a:r>
            <a:br>
              <a:rPr lang="en-US" dirty="0" smtClean="0"/>
            </a:br>
            <a:r>
              <a:rPr lang="en-US" dirty="0" smtClean="0"/>
              <a:t>worst case</a:t>
            </a:r>
            <a:endParaRPr lang="en-US" dirty="0"/>
          </a:p>
        </p:txBody>
      </p:sp>
      <p:sp>
        <p:nvSpPr>
          <p:cNvPr id="3" name="Content Placeholder 2"/>
          <p:cNvSpPr>
            <a:spLocks noGrp="1"/>
          </p:cNvSpPr>
          <p:nvPr>
            <p:ph idx="1"/>
          </p:nvPr>
        </p:nvSpPr>
        <p:spPr>
          <a:xfrm>
            <a:off x="1" y="1828800"/>
            <a:ext cx="3429000" cy="4297363"/>
          </a:xfrm>
        </p:spPr>
        <p:txBody>
          <a:bodyPr/>
          <a:lstStyle/>
          <a:p>
            <a:r>
              <a:rPr lang="en-US" dirty="0" smtClean="0"/>
              <a:t>Damage </a:t>
            </a:r>
            <a:r>
              <a:rPr lang="en-US" dirty="0"/>
              <a:t>to the 900-plus satellites currently in </a:t>
            </a:r>
            <a:r>
              <a:rPr lang="en-US" dirty="0" smtClean="0"/>
              <a:t>orbit:</a:t>
            </a:r>
          </a:p>
          <a:p>
            <a:pPr lvl="1"/>
            <a:r>
              <a:rPr lang="en-US" dirty="0" smtClean="0"/>
              <a:t>$130 - $270 billion</a:t>
            </a:r>
            <a:endParaRPr lang="en-US" dirty="0"/>
          </a:p>
          <a:p>
            <a:r>
              <a:rPr lang="en-US" dirty="0" smtClean="0"/>
              <a:t>10 year rebuilding of infrastructures</a:t>
            </a:r>
          </a:p>
          <a:p>
            <a:endParaRPr lang="en-US" dirty="0"/>
          </a:p>
        </p:txBody>
      </p:sp>
      <p:pic>
        <p:nvPicPr>
          <p:cNvPr id="4" name="Picture 3" descr="professor-michio-kaku.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0" y="1828800"/>
            <a:ext cx="5524500" cy="4495800"/>
          </a:xfrm>
          <a:prstGeom prst="rect">
            <a:avLst/>
          </a:prstGeom>
        </p:spPr>
      </p:pic>
    </p:spTree>
    <p:extLst>
      <p:ext uri="{BB962C8B-B14F-4D97-AF65-F5344CB8AC3E}">
        <p14:creationId xmlns:p14="http://schemas.microsoft.com/office/powerpoint/2010/main" val="1129408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majorFont>
      <a:minorFont>
        <a:latin typeface="Calisto MT"/>
        <a:ea typeface=""/>
        <a:cs typeface=""/>
        <a:font script="Jpan" typeface="ＭＳ Ｐ明朝"/>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19692</TotalTime>
  <Words>256</Words>
  <Application>Microsoft Office PowerPoint</Application>
  <PresentationFormat>On-screen Show (4:3)</PresentationFormat>
  <Paragraphs>41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Precedent</vt:lpstr>
      <vt:lpstr>What Scares the Living IT Out of Me   The History of the Future  (Un-PC Views on security)</vt:lpstr>
      <vt:lpstr>The sum of all fears</vt:lpstr>
      <vt:lpstr>Not if, but when…</vt:lpstr>
      <vt:lpstr>Carrington Effect: 1859</vt:lpstr>
      <vt:lpstr>Carrington Effect: 1972-2012</vt:lpstr>
      <vt:lpstr>Carrington Effect: 2012+</vt:lpstr>
      <vt:lpstr>Carrington:  worst case</vt:lpstr>
    </vt:vector>
  </TitlesOfParts>
  <Company>Winn Schwartau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Information Warfare:  The History of The Future of Security (~2040)   Do We Have The Will To Win?</dc:title>
  <dc:creator>Winn Schwartau</dc:creator>
  <cp:lastModifiedBy>RobertSteele</cp:lastModifiedBy>
  <cp:revision>166</cp:revision>
  <dcterms:created xsi:type="dcterms:W3CDTF">2013-04-10T15:19:22Z</dcterms:created>
  <dcterms:modified xsi:type="dcterms:W3CDTF">2013-06-05T17:25:37Z</dcterms:modified>
</cp:coreProperties>
</file>