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306" r:id="rId3"/>
    <p:sldId id="294" r:id="rId4"/>
    <p:sldId id="270" r:id="rId5"/>
    <p:sldId id="293" r:id="rId6"/>
    <p:sldId id="309" r:id="rId7"/>
    <p:sldId id="314" r:id="rId8"/>
    <p:sldId id="303" r:id="rId9"/>
    <p:sldId id="302" r:id="rId10"/>
    <p:sldId id="311" r:id="rId11"/>
    <p:sldId id="289" r:id="rId12"/>
    <p:sldId id="322" r:id="rId13"/>
    <p:sldId id="300" r:id="rId14"/>
    <p:sldId id="269" r:id="rId15"/>
    <p:sldId id="312" r:id="rId16"/>
    <p:sldId id="299" r:id="rId17"/>
    <p:sldId id="295" r:id="rId18"/>
    <p:sldId id="297" r:id="rId19"/>
    <p:sldId id="326" r:id="rId20"/>
    <p:sldId id="301" r:id="rId21"/>
    <p:sldId id="298" r:id="rId22"/>
    <p:sldId id="296" r:id="rId23"/>
    <p:sldId id="313" r:id="rId24"/>
    <p:sldId id="321" r:id="rId25"/>
    <p:sldId id="290" r:id="rId26"/>
    <p:sldId id="329" r:id="rId27"/>
    <p:sldId id="278" r:id="rId28"/>
    <p:sldId id="292" r:id="rId29"/>
    <p:sldId id="319" r:id="rId30"/>
    <p:sldId id="325" r:id="rId31"/>
    <p:sldId id="304" r:id="rId32"/>
    <p:sldId id="279" r:id="rId33"/>
    <p:sldId id="291" r:id="rId34"/>
    <p:sldId id="256" r:id="rId35"/>
    <p:sldId id="287" r:id="rId36"/>
    <p:sldId id="320" r:id="rId37"/>
    <p:sldId id="288" r:id="rId38"/>
    <p:sldId id="259" r:id="rId39"/>
    <p:sldId id="275" r:id="rId40"/>
    <p:sldId id="286" r:id="rId41"/>
    <p:sldId id="316" r:id="rId42"/>
    <p:sldId id="318" r:id="rId43"/>
    <p:sldId id="276" r:id="rId44"/>
    <p:sldId id="328" r:id="rId45"/>
    <p:sldId id="285" r:id="rId46"/>
    <p:sldId id="315" r:id="rId47"/>
    <p:sldId id="324" r:id="rId48"/>
    <p:sldId id="317" r:id="rId49"/>
    <p:sldId id="282" r:id="rId50"/>
    <p:sldId id="281" r:id="rId51"/>
    <p:sldId id="273" r:id="rId52"/>
    <p:sldId id="274" r:id="rId53"/>
    <p:sldId id="280" r:id="rId54"/>
    <p:sldId id="277" r:id="rId55"/>
    <p:sldId id="260" r:id="rId56"/>
    <p:sldId id="284" r:id="rId57"/>
    <p:sldId id="271" r:id="rId58"/>
    <p:sldId id="272" r:id="rId59"/>
    <p:sldId id="327" r:id="rId60"/>
    <p:sldId id="261" r:id="rId61"/>
    <p:sldId id="265" r:id="rId62"/>
    <p:sldId id="308" r:id="rId63"/>
    <p:sldId id="307" r:id="rId64"/>
    <p:sldId id="323" r:id="rId65"/>
    <p:sldId id="31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009" autoAdjust="0"/>
  </p:normalViewPr>
  <p:slideViewPr>
    <p:cSldViewPr>
      <p:cViewPr varScale="1">
        <p:scale>
          <a:sx n="64" d="100"/>
          <a:sy n="64" d="100"/>
        </p:scale>
        <p:origin x="-1334" y="-82"/>
      </p:cViewPr>
      <p:guideLst>
        <p:guide orient="horz" pos="2160"/>
        <p:guide pos="2880"/>
      </p:guideLst>
    </p:cSldViewPr>
  </p:slideViewPr>
  <p:notesTextViewPr>
    <p:cViewPr>
      <p:scale>
        <a:sx n="1" d="1"/>
        <a:sy n="1" d="1"/>
      </p:scale>
      <p:origin x="0" y="0"/>
    </p:cViewPr>
  </p:notesTextViewPr>
  <p:sorterViewPr>
    <p:cViewPr>
      <p:scale>
        <a:sx n="50" d="100"/>
        <a:sy n="50" d="100"/>
      </p:scale>
      <p:origin x="0" y="21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A79F10-2649-4208-8355-F017BB6B997A}" type="datetimeFigureOut">
              <a:rPr lang="en-US" smtClean="0"/>
              <a:t>2014-04-01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10065-7905-4CA4-95BA-825B12412EAE}" type="slidenum">
              <a:rPr lang="en-US" smtClean="0"/>
              <a:t>‹#›</a:t>
            </a:fld>
            <a:endParaRPr lang="en-US"/>
          </a:p>
        </p:txBody>
      </p:sp>
    </p:spTree>
    <p:extLst>
      <p:ext uri="{BB962C8B-B14F-4D97-AF65-F5344CB8AC3E}">
        <p14:creationId xmlns:p14="http://schemas.microsoft.com/office/powerpoint/2010/main" val="414379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79F10-2649-4208-8355-F017BB6B997A}" type="datetimeFigureOut">
              <a:rPr lang="en-US" smtClean="0"/>
              <a:t>2014-04-01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10065-7905-4CA4-95BA-825B12412EAE}" type="slidenum">
              <a:rPr lang="en-US" smtClean="0"/>
              <a:t>‹#›</a:t>
            </a:fld>
            <a:endParaRPr lang="en-US"/>
          </a:p>
        </p:txBody>
      </p:sp>
    </p:spTree>
    <p:extLst>
      <p:ext uri="{BB962C8B-B14F-4D97-AF65-F5344CB8AC3E}">
        <p14:creationId xmlns:p14="http://schemas.microsoft.com/office/powerpoint/2010/main" val="377447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79F10-2649-4208-8355-F017BB6B997A}" type="datetimeFigureOut">
              <a:rPr lang="en-US" smtClean="0"/>
              <a:t>2014-04-01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10065-7905-4CA4-95BA-825B12412EAE}" type="slidenum">
              <a:rPr lang="en-US" smtClean="0"/>
              <a:t>‹#›</a:t>
            </a:fld>
            <a:endParaRPr lang="en-US"/>
          </a:p>
        </p:txBody>
      </p:sp>
    </p:spTree>
    <p:extLst>
      <p:ext uri="{BB962C8B-B14F-4D97-AF65-F5344CB8AC3E}">
        <p14:creationId xmlns:p14="http://schemas.microsoft.com/office/powerpoint/2010/main" val="422879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79F10-2649-4208-8355-F017BB6B997A}" type="datetimeFigureOut">
              <a:rPr lang="en-US" smtClean="0"/>
              <a:t>2014-04-01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10065-7905-4CA4-95BA-825B12412EAE}" type="slidenum">
              <a:rPr lang="en-US" smtClean="0"/>
              <a:t>‹#›</a:t>
            </a:fld>
            <a:endParaRPr lang="en-US"/>
          </a:p>
        </p:txBody>
      </p:sp>
    </p:spTree>
    <p:extLst>
      <p:ext uri="{BB962C8B-B14F-4D97-AF65-F5344CB8AC3E}">
        <p14:creationId xmlns:p14="http://schemas.microsoft.com/office/powerpoint/2010/main" val="420582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A79F10-2649-4208-8355-F017BB6B997A}" type="datetimeFigureOut">
              <a:rPr lang="en-US" smtClean="0"/>
              <a:t>2014-04-01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10065-7905-4CA4-95BA-825B12412EAE}" type="slidenum">
              <a:rPr lang="en-US" smtClean="0"/>
              <a:t>‹#›</a:t>
            </a:fld>
            <a:endParaRPr lang="en-US"/>
          </a:p>
        </p:txBody>
      </p:sp>
    </p:spTree>
    <p:extLst>
      <p:ext uri="{BB962C8B-B14F-4D97-AF65-F5344CB8AC3E}">
        <p14:creationId xmlns:p14="http://schemas.microsoft.com/office/powerpoint/2010/main" val="51713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A79F10-2649-4208-8355-F017BB6B997A}" type="datetimeFigureOut">
              <a:rPr lang="en-US" smtClean="0"/>
              <a:t>2014-04-01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10065-7905-4CA4-95BA-825B12412EAE}" type="slidenum">
              <a:rPr lang="en-US" smtClean="0"/>
              <a:t>‹#›</a:t>
            </a:fld>
            <a:endParaRPr lang="en-US"/>
          </a:p>
        </p:txBody>
      </p:sp>
    </p:spTree>
    <p:extLst>
      <p:ext uri="{BB962C8B-B14F-4D97-AF65-F5344CB8AC3E}">
        <p14:creationId xmlns:p14="http://schemas.microsoft.com/office/powerpoint/2010/main" val="275919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A79F10-2649-4208-8355-F017BB6B997A}" type="datetimeFigureOut">
              <a:rPr lang="en-US" smtClean="0"/>
              <a:t>2014-04-01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D10065-7905-4CA4-95BA-825B12412EAE}" type="slidenum">
              <a:rPr lang="en-US" smtClean="0"/>
              <a:t>‹#›</a:t>
            </a:fld>
            <a:endParaRPr lang="en-US"/>
          </a:p>
        </p:txBody>
      </p:sp>
    </p:spTree>
    <p:extLst>
      <p:ext uri="{BB962C8B-B14F-4D97-AF65-F5344CB8AC3E}">
        <p14:creationId xmlns:p14="http://schemas.microsoft.com/office/powerpoint/2010/main" val="19705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A79F10-2649-4208-8355-F017BB6B997A}" type="datetimeFigureOut">
              <a:rPr lang="en-US" smtClean="0"/>
              <a:t>2014-04-01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D10065-7905-4CA4-95BA-825B12412EAE}" type="slidenum">
              <a:rPr lang="en-US" smtClean="0"/>
              <a:t>‹#›</a:t>
            </a:fld>
            <a:endParaRPr lang="en-US"/>
          </a:p>
        </p:txBody>
      </p:sp>
    </p:spTree>
    <p:extLst>
      <p:ext uri="{BB962C8B-B14F-4D97-AF65-F5344CB8AC3E}">
        <p14:creationId xmlns:p14="http://schemas.microsoft.com/office/powerpoint/2010/main" val="2799980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79F10-2649-4208-8355-F017BB6B997A}" type="datetimeFigureOut">
              <a:rPr lang="en-US" smtClean="0"/>
              <a:t>2014-04-01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D10065-7905-4CA4-95BA-825B12412EAE}" type="slidenum">
              <a:rPr lang="en-US" smtClean="0"/>
              <a:t>‹#›</a:t>
            </a:fld>
            <a:endParaRPr lang="en-US"/>
          </a:p>
        </p:txBody>
      </p:sp>
    </p:spTree>
    <p:extLst>
      <p:ext uri="{BB962C8B-B14F-4D97-AF65-F5344CB8AC3E}">
        <p14:creationId xmlns:p14="http://schemas.microsoft.com/office/powerpoint/2010/main" val="409935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79F10-2649-4208-8355-F017BB6B997A}" type="datetimeFigureOut">
              <a:rPr lang="en-US" smtClean="0"/>
              <a:t>2014-04-01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10065-7905-4CA4-95BA-825B12412EAE}" type="slidenum">
              <a:rPr lang="en-US" smtClean="0"/>
              <a:t>‹#›</a:t>
            </a:fld>
            <a:endParaRPr lang="en-US"/>
          </a:p>
        </p:txBody>
      </p:sp>
    </p:spTree>
    <p:extLst>
      <p:ext uri="{BB962C8B-B14F-4D97-AF65-F5344CB8AC3E}">
        <p14:creationId xmlns:p14="http://schemas.microsoft.com/office/powerpoint/2010/main" val="1163189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79F10-2649-4208-8355-F017BB6B997A}" type="datetimeFigureOut">
              <a:rPr lang="en-US" smtClean="0"/>
              <a:t>2014-04-01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10065-7905-4CA4-95BA-825B12412EAE}" type="slidenum">
              <a:rPr lang="en-US" smtClean="0"/>
              <a:t>‹#›</a:t>
            </a:fld>
            <a:endParaRPr lang="en-US"/>
          </a:p>
        </p:txBody>
      </p:sp>
    </p:spTree>
    <p:extLst>
      <p:ext uri="{BB962C8B-B14F-4D97-AF65-F5344CB8AC3E}">
        <p14:creationId xmlns:p14="http://schemas.microsoft.com/office/powerpoint/2010/main" val="210290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79F10-2649-4208-8355-F017BB6B997A}" type="datetimeFigureOut">
              <a:rPr lang="en-US" smtClean="0"/>
              <a:t>2014-04-01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10065-7905-4CA4-95BA-825B12412EAE}" type="slidenum">
              <a:rPr lang="en-US" smtClean="0"/>
              <a:t>‹#›</a:t>
            </a:fld>
            <a:endParaRPr lang="en-US"/>
          </a:p>
        </p:txBody>
      </p:sp>
    </p:spTree>
    <p:extLst>
      <p:ext uri="{BB962C8B-B14F-4D97-AF65-F5344CB8AC3E}">
        <p14:creationId xmlns:p14="http://schemas.microsoft.com/office/powerpoint/2010/main" val="3845248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hibetaiota.net/2009/09/review-mapping-the-moral-domain-a-contribution-of-womens-thinking-to-psychological-theory-and-education/"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hibetaiota.net/2005/04/review-new-world-new-mind-moving-toward-conscious-evolution/"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hibetaiota.net/2000/04/powershift-knowledge-wealth-and-violence-at-the-edge-of-the-21st-century/"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hibetaiota.net/2000/04/the-age-of-missing-information/"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hibetaiota.net/2010/01/review-the-emerging-worldwide-electronic-university-information-age-global-higher-education/"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hibetaiota.net/2008/01/teaching-to-transgress-education-as-the-practice-of-freedom/"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hibetaiota.net/2000/04/knowledge-without-boundaries-what-americas-research-universities-can-do-for-the-economy-the-workplace-and-the-community/"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phibetaiota.net/2000/04/review-keeping-abreast-of-science-and-technology-technical-intelligence-for-business/"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hibetaiota.net/2000/04/forbidden-knowledge-from-prometheus-to-pornography/"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hibetaiota.net/2001/02/global-mind-change-the-promise-of-the-21st-century/"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hibetaiota.net/2003/11/lost-history-contras-cocaine-the-press-project-truth/"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hibetaiota.net/2001/02/infinite-wealth-a-new-world-of-collaboration-and-abundance-in-the-knowledge-era/" TargetMode="External"/><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hibetaiota.net/2000/04/review-consilience-the-unity-of-knowledge/" TargetMode="External"/><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hibetaiota.net/2008/01/pedagogy-of-freedom-ethics-democracy-and-civic-courage-critical-perspectives-series/"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hibetaiota.net/2002/10/the-springboard-how-storytelling-ignites-action-in-knowledge-era-organizations/"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phibetaiota.net/2003/06/the-uses-of-the-university-fifth-edition/"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phibetaiota.net/2002/02/the-future-of-ideas-the-fate-of-the-commons-in-a-connected-world/"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hibetaiota.net/2009/11/review-nonzero-the-logic-of-human-destiny/"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hibetaiota.net/2001/07/review-global-brain-the-evolution-of-mass-mind-from-the-big-bang-to-the-21st-century/"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phibetaiota.net/2005/06/the-wealth-of-knowledge-intellectual-capital-and-the-twenty-first-century-organisation-hardcover/"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hibetaiota.net/2000/05/world-brain/"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phibetaiota.net/2007/09/edutopia-success-stories-for-learning-in-the-digital-age/"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phibetaiota.net/2003/08/review-weapons-of-mass-deception-the-uses-of-propaganda-in-bushs-war-on-iraq/"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phibetaiota.net/2009/11/review-the-practice-of-peace/"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phibetaiota.net/2003/06/universities-in-the-marketplace-the-commercialization-of-higher-education/"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phibetaiota.net/2012/07/review-seven-complex-lessons-for-the-future/" TargetMode="External"/><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phibetaiota.net/2006/04/the-landscape-of-history-how-historians-map-the-past-paperback/" TargetMode="Externa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phibetaiota.net/2004/12/building-a-knowledge-driven-organization/"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phibetaiota.net/2005/10/fog-facts-searching-for-truth-in-the-land-of-spin-nation-books-hardcover/"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phibetaiota.net/2010/08/review-governing-water-contentious-transnational-politics-and-global-institution-building-global-environmental-accord-strategies-for-sustainability-and-institutional-innovation/" TargetMode="Externa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phibetaiota.net/2009/12/review-holistic-darwinism-synergy-cybernetics-and-the-bioeconomics-of-evolution/" TargetMode="Externa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hibetaiota.net/2011/05/review-the-world-sensorium-the-social-embryology-of-world-federation-1946/"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phibetaiota.net/2007/02/serious-games-games-that-educate-train-and-inform/" TargetMode="External"/><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phibetaiota.net/2007/04/dont-bother-me-mom-im-learning/" TargetMode="External"/><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phibetaiota.net/2007/01/infotopia-how-many-minds-produce-knowledge/" TargetMode="External"/><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phibetaiota.net/2011/10/50573/"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amazon.com/exec/obidos/ASIN/0971566135/ossnet-20"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phibetaiota.net/2007/10/review-integral-consciousness-and-the-future-of-evolution/" TargetMode="External"/><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phibetaiota.net/2009/07/disrupting-class-how-disruptive-innovation-will-change-the-way-the-world-learns/" TargetMode="External"/><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phibetaiota.net/2008/03/collective-intelligence-creating-a-prosperous-world-at-peace/" TargetMode="Externa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phibetaiota.net/2008/08/reinventing-knowledge-from-alexandria-to-the-internet/" TargetMode="External"/><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phibetaiota.net/2009/09/review-weapons-of-mass-instruction/" TargetMode="External"/><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hibetaiota.net/2000/05/the-structure-of-scientific-revolutions/"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phibetaiota.net/2009/09/review-empire-of-illusion-the-end-of-literacy-and-the-triumph-of-spectacle/" TargetMode="External"/><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phibetaiota.net/2010/06/review-the-hidden-wealth-of-nations/" TargetMode="External"/><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phibetaiota.net/2010/01/coming-soon-evolutionary-activism-by-tom-atlee/" TargetMode="External"/><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phibetaiota.net/2009/10/review-the-design-of-business-why-design-thinking-is-the-next-competitive-advantage/" TargetMode="External"/><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phibetaiota.net/2009/11/review-the-vanishing-of-a-species-a-look-at-modern-mans-predicament-by-a-geologist-hardcover/" TargetMode="External"/><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phibetaiota.net/2010/08/review-state-of-the-world-2010-transforming-cultures-from-consumerism-to-sustainability/" TargetMode="External"/><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phibetaiota.net/2009/07/scholarship-in-the-digital-age-information-infrastructure-and-the-internet/" TargetMode="External"/><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phibetaiota.net/2010/08/review-making-learning-whole-how-seven-principles-of-teaching-can-transform-education/" TargetMode="External"/><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phibetaiota.net/2010/11/review-reflexive-practice-professional-thinking-for-a-turbulent-world/" TargetMode="External"/><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amazon.com/exec/obidos/ASIN/0971566178/ossnet-20" TargetMode="External"/><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hibetaiota.net/2009/07/organizational-intelligence-knowledge-and-policy-in-government-and-industry/"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phibetaiota.net/2010/08/review-the-world-is-open-how-web-technology-is-revolutionizing-education/" TargetMode="External"/><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phibetaiota.net/2010/06/review-the-politics-of-happiness-what-government-can-learn-from-the-new-research-on-well-being/" TargetMode="External"/><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phibetaiota.net/2012/02/review-too-big-to-know-rethinking-knowledge-now-that-the-facts-arent-the-facts-experts-are-everywhere-and-the-smartest-person-in-the-room-is-the-room/" TargetMode="External"/><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phibetaiota.net/2013/10/review-guest-the-nearly-free-university-and-the-emerging-economy-the-revolution-in-higher-education/" TargetMode="External"/><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phibetaiota.net/2014/03/review-collapsing-consciously-transformative-truths-for-turbulent-times/" TargetMode="External"/><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phibetaiota.net/2013/01/2013-robert-steele-intelligence-with-integrity-decision-support-in-the-public-interest-book-seeks-donations-for-each-chapter/" TargetMode="External"/><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hibetaiota.net/2008/01/pedagogy-of-the-oppressed/"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hibetaiota.net/2000/04/the-exemplar-the-exemplary-performer-in-the-age-of-productivity/"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hibetaiota.net/2000/05/the-knowledge-executive-2/"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19" y="228600"/>
            <a:ext cx="6634081" cy="6379739"/>
          </a:xfrm>
          <a:prstGeom prst="rect">
            <a:avLst/>
          </a:prstGeom>
        </p:spPr>
      </p:pic>
      <p:sp>
        <p:nvSpPr>
          <p:cNvPr id="7" name="TextBox 6"/>
          <p:cNvSpPr txBox="1"/>
          <p:nvPr/>
        </p:nvSpPr>
        <p:spPr>
          <a:xfrm>
            <a:off x="6248400" y="228600"/>
            <a:ext cx="2667000" cy="6340197"/>
          </a:xfrm>
          <a:prstGeom prst="rect">
            <a:avLst/>
          </a:prstGeom>
          <a:solidFill>
            <a:srgbClr val="FFFF00"/>
          </a:solidFill>
          <a:ln w="38100">
            <a:solidFill>
              <a:srgbClr val="FF0000"/>
            </a:solidFill>
          </a:ln>
        </p:spPr>
        <p:txBody>
          <a:bodyPr wrap="square" rtlCol="0">
            <a:spAutoFit/>
          </a:bodyPr>
          <a:lstStyle/>
          <a:p>
            <a:pPr marL="457200" indent="-457200">
              <a:buFont typeface="Arial" panose="020B0604020202020204" pitchFamily="34" charset="0"/>
              <a:buChar char="•"/>
            </a:pPr>
            <a:r>
              <a:rPr lang="en-US" sz="2400" b="1" dirty="0" smtClean="0"/>
              <a:t>Brain</a:t>
            </a:r>
          </a:p>
          <a:p>
            <a:pPr marL="457200" indent="-457200">
              <a:buFont typeface="Arial" panose="020B0604020202020204" pitchFamily="34" charset="0"/>
              <a:buChar char="•"/>
            </a:pPr>
            <a:r>
              <a:rPr lang="en-US" sz="2400" b="1" dirty="0" smtClean="0"/>
              <a:t>Mind</a:t>
            </a:r>
          </a:p>
          <a:p>
            <a:pPr marL="457200" indent="-457200">
              <a:buFont typeface="Arial" panose="020B0604020202020204" pitchFamily="34" charset="0"/>
              <a:buChar char="•"/>
            </a:pPr>
            <a:r>
              <a:rPr lang="en-US" sz="2400" b="1" dirty="0" smtClean="0"/>
              <a:t>Network</a:t>
            </a:r>
          </a:p>
          <a:p>
            <a:endParaRPr lang="en-US" sz="1200" b="1" dirty="0" smtClean="0"/>
          </a:p>
          <a:p>
            <a:pPr marL="457200" indent="-457200">
              <a:buFont typeface="Arial" panose="020B0604020202020204" pitchFamily="34" charset="0"/>
              <a:buChar char="•"/>
            </a:pPr>
            <a:r>
              <a:rPr lang="en-US" sz="2400" b="1" dirty="0" smtClean="0"/>
              <a:t>Education</a:t>
            </a:r>
          </a:p>
          <a:p>
            <a:pPr marL="457200" indent="-457200">
              <a:buFont typeface="Arial" panose="020B0604020202020204" pitchFamily="34" charset="0"/>
              <a:buChar char="•"/>
            </a:pPr>
            <a:r>
              <a:rPr lang="en-US" sz="2400" b="1" dirty="0" smtClean="0"/>
              <a:t>Knowledge</a:t>
            </a:r>
          </a:p>
          <a:p>
            <a:pPr marL="457200" indent="-457200">
              <a:buFont typeface="Arial" panose="020B0604020202020204" pitchFamily="34" charset="0"/>
              <a:buChar char="•"/>
            </a:pPr>
            <a:r>
              <a:rPr lang="en-US" sz="2400" b="1" dirty="0" smtClean="0"/>
              <a:t>Learning</a:t>
            </a:r>
          </a:p>
          <a:p>
            <a:endParaRPr lang="en-US" sz="1200" b="1" dirty="0" smtClean="0"/>
          </a:p>
          <a:p>
            <a:pPr marL="342900" indent="-342900">
              <a:buFont typeface="Arial" panose="020B0604020202020204" pitchFamily="34" charset="0"/>
              <a:buChar char="•"/>
            </a:pPr>
            <a:r>
              <a:rPr lang="en-US" sz="2400" b="1" dirty="0" smtClean="0"/>
              <a:t>Information</a:t>
            </a:r>
          </a:p>
          <a:p>
            <a:pPr marL="342900" indent="-342900">
              <a:buFont typeface="Arial" panose="020B0604020202020204" pitchFamily="34" charset="0"/>
              <a:buChar char="•"/>
            </a:pPr>
            <a:r>
              <a:rPr lang="en-US" sz="2400" b="1" dirty="0" smtClean="0"/>
              <a:t>Intelligence</a:t>
            </a:r>
          </a:p>
          <a:p>
            <a:pPr marL="342900" indent="-342900">
              <a:buFont typeface="Arial" panose="020B0604020202020204" pitchFamily="34" charset="0"/>
              <a:buChar char="•"/>
            </a:pPr>
            <a:r>
              <a:rPr lang="en-US" sz="2400" b="1" dirty="0" smtClean="0"/>
              <a:t>Research</a:t>
            </a:r>
          </a:p>
          <a:p>
            <a:endParaRPr lang="en-US" sz="1200" b="1" dirty="0"/>
          </a:p>
          <a:p>
            <a:pPr marL="342900" indent="-342900">
              <a:buFont typeface="Arial" panose="020B0604020202020204" pitchFamily="34" charset="0"/>
              <a:buChar char="•"/>
            </a:pPr>
            <a:r>
              <a:rPr lang="en-US" sz="2400" b="1" dirty="0" smtClean="0"/>
              <a:t>Collective Intelligence</a:t>
            </a:r>
          </a:p>
          <a:p>
            <a:pPr marL="342900" indent="-342900">
              <a:buFont typeface="Arial" panose="020B0604020202020204" pitchFamily="34" charset="0"/>
              <a:buChar char="•"/>
            </a:pPr>
            <a:r>
              <a:rPr lang="en-US" sz="2400" b="1" dirty="0" smtClean="0"/>
              <a:t>Digital Economy</a:t>
            </a:r>
          </a:p>
          <a:p>
            <a:pPr marL="342900" indent="-342900">
              <a:buFont typeface="Arial" panose="020B0604020202020204" pitchFamily="34" charset="0"/>
              <a:buChar char="•"/>
            </a:pPr>
            <a:endParaRPr lang="en-US" sz="1200" b="1" dirty="0"/>
          </a:p>
          <a:p>
            <a:pPr marL="342900" indent="-342900">
              <a:buFont typeface="Arial" panose="020B0604020202020204" pitchFamily="34" charset="0"/>
              <a:buChar char="•"/>
            </a:pPr>
            <a:r>
              <a:rPr lang="en-US" sz="2400" b="1" dirty="0" smtClean="0"/>
              <a:t>Censorship</a:t>
            </a:r>
          </a:p>
          <a:p>
            <a:pPr marL="342900" indent="-342900">
              <a:buFont typeface="Arial" panose="020B0604020202020204" pitchFamily="34" charset="0"/>
              <a:buChar char="•"/>
            </a:pPr>
            <a:r>
              <a:rPr lang="en-US" sz="2400" b="1" dirty="0" smtClean="0"/>
              <a:t>Deception</a:t>
            </a:r>
          </a:p>
          <a:p>
            <a:pPr marL="342900" indent="-342900">
              <a:buFont typeface="Arial" panose="020B0604020202020204" pitchFamily="34" charset="0"/>
              <a:buChar char="•"/>
            </a:pPr>
            <a:r>
              <a:rPr lang="en-US" sz="2400" b="1" dirty="0" smtClean="0"/>
              <a:t>Propaganda</a:t>
            </a:r>
          </a:p>
        </p:txBody>
      </p:sp>
      <p:sp>
        <p:nvSpPr>
          <p:cNvPr id="8" name="TextBox 7"/>
          <p:cNvSpPr txBox="1"/>
          <p:nvPr/>
        </p:nvSpPr>
        <p:spPr>
          <a:xfrm>
            <a:off x="304800" y="5410200"/>
            <a:ext cx="5872081" cy="1200329"/>
          </a:xfrm>
          <a:prstGeom prst="rect">
            <a:avLst/>
          </a:prstGeom>
          <a:noFill/>
          <a:ln w="38100">
            <a:solidFill>
              <a:srgbClr val="002060"/>
            </a:solidFill>
          </a:ln>
        </p:spPr>
        <p:txBody>
          <a:bodyPr wrap="square" rtlCol="0">
            <a:spAutoFit/>
          </a:bodyPr>
          <a:lstStyle/>
          <a:p>
            <a:pPr algn="ctr"/>
            <a:r>
              <a:rPr lang="en-US" sz="2400" b="1" dirty="0" smtClean="0">
                <a:solidFill>
                  <a:srgbClr val="002060"/>
                </a:solidFill>
              </a:rPr>
              <a:t>Readings in Education, Intelligence &amp; Research -- Robert David STEELE </a:t>
            </a:r>
            <a:r>
              <a:rPr lang="en-US" sz="2400" b="1" dirty="0" err="1" smtClean="0">
                <a:solidFill>
                  <a:srgbClr val="002060"/>
                </a:solidFill>
              </a:rPr>
              <a:t>Vivas</a:t>
            </a:r>
            <a:endParaRPr lang="en-US" sz="2400" b="1" dirty="0" smtClean="0">
              <a:solidFill>
                <a:srgbClr val="002060"/>
              </a:solidFill>
            </a:endParaRPr>
          </a:p>
          <a:p>
            <a:pPr algn="ctr"/>
            <a:r>
              <a:rPr lang="en-US" sz="2400" b="1" dirty="0" smtClean="0">
                <a:solidFill>
                  <a:srgbClr val="002060"/>
                </a:solidFill>
              </a:rPr>
              <a:t>Online Self-Study Aid – 28 March 2014</a:t>
            </a:r>
            <a:endParaRPr lang="en-US" sz="2400" b="1" dirty="0">
              <a:solidFill>
                <a:srgbClr val="002060"/>
              </a:solidFill>
            </a:endParaRPr>
          </a:p>
        </p:txBody>
      </p:sp>
    </p:spTree>
    <p:extLst>
      <p:ext uri="{BB962C8B-B14F-4D97-AF65-F5344CB8AC3E}">
        <p14:creationId xmlns:p14="http://schemas.microsoft.com/office/powerpoint/2010/main" val="151813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6" y="4948"/>
            <a:ext cx="4562104" cy="6901272"/>
          </a:xfrm>
          <a:prstGeom prst="rect">
            <a:avLst/>
          </a:prstGeom>
        </p:spPr>
      </p:pic>
      <p:sp>
        <p:nvSpPr>
          <p:cNvPr id="3" name="TextBox 2"/>
          <p:cNvSpPr txBox="1"/>
          <p:nvPr/>
        </p:nvSpPr>
        <p:spPr>
          <a:xfrm>
            <a:off x="4572000" y="0"/>
            <a:ext cx="4495800" cy="5632311"/>
          </a:xfrm>
          <a:prstGeom prst="rect">
            <a:avLst/>
          </a:prstGeom>
          <a:noFill/>
        </p:spPr>
        <p:txBody>
          <a:bodyPr wrap="square" rtlCol="0">
            <a:spAutoFit/>
          </a:bodyPr>
          <a:lstStyle/>
          <a:p>
            <a:r>
              <a:rPr lang="en-US" sz="2000" b="1" dirty="0" smtClean="0"/>
              <a:t>Highlights:</a:t>
            </a:r>
          </a:p>
          <a:p>
            <a:endParaRPr lang="en-US" sz="2000" b="1" dirty="0"/>
          </a:p>
          <a:p>
            <a:r>
              <a:rPr lang="en-US" sz="2000" b="1" dirty="0" smtClean="0"/>
              <a:t>01 Women are compassionate, focus on caring and context; men are “objective” and focus on justice and facts</a:t>
            </a:r>
          </a:p>
          <a:p>
            <a:endParaRPr lang="en-US" sz="2000" b="1" dirty="0"/>
          </a:p>
          <a:p>
            <a:r>
              <a:rPr lang="en-US" sz="2000" b="1" dirty="0" smtClean="0"/>
              <a:t>02 Women are conscious of community and social value; men focus more on the individual and value in isolation</a:t>
            </a:r>
          </a:p>
          <a:p>
            <a:endParaRPr lang="en-US" sz="2000" b="1" dirty="0"/>
          </a:p>
          <a:p>
            <a:r>
              <a:rPr lang="en-US" sz="2000" b="1" dirty="0" smtClean="0"/>
              <a:t>03 Adaptation, diversity, valuation of relationships are all inherently feminine value attributes.</a:t>
            </a:r>
          </a:p>
          <a:p>
            <a:endParaRPr lang="en-US" sz="2000" b="1" dirty="0"/>
          </a:p>
          <a:p>
            <a:r>
              <a:rPr lang="en-US" sz="2000" b="1" dirty="0" smtClean="0"/>
              <a:t>04 Women tend toward balance and feelings and holistic interpretations, men toward narrow focus on the rational.</a:t>
            </a:r>
            <a:endParaRPr lang="en-US" sz="2000" b="1" dirty="0"/>
          </a:p>
        </p:txBody>
      </p:sp>
      <p:sp>
        <p:nvSpPr>
          <p:cNvPr id="4" name="TextBox 3"/>
          <p:cNvSpPr txBox="1"/>
          <p:nvPr/>
        </p:nvSpPr>
        <p:spPr>
          <a:xfrm>
            <a:off x="-30604" y="-21771"/>
            <a:ext cx="1326004" cy="769441"/>
          </a:xfrm>
          <a:prstGeom prst="rect">
            <a:avLst/>
          </a:prstGeom>
          <a:solidFill>
            <a:srgbClr val="FFFF00"/>
          </a:solidFill>
        </p:spPr>
        <p:txBody>
          <a:bodyPr wrap="none" rtlCol="0">
            <a:spAutoFit/>
          </a:bodyPr>
          <a:lstStyle/>
          <a:p>
            <a:r>
              <a:rPr lang="en-US" sz="4400" b="1" dirty="0" smtClean="0"/>
              <a:t>1988</a:t>
            </a:r>
            <a:endParaRPr lang="en-US" sz="4400" b="1" dirty="0"/>
          </a:p>
        </p:txBody>
      </p:sp>
      <p:sp>
        <p:nvSpPr>
          <p:cNvPr id="5" name="TextBox 4"/>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391206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495800" cy="6852629"/>
          </a:xfrm>
          <a:prstGeom prst="rect">
            <a:avLst/>
          </a:prstGeom>
        </p:spPr>
      </p:pic>
      <p:sp>
        <p:nvSpPr>
          <p:cNvPr id="5" name="TextBox 4"/>
          <p:cNvSpPr txBox="1"/>
          <p:nvPr/>
        </p:nvSpPr>
        <p:spPr>
          <a:xfrm>
            <a:off x="0" y="0"/>
            <a:ext cx="1326004" cy="769441"/>
          </a:xfrm>
          <a:prstGeom prst="rect">
            <a:avLst/>
          </a:prstGeom>
          <a:solidFill>
            <a:srgbClr val="FFFF00"/>
          </a:solidFill>
        </p:spPr>
        <p:txBody>
          <a:bodyPr wrap="none" rtlCol="0">
            <a:spAutoFit/>
          </a:bodyPr>
          <a:lstStyle/>
          <a:p>
            <a:r>
              <a:rPr lang="en-US" sz="4400" b="1" dirty="0" smtClean="0"/>
              <a:t>1989</a:t>
            </a:r>
            <a:endParaRPr lang="en-US" sz="4400" b="1" dirty="0"/>
          </a:p>
        </p:txBody>
      </p:sp>
      <p:sp>
        <p:nvSpPr>
          <p:cNvPr id="6" name="TextBox 5"/>
          <p:cNvSpPr txBox="1"/>
          <p:nvPr/>
        </p:nvSpPr>
        <p:spPr>
          <a:xfrm>
            <a:off x="4495800" y="0"/>
            <a:ext cx="4648200" cy="6555641"/>
          </a:xfrm>
          <a:prstGeom prst="rect">
            <a:avLst/>
          </a:prstGeom>
          <a:noFill/>
        </p:spPr>
        <p:txBody>
          <a:bodyPr wrap="square" rtlCol="0">
            <a:spAutoFit/>
          </a:bodyPr>
          <a:lstStyle/>
          <a:p>
            <a:r>
              <a:rPr lang="en-US" sz="2000" b="1" dirty="0" smtClean="0"/>
              <a:t>Highlights:</a:t>
            </a:r>
          </a:p>
          <a:p>
            <a:endParaRPr lang="en-US" sz="2000" b="1" dirty="0"/>
          </a:p>
          <a:p>
            <a:r>
              <a:rPr lang="en-US" sz="2000" b="1" dirty="0" smtClean="0"/>
              <a:t>01The evolution of our brains and our ability to sense cataclysmic change that takes place over long periods of time is simply not going fast.</a:t>
            </a:r>
          </a:p>
          <a:p>
            <a:endParaRPr lang="en-US" sz="1200" b="1" dirty="0"/>
          </a:p>
          <a:p>
            <a:r>
              <a:rPr lang="en-US" sz="2000" b="1" dirty="0" smtClean="0"/>
              <a:t>02 One of the more compelling points the authors make is that not only are politicians being elected and rewarded on the basis of short-term decisions that are by many measures intellectually, morally, and financially corrupt, but the so-called knowledge workers--the scientists, engineers, and others who should be "blowing the whistle," are so specialized that there is a real lack of integrative knowledge.</a:t>
            </a:r>
          </a:p>
          <a:p>
            <a:endParaRPr lang="en-US" sz="1200" b="1" dirty="0"/>
          </a:p>
          <a:p>
            <a:r>
              <a:rPr lang="en-US" sz="2000" b="1" dirty="0" smtClean="0"/>
              <a:t>03 We desperately need to develop holistic long-term thinking skills.</a:t>
            </a:r>
            <a:endParaRPr lang="en-US" sz="20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3400568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191000" cy="6872446"/>
          </a:xfrm>
          <a:prstGeom prst="rect">
            <a:avLst/>
          </a:prstGeom>
        </p:spPr>
      </p:pic>
      <p:sp>
        <p:nvSpPr>
          <p:cNvPr id="5" name="TextBox 4"/>
          <p:cNvSpPr txBox="1"/>
          <p:nvPr/>
        </p:nvSpPr>
        <p:spPr>
          <a:xfrm>
            <a:off x="4267200" y="13855"/>
            <a:ext cx="4800600" cy="5940088"/>
          </a:xfrm>
          <a:prstGeom prst="rect">
            <a:avLst/>
          </a:prstGeom>
          <a:noFill/>
        </p:spPr>
        <p:txBody>
          <a:bodyPr wrap="square" rtlCol="0">
            <a:spAutoFit/>
          </a:bodyPr>
          <a:lstStyle/>
          <a:p>
            <a:r>
              <a:rPr lang="en-US" sz="2000" b="1" dirty="0" smtClean="0"/>
              <a:t>Highlights:</a:t>
            </a:r>
          </a:p>
          <a:p>
            <a:endParaRPr lang="en-US" sz="2000" b="1" dirty="0"/>
          </a:p>
          <a:p>
            <a:r>
              <a:rPr lang="en-US" sz="2000" b="1" dirty="0" smtClean="0"/>
              <a:t>01 An entirely new system of wealth creation is emerging</a:t>
            </a:r>
          </a:p>
          <a:p>
            <a:endParaRPr lang="en-US" sz="2000" b="1" dirty="0"/>
          </a:p>
          <a:p>
            <a:r>
              <a:rPr lang="en-US" sz="2000" b="1" dirty="0" smtClean="0"/>
              <a:t>02 Our legacy investments in computers and communications are now a negative as everything changes so quickly</a:t>
            </a:r>
          </a:p>
          <a:p>
            <a:endParaRPr lang="en-US" sz="2000" b="1" dirty="0"/>
          </a:p>
          <a:p>
            <a:r>
              <a:rPr lang="en-US" sz="2000" b="1" dirty="0" smtClean="0"/>
              <a:t>03 Information wars will be common and eventually bureaucracies will be eliminated</a:t>
            </a:r>
          </a:p>
          <a:p>
            <a:endParaRPr lang="en-US" sz="2000" b="1" dirty="0"/>
          </a:p>
          <a:p>
            <a:r>
              <a:rPr lang="en-US" sz="2000" b="1" dirty="0" smtClean="0"/>
              <a:t>04 Global Gladiators – religions, corporations, and terrorists – are the winners in the new information context</a:t>
            </a:r>
          </a:p>
          <a:p>
            <a:endParaRPr lang="en-US" sz="2000" b="1" dirty="0"/>
          </a:p>
          <a:p>
            <a:r>
              <a:rPr lang="en-US" sz="2000" b="1" dirty="0" smtClean="0"/>
              <a:t>05 Intelligence (decision-support) matters more in the information era; much of it will be privatized.</a:t>
            </a:r>
            <a:endParaRPr lang="en-US" sz="2000" b="1" dirty="0"/>
          </a:p>
        </p:txBody>
      </p:sp>
      <p:sp>
        <p:nvSpPr>
          <p:cNvPr id="6" name="TextBox 5"/>
          <p:cNvSpPr txBox="1"/>
          <p:nvPr/>
        </p:nvSpPr>
        <p:spPr>
          <a:xfrm>
            <a:off x="0" y="0"/>
            <a:ext cx="1326004" cy="769441"/>
          </a:xfrm>
          <a:prstGeom prst="rect">
            <a:avLst/>
          </a:prstGeom>
          <a:solidFill>
            <a:srgbClr val="FFFF00"/>
          </a:solidFill>
        </p:spPr>
        <p:txBody>
          <a:bodyPr wrap="none" rtlCol="0">
            <a:spAutoFit/>
          </a:bodyPr>
          <a:lstStyle/>
          <a:p>
            <a:r>
              <a:rPr lang="en-US" sz="4400" b="1" dirty="0" smtClean="0"/>
              <a:t>1991</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4254762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9"/>
            <a:ext cx="4572000" cy="6938211"/>
          </a:xfrm>
          <a:prstGeom prst="rect">
            <a:avLst/>
          </a:prstGeom>
        </p:spPr>
      </p:pic>
      <p:sp>
        <p:nvSpPr>
          <p:cNvPr id="5" name="TextBox 4"/>
          <p:cNvSpPr txBox="1"/>
          <p:nvPr/>
        </p:nvSpPr>
        <p:spPr>
          <a:xfrm>
            <a:off x="4593770" y="8906"/>
            <a:ext cx="4474029" cy="5940088"/>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Information is not a substitute for nature.</a:t>
            </a:r>
          </a:p>
          <a:p>
            <a:endParaRPr lang="en-US" sz="1200" b="1" dirty="0"/>
          </a:p>
          <a:p>
            <a:r>
              <a:rPr lang="en-US" sz="2000" b="1" dirty="0" smtClean="0"/>
              <a:t>02 Information explosion is drowning our senses and cutting us off from fundamental understanding of our limitations and the limitations of the world around us.</a:t>
            </a:r>
          </a:p>
          <a:p>
            <a:endParaRPr lang="en-US" sz="1200" b="1" dirty="0"/>
          </a:p>
          <a:p>
            <a:r>
              <a:rPr lang="en-US" sz="2000" b="1" dirty="0" smtClean="0"/>
              <a:t>03 Television really did kill history – rehashes last 40 years and ignores previous 4000.</a:t>
            </a:r>
          </a:p>
          <a:p>
            <a:endParaRPr lang="en-US" sz="1200" b="1" dirty="0"/>
          </a:p>
          <a:p>
            <a:r>
              <a:rPr lang="en-US" sz="2000" b="1" dirty="0" smtClean="0"/>
              <a:t>04 Worst disasters move slowly and television does not see them.</a:t>
            </a:r>
          </a:p>
          <a:p>
            <a:endParaRPr lang="en-US" sz="1200" b="1" dirty="0"/>
          </a:p>
          <a:p>
            <a:r>
              <a:rPr lang="en-US" sz="2000" b="1" dirty="0" smtClean="0"/>
              <a:t>05 We are not really in an information age – more like a multi-media age that does not make sense.</a:t>
            </a:r>
            <a:endParaRPr lang="en-US" sz="2000" b="1" dirty="0"/>
          </a:p>
        </p:txBody>
      </p:sp>
      <p:sp>
        <p:nvSpPr>
          <p:cNvPr id="6" name="TextBox 5"/>
          <p:cNvSpPr txBox="1"/>
          <p:nvPr/>
        </p:nvSpPr>
        <p:spPr>
          <a:xfrm>
            <a:off x="0" y="-3483"/>
            <a:ext cx="1326004" cy="769441"/>
          </a:xfrm>
          <a:prstGeom prst="rect">
            <a:avLst/>
          </a:prstGeom>
          <a:solidFill>
            <a:srgbClr val="FFFF00"/>
          </a:solidFill>
        </p:spPr>
        <p:txBody>
          <a:bodyPr wrap="none" rtlCol="0">
            <a:spAutoFit/>
          </a:bodyPr>
          <a:lstStyle/>
          <a:p>
            <a:r>
              <a:rPr lang="en-US" sz="4400" b="1" dirty="0" smtClean="0"/>
              <a:t>1993</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2942427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0" y="0"/>
            <a:ext cx="4530969" cy="6920290"/>
          </a:xfrm>
          <a:prstGeom prst="rect">
            <a:avLst/>
          </a:prstGeom>
        </p:spPr>
      </p:pic>
      <p:sp>
        <p:nvSpPr>
          <p:cNvPr id="5" name="TextBox 4"/>
          <p:cNvSpPr txBox="1"/>
          <p:nvPr/>
        </p:nvSpPr>
        <p:spPr>
          <a:xfrm>
            <a:off x="4550805" y="0"/>
            <a:ext cx="4440795" cy="6432530"/>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Our administrative structure is wrong</a:t>
            </a:r>
          </a:p>
          <a:p>
            <a:endParaRPr lang="en-US" sz="1200" b="1" dirty="0"/>
          </a:p>
          <a:p>
            <a:r>
              <a:rPr lang="en-US" sz="2000" b="1" dirty="0" smtClean="0"/>
              <a:t>02 We need to raise our sights and strive to teach everybody all the time</a:t>
            </a:r>
          </a:p>
          <a:p>
            <a:endParaRPr lang="en-US" sz="1200" b="1" dirty="0"/>
          </a:p>
          <a:p>
            <a:r>
              <a:rPr lang="en-US" sz="2000" b="1" dirty="0" smtClean="0"/>
              <a:t>03 Information technology is a challenge and an opportunity</a:t>
            </a:r>
          </a:p>
          <a:p>
            <a:endParaRPr lang="en-US" sz="1200" b="1" dirty="0"/>
          </a:p>
          <a:p>
            <a:r>
              <a:rPr lang="en-US" sz="2000" b="1" dirty="0" smtClean="0"/>
              <a:t>04 Multinational, multiagency research is vastly superior to </a:t>
            </a:r>
            <a:r>
              <a:rPr lang="en-US" sz="2000" b="1" dirty="0" err="1" smtClean="0"/>
              <a:t>uninational</a:t>
            </a:r>
            <a:r>
              <a:rPr lang="en-US" sz="2000" b="1" dirty="0" smtClean="0"/>
              <a:t> single discipline research</a:t>
            </a:r>
          </a:p>
          <a:p>
            <a:endParaRPr lang="en-US" sz="1200" b="1" dirty="0"/>
          </a:p>
          <a:p>
            <a:r>
              <a:rPr lang="en-US" sz="2000" b="1" dirty="0" smtClean="0"/>
              <a:t>05 Need to connect the world’s research libraries (and everything in-between)</a:t>
            </a:r>
          </a:p>
          <a:p>
            <a:endParaRPr lang="en-US" sz="1200" b="1" dirty="0"/>
          </a:p>
          <a:p>
            <a:r>
              <a:rPr lang="en-US" sz="2000" b="1" dirty="0" smtClean="0"/>
              <a:t>06 Creating the global encyclopedia and world brain should be a priority</a:t>
            </a:r>
          </a:p>
          <a:p>
            <a:endParaRPr lang="en-US" sz="1200" b="1" dirty="0"/>
          </a:p>
          <a:p>
            <a:r>
              <a:rPr lang="en-US" sz="2000" b="1" dirty="0" smtClean="0"/>
              <a:t>07 Life-long learning for all is essential.</a:t>
            </a:r>
          </a:p>
          <a:p>
            <a:endParaRPr lang="en-US" sz="2000" b="1" dirty="0"/>
          </a:p>
          <a:p>
            <a:endParaRPr lang="en-US" sz="2000" b="1" dirty="0"/>
          </a:p>
        </p:txBody>
      </p:sp>
      <p:sp>
        <p:nvSpPr>
          <p:cNvPr id="2" name="TextBox 1"/>
          <p:cNvSpPr txBox="1"/>
          <p:nvPr/>
        </p:nvSpPr>
        <p:spPr>
          <a:xfrm>
            <a:off x="0" y="-3483"/>
            <a:ext cx="1326004" cy="769441"/>
          </a:xfrm>
          <a:prstGeom prst="rect">
            <a:avLst/>
          </a:prstGeom>
          <a:solidFill>
            <a:srgbClr val="FFFF00"/>
          </a:solidFill>
        </p:spPr>
        <p:txBody>
          <a:bodyPr wrap="none" rtlCol="0">
            <a:spAutoFit/>
          </a:bodyPr>
          <a:lstStyle/>
          <a:p>
            <a:r>
              <a:rPr lang="en-US" sz="4400" b="1" dirty="0" smtClean="0"/>
              <a:t>1993</a:t>
            </a:r>
            <a:endParaRPr lang="en-US" sz="4400" b="1" dirty="0"/>
          </a:p>
        </p:txBody>
      </p:sp>
      <p:sp>
        <p:nvSpPr>
          <p:cNvPr id="6" name="TextBox 5"/>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2405145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572000" cy="6864865"/>
          </a:xfrm>
          <a:prstGeom prst="rect">
            <a:avLst/>
          </a:prstGeom>
        </p:spPr>
      </p:pic>
      <p:sp>
        <p:nvSpPr>
          <p:cNvPr id="5" name="TextBox 4"/>
          <p:cNvSpPr txBox="1"/>
          <p:nvPr/>
        </p:nvSpPr>
        <p:spPr>
          <a:xfrm>
            <a:off x="4572000" y="0"/>
            <a:ext cx="4495800" cy="5509200"/>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Education is in crisis – it imposes pain and boundaries instead of joy and freedom</a:t>
            </a:r>
          </a:p>
          <a:p>
            <a:endParaRPr lang="en-US" sz="1200" b="1" dirty="0"/>
          </a:p>
          <a:p>
            <a:r>
              <a:rPr lang="en-US" sz="2000" b="1" dirty="0" smtClean="0"/>
              <a:t>02 When boundaries are wrong-headed, teaching to transgress is righteous</a:t>
            </a:r>
          </a:p>
          <a:p>
            <a:endParaRPr lang="en-US" sz="1200" b="1" dirty="0"/>
          </a:p>
          <a:p>
            <a:r>
              <a:rPr lang="en-US" sz="2000" b="1" dirty="0" smtClean="0"/>
              <a:t>03 Education is an antidote to racism, materialism, and militarism (citing MLK)</a:t>
            </a:r>
          </a:p>
          <a:p>
            <a:endParaRPr lang="en-US" sz="1200" b="1" dirty="0"/>
          </a:p>
          <a:p>
            <a:r>
              <a:rPr lang="en-US" sz="2000" b="1" dirty="0" smtClean="0"/>
              <a:t>04 Standards suppress learning, norms neutralize diversity and discovery</a:t>
            </a:r>
          </a:p>
          <a:p>
            <a:endParaRPr lang="en-US" sz="1200" b="1" dirty="0"/>
          </a:p>
          <a:p>
            <a:r>
              <a:rPr lang="en-US" sz="2000" b="1" dirty="0" smtClean="0"/>
              <a:t>05 Teachers who are authoritarian and refuse to engage are social </a:t>
            </a:r>
            <a:r>
              <a:rPr lang="en-US" sz="2000" b="1" dirty="0" err="1" smtClean="0"/>
              <a:t>mis</a:t>
            </a:r>
            <a:r>
              <a:rPr lang="en-US" sz="2000" b="1" dirty="0" smtClean="0"/>
              <a:t>-fits</a:t>
            </a:r>
          </a:p>
          <a:p>
            <a:endParaRPr lang="en-US" sz="1200" b="1" dirty="0"/>
          </a:p>
          <a:p>
            <a:r>
              <a:rPr lang="en-US" sz="2000" b="1" dirty="0" smtClean="0"/>
              <a:t>06 Students need space for sense-making and reconciliation of ideas.</a:t>
            </a:r>
            <a:endParaRPr lang="en-US" sz="2000" b="1" dirty="0"/>
          </a:p>
        </p:txBody>
      </p:sp>
      <p:sp>
        <p:nvSpPr>
          <p:cNvPr id="6" name="TextBox 5"/>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
        <p:nvSpPr>
          <p:cNvPr id="7" name="TextBox 6"/>
          <p:cNvSpPr txBox="1"/>
          <p:nvPr/>
        </p:nvSpPr>
        <p:spPr>
          <a:xfrm>
            <a:off x="0" y="-3483"/>
            <a:ext cx="1326004" cy="769441"/>
          </a:xfrm>
          <a:prstGeom prst="rect">
            <a:avLst/>
          </a:prstGeom>
          <a:solidFill>
            <a:srgbClr val="FFFF00"/>
          </a:solidFill>
        </p:spPr>
        <p:txBody>
          <a:bodyPr wrap="none" rtlCol="0">
            <a:spAutoFit/>
          </a:bodyPr>
          <a:lstStyle/>
          <a:p>
            <a:r>
              <a:rPr lang="en-US" sz="4400" b="1" dirty="0" smtClean="0"/>
              <a:t>1994</a:t>
            </a:r>
            <a:endParaRPr lang="en-US" sz="4400" b="1" dirty="0"/>
          </a:p>
        </p:txBody>
      </p:sp>
    </p:spTree>
    <p:extLst>
      <p:ext uri="{BB962C8B-B14F-4D97-AF65-F5344CB8AC3E}">
        <p14:creationId xmlns:p14="http://schemas.microsoft.com/office/powerpoint/2010/main" val="123698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 y="-1"/>
            <a:ext cx="4645231" cy="6852437"/>
          </a:xfrm>
          <a:prstGeom prst="rect">
            <a:avLst/>
          </a:prstGeom>
        </p:spPr>
      </p:pic>
      <p:sp>
        <p:nvSpPr>
          <p:cNvPr id="5" name="TextBox 4"/>
          <p:cNvSpPr txBox="1"/>
          <p:nvPr/>
        </p:nvSpPr>
        <p:spPr>
          <a:xfrm>
            <a:off x="2968" y="9896"/>
            <a:ext cx="1326004" cy="769441"/>
          </a:xfrm>
          <a:prstGeom prst="rect">
            <a:avLst/>
          </a:prstGeom>
          <a:solidFill>
            <a:srgbClr val="FFFF00"/>
          </a:solidFill>
        </p:spPr>
        <p:txBody>
          <a:bodyPr wrap="none" rtlCol="0">
            <a:spAutoFit/>
          </a:bodyPr>
          <a:lstStyle/>
          <a:p>
            <a:r>
              <a:rPr lang="en-US" sz="4400" b="1" dirty="0" smtClean="0"/>
              <a:t>1995</a:t>
            </a:r>
            <a:endParaRPr lang="en-US" sz="4400" b="1" dirty="0"/>
          </a:p>
        </p:txBody>
      </p:sp>
      <p:sp>
        <p:nvSpPr>
          <p:cNvPr id="6" name="TextBox 5"/>
          <p:cNvSpPr txBox="1"/>
          <p:nvPr/>
        </p:nvSpPr>
        <p:spPr>
          <a:xfrm>
            <a:off x="4648200" y="39231"/>
            <a:ext cx="4343400" cy="6186309"/>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Universities and communities need each other and must teach each other and learn from each other.</a:t>
            </a:r>
          </a:p>
          <a:p>
            <a:endParaRPr lang="en-US" sz="1200" b="1" dirty="0"/>
          </a:p>
          <a:p>
            <a:r>
              <a:rPr lang="en-US" sz="2000" b="1" dirty="0" smtClean="0"/>
              <a:t>02 Universities must become engines for social and economic progress across their communities, not simply play with knowledge in isolation.</a:t>
            </a:r>
          </a:p>
          <a:p>
            <a:endParaRPr lang="en-US" sz="1200" b="1" dirty="0"/>
          </a:p>
          <a:p>
            <a:r>
              <a:rPr lang="en-US" sz="2000" b="1" dirty="0" smtClean="0"/>
              <a:t>03 Outreach can be and should be specialized – find out who needs what knowledge and give it to them.</a:t>
            </a:r>
          </a:p>
          <a:p>
            <a:endParaRPr lang="en-US" sz="1200" b="1" dirty="0"/>
          </a:p>
          <a:p>
            <a:r>
              <a:rPr lang="en-US" sz="2000" b="1" dirty="0" smtClean="0"/>
              <a:t>04 The university does not exist solely to serve registered students. Parents, social agencies, small businesses, corporations, local governments, all have specialized needs that the university can help to meet.</a:t>
            </a:r>
            <a:endParaRPr lang="en-US" sz="20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4063264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885"/>
            <a:ext cx="4137099" cy="6847115"/>
          </a:xfrm>
          <a:prstGeom prst="rect">
            <a:avLst/>
          </a:prstGeom>
        </p:spPr>
      </p:pic>
      <p:sp>
        <p:nvSpPr>
          <p:cNvPr id="5" name="TextBox 4"/>
          <p:cNvSpPr txBox="1"/>
          <p:nvPr/>
        </p:nvSpPr>
        <p:spPr>
          <a:xfrm>
            <a:off x="4114800" y="21372"/>
            <a:ext cx="4953000" cy="6124754"/>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US scientific &amp; technical intelligence (decision-support) is in its infancy.</a:t>
            </a:r>
          </a:p>
          <a:p>
            <a:endParaRPr lang="en-US" sz="1200" b="1" dirty="0"/>
          </a:p>
          <a:p>
            <a:r>
              <a:rPr lang="en-US" sz="2000" b="1" dirty="0" smtClean="0"/>
              <a:t>02 US S&amp;T is US-centric and far from grasping what everyone else is doing.</a:t>
            </a:r>
          </a:p>
          <a:p>
            <a:endParaRPr lang="en-US" sz="1200" b="1" dirty="0"/>
          </a:p>
          <a:p>
            <a:r>
              <a:rPr lang="en-US" sz="2000" b="1" dirty="0" smtClean="0"/>
              <a:t>03 US S&amp;T does not understand operational security or counterintelligence.</a:t>
            </a:r>
          </a:p>
          <a:p>
            <a:endParaRPr lang="en-US" sz="1200" b="1" dirty="0"/>
          </a:p>
          <a:p>
            <a:r>
              <a:rPr lang="en-US" sz="2000" b="1" dirty="0" smtClean="0"/>
              <a:t>04 US S&amp;T relies too heavily on registered patents.</a:t>
            </a:r>
          </a:p>
          <a:p>
            <a:endParaRPr lang="en-US" sz="1200" b="1" dirty="0"/>
          </a:p>
          <a:p>
            <a:r>
              <a:rPr lang="en-US" sz="2000" b="1" dirty="0" smtClean="0"/>
              <a:t>05 US S&amp;T has too few practical success stories.</a:t>
            </a:r>
          </a:p>
          <a:p>
            <a:endParaRPr lang="en-US" sz="1200" b="1" dirty="0"/>
          </a:p>
          <a:p>
            <a:r>
              <a:rPr lang="en-US" sz="2000" b="1" dirty="0" smtClean="0"/>
              <a:t>My own comment: The US Government has failed the public twice in  this arena. First, NSA created back-doors that made it easy for others to steal S&amp;T; second, the Open Source Intelligence movement is still frozen at birth.</a:t>
            </a:r>
            <a:endParaRPr lang="en-US" sz="2000" b="1" dirty="0"/>
          </a:p>
        </p:txBody>
      </p:sp>
      <p:sp>
        <p:nvSpPr>
          <p:cNvPr id="6" name="TextBox 5"/>
          <p:cNvSpPr txBox="1"/>
          <p:nvPr/>
        </p:nvSpPr>
        <p:spPr>
          <a:xfrm>
            <a:off x="0" y="0"/>
            <a:ext cx="1326004" cy="769441"/>
          </a:xfrm>
          <a:prstGeom prst="rect">
            <a:avLst/>
          </a:prstGeom>
          <a:solidFill>
            <a:srgbClr val="FFFF00"/>
          </a:solidFill>
        </p:spPr>
        <p:txBody>
          <a:bodyPr wrap="none" rtlCol="0">
            <a:spAutoFit/>
          </a:bodyPr>
          <a:lstStyle/>
          <a:p>
            <a:r>
              <a:rPr lang="en-US" sz="4400" b="1" dirty="0" smtClean="0"/>
              <a:t>1997</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2336670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43984" cy="6858000"/>
          </a:xfrm>
          <a:prstGeom prst="rect">
            <a:avLst/>
          </a:prstGeom>
        </p:spPr>
      </p:pic>
      <p:sp>
        <p:nvSpPr>
          <p:cNvPr id="5" name="TextBox 4"/>
          <p:cNvSpPr txBox="1"/>
          <p:nvPr/>
        </p:nvSpPr>
        <p:spPr>
          <a:xfrm>
            <a:off x="16823" y="16823"/>
            <a:ext cx="1326004" cy="769441"/>
          </a:xfrm>
          <a:prstGeom prst="rect">
            <a:avLst/>
          </a:prstGeom>
          <a:solidFill>
            <a:srgbClr val="FFFF00"/>
          </a:solidFill>
        </p:spPr>
        <p:txBody>
          <a:bodyPr wrap="none" rtlCol="0">
            <a:spAutoFit/>
          </a:bodyPr>
          <a:lstStyle/>
          <a:p>
            <a:r>
              <a:rPr lang="en-US" sz="4400" b="1" dirty="0" smtClean="0"/>
              <a:t>1997</a:t>
            </a:r>
            <a:endParaRPr lang="en-US" sz="4400" b="1" dirty="0"/>
          </a:p>
        </p:txBody>
      </p:sp>
      <p:sp>
        <p:nvSpPr>
          <p:cNvPr id="6" name="TextBox 5"/>
          <p:cNvSpPr txBox="1"/>
          <p:nvPr/>
        </p:nvSpPr>
        <p:spPr>
          <a:xfrm>
            <a:off x="4467734" y="0"/>
            <a:ext cx="4676265" cy="6494085"/>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Knowing too much too fast can be dangerous.</a:t>
            </a:r>
          </a:p>
          <a:p>
            <a:endParaRPr lang="en-US" sz="1200" b="1" dirty="0"/>
          </a:p>
          <a:p>
            <a:r>
              <a:rPr lang="en-US" sz="2000" b="1" dirty="0" smtClean="0"/>
              <a:t>02 There are things that most people should not know even if they can.</a:t>
            </a:r>
          </a:p>
          <a:p>
            <a:endParaRPr lang="en-US" sz="1200" b="1" dirty="0"/>
          </a:p>
          <a:p>
            <a:r>
              <a:rPr lang="en-US" sz="2000" b="1" dirty="0" smtClean="0"/>
              <a:t>03 Who decides? Or how does a society decide what should be forbidden knowledge?</a:t>
            </a:r>
          </a:p>
          <a:p>
            <a:endParaRPr lang="en-US" sz="1200" b="1" dirty="0"/>
          </a:p>
          <a:p>
            <a:r>
              <a:rPr lang="en-US" sz="2000" b="1" dirty="0" smtClean="0"/>
              <a:t>04 Do nations need a national knowledge policy or a </a:t>
            </a:r>
            <a:r>
              <a:rPr lang="en-US" sz="2000" b="1" dirty="0" err="1" smtClean="0"/>
              <a:t>natoinal</a:t>
            </a:r>
            <a:r>
              <a:rPr lang="en-US" sz="2000" b="1" dirty="0" smtClean="0"/>
              <a:t> information strategy?</a:t>
            </a:r>
          </a:p>
          <a:p>
            <a:endParaRPr lang="en-US" sz="1200" b="1" dirty="0"/>
          </a:p>
          <a:p>
            <a:r>
              <a:rPr lang="en-US" sz="2000" b="1" dirty="0" smtClean="0"/>
              <a:t>05 Overall, the author speaks to the convergence of power, knowledge, and love to achieve an enlightened intelligence network of self-governing moral people who can defend themselves against evil knowledge and prosper with good knowledge.</a:t>
            </a:r>
            <a:endParaRPr lang="en-US" sz="20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4049305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BDABIMDRANCxIQDhAUExIVGywdGxgYGzYnKSAsQDlEQz85Pj1HUGZXR0thTT0+WXlaYWltcnNyRVV9hnxvhWZwcm7/2wBDARMUFBsXGzQdHTRuST5Jbm5ubm5ubm5ubm5ubm5ubm5ubm5ubm5ubm5ubm5ubm5ubm5ubm5ubm5ubm5ubm5ubm7/wAARCAFaAOoDASIAAhEBAxEB/8QAGwAAAgIDAQAAAAAAAAAAAAAAAAEEBQIDBgf/xABIEAABAwIDAwUMCAMIAgMAAAABAAIDBBEFEiExQVEGEzVhcRQiMjRyc4GRobGy0RUjQlJTVJLBFjOTByQ2RGJ0wvBDY9Lh8f/EABkBAQEBAQEBAAAAAAAAAAAAAAABAgMEBf/EACYRAQEBAQADAAEDBQADAAAAAAABAhEDITESBCJBEyMyUXFCgfD/2gAMAwEAAhEDEQA/ALuas7mq6aN8bTFOS3Pva7cFPyt+6PUq/E6Y1OGvay4lZ38ZG0OGqk4fVCsooagW+sbcgbjv9q4340dbNHSUktQ9otG29uJ3Io5o6ukina0We29uB3j1qDih7sr6XD26tvz0w/0jYD2lPCv7nXVVAdG5uei8k7R6Crz0LPK37o9Sgx1xmlrRDA18dMLNO977ahb8RqhRUMs5tdje9B3nd7Vow+IYbhAdLcuDTLId5J1Py9Ck+CbBlko4pZIhG97A4sO48Fow6oFdRMqDE1hdfQa7Db9lvgmbU0scrbhsjA5t+sKDyd6Hg7XfEUvwbqGpFWJyYms5qZ0Y33tvWUMpkqqiJ0GVkRaGvI8O41UbBPBrf90/9lLiqo5qieFgcHQWzX2ai+iX7Rtyt+6PUmGt+6PUolTiMcE4gjilnntcsibfKOJO5OmrW1fORBk0EzW6tkZYi+8bipy/Ri2sDsYfQ8y2zYRLnvt1taylljb6NCpcrzynexpLX9zNLnDXS54+j1KxMVWWgmUBxvcAaC4FvUb+tWo2VcjaajmnDA7mmOfbZewvZKhmbV0UNQY2tMrA/LttcKNXRSx4fUulkzxiE5mneANfX+6WGRSSYfRyRS5Gcy3vN3g6e9P4Fjkb90epVWKwztPOwveBvDXELXFikj3B1PHVVcbRZz4ohlcb62JIv6FKwypbiETpBJmaLscwtLS13WOK1m3F6mpNTik7pn/Gk/UUd0z/AI0n6it2KshgrXxtJDmxc86+jQ29tqgiVpI0IvsJG1fQ8es7nY8G86xeVI7pn/Gk/UUd0z/jSfqK0F7Wkg7kCQEgEOBOy4XT8Z/pj8r/ALb+6Z/xpP1FHdM/40n6itTSXvLY2PkcBchjb2Sa8OFwnIdqQyapke1jJJXOcbABx1WdUaqkndDLM7O0AkCQnapczxgdMwxt52tqG3bJa7I29R3/APdyhUVFPXc49mgBJkmmNhffcrnLL7/h0ss9fyw7pn/Gk/UUd0z/AI0n6iirp30jmCQtc14ux7DdrhxBUcyt4EjiAtyS/HO3U9Vv7pn/ABpP1FXtMS6miJJJLAST2LnQQ4XGxdFS+Kw+Q33Lh55JI9H6e22pMfgqtw4ihxGro397G76+Lhb7SsotWqs5QUMtRHFJTZuda7mzl3tdoV4p95XsZ4IDUyVOIP8A/O7LGODBs/71Ixq9LLTYiz/wvySdbHbVY00DaenjhZo2NoaEVMDammkheLte0tKnfYrq8924rS0Y76OP6+Xhp4IU3EejqnzTvcoHJ6hlpoJJKq/PPOTXc1ugVhXtL8PqGtBLjG4AAbdFb94jHDOiaXzLfctPJ3XBYBvu74it+HtczC6ZjmlrhC0EEWINlpwKN8WEQtlY5jgXXa4WPhFT+KrDBPBrf91J+yKDpfFPKj+FZ4NE9jKwSNcwuqXuGYEXGiVDG9mK4i9zHBr3R5SRobNOxW/yNcramgr56mKnNTDUZS9rPDYQLacQpdFXQVzC6BxzM0cxws5p4ELTUYm6lndHPR1BZ9mSJucOHo2LXQtkqcTlruZfBE6IRtDxZzze+Yj2JZ69iDVUMFfyrkjqGuc0UoIs4t1v1KV/DeG/hSf1XfNNkMg5VSymN3NmlAz20vfZdWtlLaKLEeT9BDh1TLGyQPZE5w+tdtAPWrDBOhqLzLfctmKNc7C6trAXOdC8AAXJNitOHwyfQMENiyQ04broWnKnewYuxeMvdDQU0tWYzlcYQAxp4ZjYKPgcj5MSxV0kJgcXxkxkgkHLxGmu1a8KxBmH0MVFNR1TZ4hlLGQlwceII01Sw2oqWYzXCWilbJUPjOmrWNDdpdsva2g3q8+ozqKaOq5WhsvfMZRh2XcSHm1/f6EYlhxYTJENN4W9sb/4qdJkdk7iDc1tL59l1aFoc2x2K53cWWJrE1OVxoAM5vuC2sppKtwhhZme7YOHWt9dRysxaoDI3c0I2uBtpffqo3OSRBzoXvY+xF2mxX0ceSbnY+fvH4Xl+LVoNOfozCjnqXaT1A+zxAP77u1R8Rw6Khnggp3vllfEXPaBfZv9/qW7C3CRkFBQxui5wZqmY7co2tbwvx3X4rfXVIixCWCgIdXTkMfLuhbsDR17/bwXLtmnbmdZ6qzXyNojSOLXMLgW5m3LONlZV9HVVlXHQwxmLDoWh2c+C/S+Ynf2cdVFnwhtPHPJDVsqHQAc8wDVg7b67FAMz5ObiklmFPezm53ZbeTsXTk17yxLc+tLOrphiQjFK9kWH0bSwTyus15J74g+ge1Q6qldSva0uY9rm5mPYbtcOIVniFBUVtW2IhtPhtNYtdcZbWvm6z7lg+OGvd3Q55gwylZzbJDtfxI9Nv8ApWM741vHf+qWPRzxuuulpfFYfIb7lzgjexxc+N7A7VudtrhdHS+Kw+Q33J5/kP0/2pMIuz0rYEowAwWWa+dXtJNCEAgIQEAmhCgE9vakhULeiyy8Lt96SBIQUkAmBdCagVkFZJFUYphCYQJzQ8WdqFR4nhxjJkiGm8K9Sc0OFiNCtY3cXsZ1manK5KKWSF+eJ7mPGl2nVWNDTGXDohQNjNVHPnkLz3w4H3e1PE8NMZMkQ03hVeziD1L6OdTyzs+vFZfFeX4t6xks+K1dHQPFp2tE5A0ad+vZ71CqqeJ1Q6LDxJOIWfWvGy422W+lc+enjw7DIjDnF6ibeeNupbWVBZLHh+B2DWOBkntfORt9HE+gLMtzeN2TU7/9/wClbAYpJY2Vkkppge+YHEj1K4di0owiaoijZA3nGxUzcuoG8ndsvp1Kur42z4pVCiYXsjNzkGgsBm9t1GfNI+COFzyY43F7W8CRb5rVzN8rE3cdjKerqaq3dFRJLY3ANgPUAFeUvisPkN9y55dDS+Kw+Q33LHmkknG/BbdXqa3wR2JrFngjsWQXz69hoQhAIQhA0IB6rp3HBAkllccAi4+77UGKy8LtSuOHtTuOHtQLKbX3JLZmuLAehYXH3fanoCE7j7vtRcfd9qAWJWVxw9qLtP2fagw3pp3b932p3b932oEhO44e1Fxw9qBOaHCxFwqPE8OMbjJENN4VzFUwTSSRxPDnxHK8A+CVAq8QDK91M99NTxsDXHnyc0gP3NR2b1vGri9jOszU5VJBPJTzNlicWvbvVhDV1Va402HwQ0rpNZJY9tt/Z7VHxKBzcSfFFTyZAL85uOl//r0KJT1E1O8SwnJI3UfJfQzc+Wdn14rNeK8vxdNkjpcPczBp470zs05I1kA22J0t/wB7aqsmjqKkyRQ8y0gXbe/fb7cAsa6dlVUZ46cRhzQXi9wXX1Nty1EnvtBYbFrGOe6z5N99QyuhpfFYfIb7lzrTmaCRZdFS+Kw+Q33Ln5/kdP0/2pjPBHYstiwYe9CyXzq9pprFNA0JIQZISQoGkhJA0JJqgTOuu/esUAoGmjaLjbwSQNJC0VdVHSRCSa4aXBosL6nYg3daYVfHJX/SD4ntY+nzXDwLHKQd+y4ItbgQVtwzD24bG9nOGTMb7Lek9fFXg1wTPnqquimkzkNFnMjLQ0Eai+zeOtDqGaooqRtROWVEBaXPYbhxGm/irAkn5IA010CDVHTsjqJZo8wdLYuaHHLfQXtxsAtpY0uDngFzdmlyE722IU6MXgOaWkaHcqPEsOLHGSIXG8K9tfYsXgOaW7t/WtY3cXsZ1manK5BB2KzxHDixxkiFwdoVYV9Px+SbnY+fvFxeUl0VL4rD5DfcudXRUvisPkN9y5+f5HX9P9qS3wQsgsGeCFmNV86vad0IQgdk7LHVMIGmkEIBCEIEmkmgEkIugYNllt1HpWK0d3wtr20hzc65oIIGmpsN90g0V8zJ2yUMVQYqiQZWuAdYG17XG+2697KTE01FK0VUQaXNtIx1nDrHWs+4oO6TUCNok3utrst7tFsLhuFwrwYNa2NgjiaGtAsABZZhp32HalcnQexMHL2qB5QNp9ARcb7lYlCDLveB9aYsToD61iBcpk20Hr4oAltrC6xsDv8AYkgC+iAMYLTexvoFR4nhpi+tjBsdoV64i9hsCxkF2AHYVvG7i9jOszU5XILoqXxWHyG+5QMRoC15fE24O0BT6bSliB+4PcvVvyTeZY4eLx3GrKksGxZhqwb+y2BeKvSSE732osgSaSYQNCEIBIpoQJNJNAkJrCUvETzE3O8DvW3tc7gg0Vkr2/VESMjmGQTRamNx3kbt1itlFBJBCBPLzz2k2kIF7bhdRMHp5RzlRM5+eUm4ddu++rSSBbYCN1lZk32bFQFxLroIzaj1JDXYmTl2bd6BXy6DbvKQTtfUekJBQPqQBc2CAL6Jk6WHp60ATYWHrSQgoEnsb1lAG87AsSbm6AQ/wW+lJDvBagwcLjVaztWwrWdq3hK2M+S2LSw6rTW1fMNys/mH2LGrz2rfNURQ/wAx4B4b1qFZn8CCZw4hq0YfAJAZ5e+JOl/erBYnb7GhtbFmyvzRng8WWx88cbmtcdXnS2qJY2SsyvFwVVOhdBWsY43GYWPVdLbBdICSd+K2BIp9iRFkAhCEAqyphixafLHNbuV5Y9tr66HMLHQjZftUjFH1bKMmhYXy3F7AEgbyAdCVnh5E1PHUSxZJiwCQlmV19442uqJWwdZSRtKyGgvv3KA8EdfuWKaRKABINwsrZtQFgLk6LIOy6D0qhkgCwSCDrqNiSgZQBc9W9MDNoEO4DYECcb7NnBYplJAId4LUim7wG+lBrK1nathWs7VvCUB7WNc92xouqeSR0sjnu2k3VhWuy0z+sge1VgXn8t98Vd0bctJH1tv61uK10ptTReQPctt+Oq6T4EtM9MJpI33sWG+zat+nBFutLOjCWIyWtI9lvunaqypmmhnexszyG8SrexVNX+OSdv7Bc/J6E+CJ0kUchnluQCRfRSr2Wqk8Vi8kLaumfgL8Qo9VVNp2gDvnnY1bnuDGFx2AXUGgYZ5X1MupvopbfkEernfEYzWyvjEpIaxg4C//AHapZwyMWtJJftWElRPNiUcJpPqGu1fLEXXOurSNBpvPHcrC+Z3WVfwggmOqpe/Y/nYxta5SYahtVES1xa7YRvC3O4DYFXVA7kq2TMFmP0cFm/tDredpmNc2eQ3NtSsKJ01U9zXTPFhfQrPFT9Uzyv2WvCSRJL2BY/8APglSQzMaeZqXk22OAsVopsRcXhswFjpmGnrU6+9UJGZ5DdbnRXd/G+h0INtQna5GXetbA7K1t9QBdY1chjp3NjPfP7wdZK699CHBWF2IOGY5HnKBfTqVkTpdc+9roZi3ew7VeQyCSNrxscLrn473soUrHPILZHMtwA1VZPVVEUz2CUkA2uQFbKkrPGpPKU8noWMDZXsje6dxuA4jKFJd4DVppvFovIHuUh3etbfbuC6Znoa7Boudu4LUTckrNxve6wXTCVorG5qV/VYqrC01XKmCConp30sjsjnMJDhrY2RS1LKqBssew7t46iuHmzZeq6Km8Wi8ge5bHODWlx2AXK5yXlTFQv7mkppHujAGYOAB0WP8awflJf1hdZm2HV93fT/fP6Sj6Qp/vn9JVC3lXDWOFO2lkaZe9BLhott1y3dYvKLttbA54a15uTYd6VW1/jcnaPcFXs5YU8DBEKaR4ZpmDhr1rcytbiDRVMYWNk1yk6i2n7KeXOpmWi+pCO5YvJC3G3FcweVsFI407qaRxi70kOGtkv41p/ykv6gu2ca4ddDW3FJKRwWOH6Ucduv3qjk5VQvojMaZ/NuJjtmF7229iyZj7KChjk5l80TzcFttL8Vjl/IWWHsxJhJqHw8yZH3a4EyBpcSNb24ehWI0F95XPP5WxtZd+HVTWjUnRanctaUnSlm9YXT8bfhfX10o0UTFLGlF9uYKl/jSl/Kz+tqzqsdhqaBtQ6GSKJpvZ1rv7FjebILLEDeigvt0v22WnDzIHv5prToL5jZQW49Di31UMMkZj767yOxDsYiwg5pY3yCTQBtty53N/qcFtUOqjGRla1u8sNzZY4eKbOMpPO/69PUqr+MqM/5aoH6fmso6hlS0TxBzWv75odtAWt5uPdHSE2Fhs48VGd9bWtH2Yhf0lU7+VMFPP3PJBM+VtmkttYn1qO/lVDS1EzOZe92c3cLeratWW89C0xRlpmyDY4WPoW/C5C6FzD9g+wqhfyogrXMhML2ZnCzjbT2qbDW9wZ53Nc9rWnM1u0hc7Lnf/RfX07FSVZ/vUnatB5ZUN7iCpt2N+aXdTKw90RhzWyd8A7aFfLLJ7HQUpy0sR35Bbq0WbvBHpXO/xXRU31D4qgui7wkNba404pnljQFoHNVOl/st/wDkuszeHV65YKmdyopBC2YxTc24lo0Ga46r7FawTNqKeOZgIbI0PF9tiLreIleeYr0rWeff8RRh9c+iluO+jd4TePX2qbVYd3TX1cnO5b1Egtlv9o9a0w4S92s0mTgALla1vFllbni3fciVXwR4oxtRRuDpWizmHaR81Uupahhs6CQHyCpdThslO3nYJC7LqbaEKRSw1rmAy1ckYOxt7lYzqZnq+j+lvvOMcIw+YVLaiZhjYzXvha6szWQ1DnwRODyB3xGyyqcQpKlsZeah8zBq4OOxRsPpjUyOyyGMtF7gLOszc/O1rObncljbXUBFTlpI3PAaC4NF8pV3hUb48PiY9pa4A3BGo1K5+sgdS1AYJXOLwCXbN6ly4ZK2MllQ9ztzbWv7U3JrMlpca1q2RorqOpfXTObBIWueSCGnVYQ4XVyvDeZcwfeeLAKW3Cnlvf1Lw7/TsCg1cM9JIGvkcQdjgTqumd9/bKzrxazO2LHGIG0uG08LNjX6k7zY6qJh2I9zgwTt5yB+1u2ywpaOatGZzyIwdrrn1KS7BrDvJiSNxCz3Gc/jqrnxbvuRaVlM6opZGQkEuFgCVRjCK0utzPpzD5q1ryW0UpaSCBoRu1VGauotbn5SPKKz4Jrl4155ZqSrCPDYKP6zEJm6aiNu0qPXVz66VrGNLYwbMYFBJJNzqeJTBIIINrbCu8x77b2uC6wKGWKeUyRPYC3QuaRvW3HopJY4ebjc+xN8ouqPuib8WT9RR3RN+NJ+orF8d/P8+nW6KgqpHhrYJBfeW2AV/JVQYfTMjc4OcxoaGDadFzRqJnCxlkI63Fa7q78d39O8WlNHO+tkqpoH3YDIAWnV24KBLFLGbyse0u3uBF0Gpn/Gk/WVg+WSS2d73W2XcStSWUZRRyyG8THuy/dBNl1lO8z0zHSNsXN75pFu1ckyWSO/NyOZfblNln3VP+PL+srHk8d2Sts9FPFM9ghkcGuIBDSQQuhw8FlBC1wIcG6g7QuZ7qqPx5f1lAqqj8eX9ZTfj1ucp1uq6eZ1ZORDIQZHEENPFYw0FTM4NbE9vW4WAWHdVR+PL+spd1VFv58n6it81zh6WOLwtpqOmhbqGk68di7DCuiqPzDPhC88fNJJbnHufbZmN7L0PCuiaPzDPhCkzc55RzwH95qv9xJ8RXP1Mr5Z3Oe4kg6dS6AeM1X+4k+IrnZP5r/KK5+Ofvr0+W/syvqF7pKOJzzckWJVFUTPmmc97iTfTq7FeYb4jF6feqB3hntU8Un5aXzW/jl0NK4y0cZk1Lm69arsE/nS+SPerCh8Si8lQMF/nS+SPeuc/wAdOt/ywxxfx2PyB7yrOskdFSSvZo4DRVuL+Ox+SPeVYYj4jN2furqdmEz6u1ThkjvpBl3E57h19+hUzHB9RGf9X7KDhnj8Xp9xU/G/F4/L/ZdNz+7OOeL/AGb1KP8Ad6I5R/LjuPUqHnXmQSZ3Z7+FfVXdFOyrpMpN3BuV43qGMHcJbmVvNg3vvWPHZns015M3f43Lo8OipqqZlJU0rZGyEhzi4g8dygctsLo8NNE2igbCHh+a1ze2W21WGDdLU/lH3Fav7Rf5lB2Sf8VvwX05/qZzTjUrdaNE16XmL0oQj0oC3WiyE0CIQnod6NBtKAASTQgSaEKBhFrJJoERqvRsK6Jo/MM+ELzlejYV0VR+YZ8IU0rhsTmkZilYGSPaOffoHEfaKh31UnFelazz7/iKiqyHazE0rRZsjwOAcVhf1oQnDtbGzytFmyPAG4OKxZI+Mkse5t/umyxQnIdpvke83e5zjxJus3TzOaWule4HcXEha0JyHabHOY4OYS0jYQbFdHyUwf6aqHy1z5JKaAjvC49+47uxc2vQeQD2HBZWNIztnJcO0Cx/7wUp1zeK4zVx4rNT0Mxo6eKUxsji7xosbXNtvFXXLLD4oMFgndNepa5rHPHeiY21JA36XXJ4v0tWeff8RWkNmlic6z3xxAXN7hl9An4ynatuS9RM/lFRNdK9wLzcFx+6V0nLXueBtLVTsZM5mZkUL9jnG2p4gW2byQuW5Kf4kovLPwlXv9op76gG60n/ABTnst79bOR2Jz4pJUUVfzc0LYw5rDG0Aa2tYC1tVzvKeiioMdqIYGBkXeua0bgQP3urb+z3pSp8z/yCi8uP8Qv82z3J/KNHJPD6XEcX5usIMbIy8MJtnOmntv6FuxvE6vDcZqafD6sR08bu8ZE1rWC4BIsNDa5GvBaeTeAPxuoeXSGKCIjO4eEb7glic+HUVXLTUWHMkETix0tQ97i4g62AIAV/kdBylwyjk5Ntr208cVSGxuLo25c2a17gdq42mqZaOUyQODXWtctDtOwhd/yk/wAGm7Q083F3o3ajRedlIPSa6liquSt5ckeaBkkkgaAbCznEddgVy+C44+PGKeCmpoIaSWRsZiEYJIJtcuOpOq6PGCRyGJB/y8Q+FcPgvTdB/uY/iCk+K6Ll1hVNTNp6umiZE57ix4Y2wdpcG3HauawyidiGIwUrTl514BPAbz6l2X9oPRlL57/iVx2GSVEOIwy0bc07HZmjdptv1WvdJ8R0HKlrcDlpafDGsp2mMlzg0Fzze2pIupstLBS4BTY5FSQGrZGxz8zLNdci5sNAetQuVEtNi8lLNFW0jJGR5ZI3SE5STfaBYrDGMcgHJ6DCaSQTuDGtllaCG6bhfU6hFU2NYgzFMSkq2QCAPAu0G9yN561eT4LHgXJw1s8bJa6QtA5xoc2K/UdCbcVztA+NmIUz57c02Vhff7txdeg8sKqSkwXnYcmbnWjv2B437iCEo5nku6PFq99FiEMM8Toi4Hm2tcwi2wgA711MUDaWJlOwktiAYCdpA0XER8osRgdnhkhY61rtp4wfcuzoZn1FDTzSm75I2vceJIuVKPP8V6VrPPv+IqKpeK9K1nn3/EVEWogQhCoEIQgEISQNWmAY3LglYZGN5yJ4Akjva44jrVWhBbYo2gra+Wqpa1sTJnF5jmjfmaTt8EEH1rRU1UEdH3HRZzG5wfLK8WMhGwW3AaqAhOC3wCooKGshrKmeYSROJ5pkOYEWttv18FY8psYwzG2xOjnnifA12VphuHE235tNi5cJKcHScl8Tw3BpHVE88z5JI8ro2w6N1vtvr6lo5S1tBilW6spp5ecLWt5p0VhpvzX/AGVGhODpeR+P02Fc/BWZmxykODwCbHZqAscWl5PmtkrKaSepe92fmA0tYXb7ki9r7gucQnB3FXyiwvF8ANPWVL4J3tbna2IuOYG+m7W3FclGyjlqpGvmlp4Nch5vnHHXQEAhREJwdrW8ocJq8C+jefnZ9WxnOcxfwba2v1cVz+GnD6fE2TyVsnN08rHstT6yAG5+13vtVUhODseUON4TjdLFEKqaDm357mAuvoRbaFT8mZqSHFCyvsIKiJ0JJ2DN17uHpVOrzkaaf+IYe6cvgnm82zPu/dOcg6R3JTAmkh0rmngZwl/COCSAtjnfmOwiYErjMYgmp8VqmVLSJDK5xLt9ze6eF0T6qcSE81TRODpZzo1g7ePAKcVhiVE7D6+elkIcYnWvxG4+pXjMdp8S5Puw3E5DDK0Dmp8pcDbZmA16lSYpWnEMTqKq1hK8kDgNg9llE3K8ROZSUscgNTXRmMakQBznHsuAPWV3VA5j6CndG3IwxNLW3vYWGi83XouFdFUfmGfCFnSuExXpWs8+/wCIqIpWK9K1nn3/ABFRVuIEIQgAhCEAkhNAk0k0AkhCBoKSaBITQgSaEIEmhCAQhCATBSQgsGY5iLGBndJe1uznWNkt2ZgVHqa+qqwBUTvkaNjSe9HYNgUdNAI3JI3IBejYV0VR+YZ8IXnK9Gwroqj8wz4Qs6WODxXpWs8+/wCIqKpWK9K1nn3/ABFRVqIEIQgEIQgEIQgEIQgEISQCaEIBCAhAIRuQgSaEIBCEIBCEIGkhCAT3JI3IBejYV0VR+YZ8IXnK9Gwroqj8wz4Qs6WOExXpWs88/wCIqIpWK9K1nn3/ABFRVqIaSEIBCEIBCEIEmkmgSaEkDQhCAQkmgEJ24pIAoQhAIQhAIQhAIQhAI3IRuQC9Gwromj8wz4QvOV6NhXRVH5hnwhZ0scHivStZ59/xFRVKxXpWs8+/4ioq1ECEIQCEIQCEJIGhCEAhCEAhCSBoSTQBN0IQgEIQgEIQgEIQgEIQgEbkI3IBejYV0TR+YZ8IXnK9Gwroqj8wz4Qs6WODxXpWs8+/4ioqlYr0tWeff8RUVWIEIQqBCEIBCEIBCEIBCEkDQhCAQhCAQhCAQhCAQhCAQhCAQnZCBJoRuQJejYV0TR+YZ8IXnK9Gwroqj8wz4Qs6WODxXpas8+/4ioqlYr0rWeff8RUVVAgppFUCEIQCEIQJNCECQhCBoQhAIQhAIQhAIQhAIQhAIQhAIQhAJ3SQgF6NhXRVH5hnwhecr0bCuiaPzDPhCzpY4PFelqzz7/iKiqZil/pOtt+O/wCIqLrkN/RdaiMU9RtCdzlFr70gSCL+1AIRYg23p32gbggxsShZa5Rl9Nkmkl2pQFjwR6EXPWi9mi2m1BiUJ5jv1HWmG2lDduthogxTW10MuoLHE6WsL+5JkMpa4hjraW04/wD4UGuxQtjoZm6OjftI2bwsjTyuYXc27S4J7LfMINKFsdFJGLFjgd+mxD2SMaCQQNnpQa0LIgnLfaUHUafZQYoWTTZp04JEW7ECQstzUOcQ46nagxTT8IG+0b0XIa2xIQYoWTSS8XKWY8UCK9Gwromj8wz4QvOzqL7969Ewroqj8wz4Qs6WONkhbUcoKiKTPkdUPBybdp6j7loxKl7lqGxtFmvYHsJdmuD12G8HaAu7NBRmQyGlgLycxdzYuTxuh2H0T3Fz6Snc47SY2k+5OjznXKNu0qZX4a6jp4ZXTCTnALtAtlu0O279Cu5+jaH8lTf0m/JN2H0bgA6kgIbsBjGnsV6jzndmvqNFKZQE4a6rMh+1ZojJFgQDd27wgu6+jKD8lTf0m/JZDD6MMLBSU+U6kc223uU6PN7EagFWGGYc7EJi0Sc2QWt0YXauNhe2wcSu3+jKEbKKm/pN+SbMPo4ySykgaSLG0YH7K9HnBzAkEn0LfR0xrKiKAODM5PfEXA0v+y7/AOjaH8lTf0m/JDcOomm7aOnB6om/JOq4CtpO5anm8+dhYx4fa1w5ocNPStIcQ4vZcOBuLbQvRXYbQuN3UdOe2JvyS+jKAf5Km/pN+SdRyVfRuw+ijc6UvkfIY395laAA1wA46uOqrxXTmR7y65NtCNliSPVcr0B9BSSAB9LA4DYDGDZY/RlD+Spv6Tfkp1Xn7ayoabiVwsb+1WWHQNkwyonlleHCQNDWuyg6E/dOug4Lrvo2h/JU39JvyWTKKljBEdNC0HbljAunUeevqZpGOBkJDjdw4rdTtmxCdsLpsoyueXWvYNBOwbdAu5+jKD8lTf0m/JZNw6iY4OZSU7XDYRE0EexOjga6nFHVviDi/KG6kWuS0E+9Rw4D7IXorsOonm7qOnceJib8kvoyg/JU39JvyV6OCrqcUlZUwAkiOQtBO+xWmOznhr3ZWkgE7bda9Edh1E4kuo6ck7SYm6+xL6MoPyVN/Sb8k6OCrYBS1ksDX5xHI5oda17Gy0tbnnDfvOt7V6K7DqJ7i59HTucdpMTSfckMOogbijpwR/6m/JOjz6eLueeaP7jiwddjZEET55oYYzZ0jgwXOlybL0E4bQuJLqOmJO0mJvyQMOomkFtHTgjZaJvyTo4KppzTTxjnRK17c7XgEXFyNh12gqMvSJKGklfmkpYHu4ujBKx+jaH8nT/0m/JTo4Wow99NRtndJG7OWXa2925m5he44LucK6Ko/MM+ELN1BSObldSwEaaGMbti3Ma1jAxjQ1rRYACwAUqv/9k=%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0"/>
            <a:ext cx="4191000" cy="6872979"/>
          </a:xfrm>
          <a:prstGeom prst="rect">
            <a:avLst/>
          </a:prstGeom>
        </p:spPr>
      </p:pic>
      <p:sp>
        <p:nvSpPr>
          <p:cNvPr id="6" name="TextBox 5"/>
          <p:cNvSpPr txBox="1"/>
          <p:nvPr/>
        </p:nvSpPr>
        <p:spPr>
          <a:xfrm>
            <a:off x="4267200" y="76200"/>
            <a:ext cx="4800600" cy="6463308"/>
          </a:xfrm>
          <a:prstGeom prst="rect">
            <a:avLst/>
          </a:prstGeom>
          <a:noFill/>
        </p:spPr>
        <p:txBody>
          <a:bodyPr wrap="square" rtlCol="0">
            <a:spAutoFit/>
          </a:bodyPr>
          <a:lstStyle/>
          <a:p>
            <a:r>
              <a:rPr lang="en-US" b="1" dirty="0" smtClean="0"/>
              <a:t>Highlights: </a:t>
            </a:r>
          </a:p>
          <a:p>
            <a:endParaRPr lang="en-US" sz="1000" b="1" dirty="0" smtClean="0"/>
          </a:p>
          <a:p>
            <a:r>
              <a:rPr lang="en-US" b="1" dirty="0" smtClean="0"/>
              <a:t>This </a:t>
            </a:r>
            <a:r>
              <a:rPr lang="en-US" b="1" dirty="0"/>
              <a:t>is a wonderful indictment of the Western scientific </a:t>
            </a:r>
            <a:r>
              <a:rPr lang="en-US" b="1" dirty="0" smtClean="0"/>
              <a:t>tradition. </a:t>
            </a:r>
            <a:r>
              <a:rPr lang="en-US" b="1" dirty="0"/>
              <a:t>The author shows a clear connection between existing global problems (ethnic violence, water scarcity, pollution, poverty, criminalization of society) and the earlier Western decisions to adopt scientific objectivity (with all of its inherent bias and ignorance) as well as the primacy of economic institutions such as have given rise to the consumerist society, regardless of the external diseconomies, the concentrations of ill-gotten wealth, and the cost to the earth resource commons. The author is especially strong on the need to restore </a:t>
            </a:r>
            <a:r>
              <a:rPr lang="en-US" b="1" dirty="0" err="1" smtClean="0"/>
              <a:t>spirtuality</a:t>
            </a:r>
            <a:r>
              <a:rPr lang="en-US" b="1" dirty="0"/>
              <a:t>, consciousness, and values to the decision-making and information-sharing architecture of the world–only in this way could community be achieved across national and ethnic and class lines, and only in this way could environmental sustainability and justice (economic, social, and cultural) be made possible. </a:t>
            </a:r>
          </a:p>
        </p:txBody>
      </p:sp>
      <p:sp>
        <p:nvSpPr>
          <p:cNvPr id="7" name="TextBox 6"/>
          <p:cNvSpPr txBox="1"/>
          <p:nvPr/>
        </p:nvSpPr>
        <p:spPr>
          <a:xfrm>
            <a:off x="16823" y="16823"/>
            <a:ext cx="1326004" cy="769441"/>
          </a:xfrm>
          <a:prstGeom prst="rect">
            <a:avLst/>
          </a:prstGeom>
          <a:solidFill>
            <a:srgbClr val="FFFF00"/>
          </a:solidFill>
        </p:spPr>
        <p:txBody>
          <a:bodyPr wrap="none" rtlCol="0">
            <a:spAutoFit/>
          </a:bodyPr>
          <a:lstStyle/>
          <a:p>
            <a:r>
              <a:rPr lang="en-US" sz="4400" b="1" dirty="0" smtClean="0"/>
              <a:t>1998</a:t>
            </a:r>
            <a:endParaRPr lang="en-US" sz="4400" b="1" dirty="0"/>
          </a:p>
        </p:txBody>
      </p:sp>
      <p:sp>
        <p:nvSpPr>
          <p:cNvPr id="8" name="TextBox 7"/>
          <p:cNvSpPr txBox="1"/>
          <p:nvPr/>
        </p:nvSpPr>
        <p:spPr>
          <a:xfrm>
            <a:off x="5181600"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2803552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
            <a:ext cx="6096000" cy="6096000"/>
          </a:xfrm>
          <a:prstGeom prst="rect">
            <a:avLst/>
          </a:prstGeom>
        </p:spPr>
      </p:pic>
      <p:sp>
        <p:nvSpPr>
          <p:cNvPr id="6" name="TextBox 5"/>
          <p:cNvSpPr txBox="1"/>
          <p:nvPr/>
        </p:nvSpPr>
        <p:spPr>
          <a:xfrm>
            <a:off x="6477000" y="228600"/>
            <a:ext cx="2438400" cy="6370975"/>
          </a:xfrm>
          <a:prstGeom prst="rect">
            <a:avLst/>
          </a:prstGeom>
          <a:solidFill>
            <a:srgbClr val="FFFF00"/>
          </a:solidFill>
          <a:ln w="38100">
            <a:solidFill>
              <a:srgbClr val="FF0000"/>
            </a:solidFill>
          </a:ln>
        </p:spPr>
        <p:txBody>
          <a:bodyPr wrap="square" rtlCol="0">
            <a:spAutoFit/>
          </a:bodyPr>
          <a:lstStyle/>
          <a:p>
            <a:r>
              <a:rPr lang="en-US" sz="2400" b="1" dirty="0" smtClean="0"/>
              <a:t>This online self-study guide is a starting point.</a:t>
            </a:r>
          </a:p>
          <a:p>
            <a:endParaRPr lang="en-US" sz="1200" b="1" dirty="0"/>
          </a:p>
          <a:p>
            <a:r>
              <a:rPr lang="en-US" sz="2400" b="1" dirty="0" smtClean="0"/>
              <a:t>It is also a model for how teams of readers can present their results.</a:t>
            </a:r>
          </a:p>
          <a:p>
            <a:endParaRPr lang="en-US" sz="1200" b="1" dirty="0"/>
          </a:p>
          <a:p>
            <a:r>
              <a:rPr lang="en-US" sz="2400" b="1" dirty="0" smtClean="0"/>
              <a:t>Note that each slide has a link to a full text review that in  turn links to the Amazon page for each book, and other books.</a:t>
            </a:r>
          </a:p>
        </p:txBody>
      </p:sp>
    </p:spTree>
    <p:extLst>
      <p:ext uri="{BB962C8B-B14F-4D97-AF65-F5344CB8AC3E}">
        <p14:creationId xmlns:p14="http://schemas.microsoft.com/office/powerpoint/2010/main" val="3884662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648200" cy="6902477"/>
          </a:xfrm>
          <a:prstGeom prst="rect">
            <a:avLst/>
          </a:prstGeom>
        </p:spPr>
      </p:pic>
      <p:sp>
        <p:nvSpPr>
          <p:cNvPr id="5" name="TextBox 4"/>
          <p:cNvSpPr txBox="1"/>
          <p:nvPr/>
        </p:nvSpPr>
        <p:spPr>
          <a:xfrm>
            <a:off x="4648200" y="33278"/>
            <a:ext cx="4419600" cy="6494085"/>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White House is corrupt.</a:t>
            </a:r>
          </a:p>
          <a:p>
            <a:endParaRPr lang="en-US" sz="1200" b="1" dirty="0"/>
          </a:p>
          <a:p>
            <a:r>
              <a:rPr lang="en-US" sz="2000" b="1" dirty="0" smtClean="0"/>
              <a:t>02 CIA is unprofessional and ignorant – CIA analysts cannot trust CIA spies to tell them the truth about anything.</a:t>
            </a:r>
          </a:p>
          <a:p>
            <a:endParaRPr lang="en-US" sz="1200" b="1" dirty="0"/>
          </a:p>
          <a:p>
            <a:r>
              <a:rPr lang="en-US" sz="2000" b="1" dirty="0" smtClean="0"/>
              <a:t>03 If the media (itself corrupt) does not cover a major story such as Iran-Contra and CIA running drugs, then this is not “known” to the public and is therefore “lost history.”</a:t>
            </a:r>
          </a:p>
          <a:p>
            <a:endParaRPr lang="en-US" sz="1200" b="1" dirty="0"/>
          </a:p>
          <a:p>
            <a:r>
              <a:rPr lang="en-US" sz="2000" b="1" dirty="0" smtClean="0"/>
              <a:t>04 National Public Radio, Associated Press, and New York Times are specifically documented as either killing stories, or publishing false and misleading information.</a:t>
            </a:r>
          </a:p>
          <a:p>
            <a:endParaRPr lang="en-US" sz="1200" b="1" dirty="0"/>
          </a:p>
          <a:p>
            <a:r>
              <a:rPr lang="en-US" sz="2000" b="1" dirty="0" smtClean="0"/>
              <a:t>05 US Government does run covert propaganda programs against its public.</a:t>
            </a:r>
            <a:endParaRPr lang="en-US" sz="2000" b="1" dirty="0"/>
          </a:p>
        </p:txBody>
      </p:sp>
      <p:sp>
        <p:nvSpPr>
          <p:cNvPr id="6" name="TextBox 5"/>
          <p:cNvSpPr txBox="1"/>
          <p:nvPr/>
        </p:nvSpPr>
        <p:spPr>
          <a:xfrm>
            <a:off x="0" y="-9897"/>
            <a:ext cx="1326004" cy="769441"/>
          </a:xfrm>
          <a:prstGeom prst="rect">
            <a:avLst/>
          </a:prstGeom>
          <a:solidFill>
            <a:srgbClr val="FFFF00"/>
          </a:solidFill>
        </p:spPr>
        <p:txBody>
          <a:bodyPr wrap="none" rtlCol="0">
            <a:spAutoFit/>
          </a:bodyPr>
          <a:lstStyle/>
          <a:p>
            <a:r>
              <a:rPr lang="en-US" sz="4400" b="1" dirty="0" smtClean="0"/>
              <a:t>1999</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2538936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1.alibris-static.com/isbn/978075067184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4474201"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9897"/>
            <a:ext cx="1326004" cy="769441"/>
          </a:xfrm>
          <a:prstGeom prst="rect">
            <a:avLst/>
          </a:prstGeom>
          <a:solidFill>
            <a:srgbClr val="FFFF00"/>
          </a:solidFill>
        </p:spPr>
        <p:txBody>
          <a:bodyPr wrap="none" rtlCol="0">
            <a:spAutoFit/>
          </a:bodyPr>
          <a:lstStyle/>
          <a:p>
            <a:r>
              <a:rPr lang="en-US" sz="4400" b="1" dirty="0" smtClean="0"/>
              <a:t>1999</a:t>
            </a:r>
            <a:endParaRPr lang="en-US" sz="4400" b="1" dirty="0"/>
          </a:p>
        </p:txBody>
      </p:sp>
      <p:sp>
        <p:nvSpPr>
          <p:cNvPr id="4" name="TextBox 3"/>
          <p:cNvSpPr txBox="1"/>
          <p:nvPr/>
        </p:nvSpPr>
        <p:spPr>
          <a:xfrm>
            <a:off x="4474200" y="0"/>
            <a:ext cx="4593600" cy="5632311"/>
          </a:xfrm>
          <a:prstGeom prst="rect">
            <a:avLst/>
          </a:prstGeom>
          <a:noFill/>
        </p:spPr>
        <p:txBody>
          <a:bodyPr wrap="square" rtlCol="0">
            <a:spAutoFit/>
          </a:bodyPr>
          <a:lstStyle/>
          <a:p>
            <a:r>
              <a:rPr lang="en-US" sz="2000" b="1" dirty="0" smtClean="0"/>
              <a:t>Highlights:</a:t>
            </a:r>
          </a:p>
          <a:p>
            <a:endParaRPr lang="en-US" sz="2000" b="1" dirty="0"/>
          </a:p>
          <a:p>
            <a:r>
              <a:rPr lang="en-US" sz="2000" b="1" dirty="0" smtClean="0"/>
              <a:t>01 The existing bureaucratization of the economy at every level is costing so much as to place all organizations at risk.</a:t>
            </a:r>
          </a:p>
          <a:p>
            <a:endParaRPr lang="en-US" sz="2000" b="1" dirty="0"/>
          </a:p>
          <a:p>
            <a:r>
              <a:rPr lang="en-US" sz="2000" b="1" dirty="0" smtClean="0"/>
              <a:t>02 The sooner every individual begins the process of inventorying their personal capabilities and creating the networks for offering their personal services and knowledge via the Internet to all comers, the sooner they will be able to share in the profits associated with their direct individual contributions to the new economy.</a:t>
            </a:r>
          </a:p>
          <a:p>
            <a:endParaRPr lang="en-US" sz="2000" b="1" dirty="0"/>
          </a:p>
          <a:p>
            <a:r>
              <a:rPr lang="en-US" sz="2000" b="1" dirty="0" smtClean="0"/>
              <a:t>03 Get rich together – as a network – or get left behind.</a:t>
            </a:r>
            <a:endParaRPr lang="en-US" sz="2000" b="1" dirty="0"/>
          </a:p>
        </p:txBody>
      </p:sp>
      <p:sp>
        <p:nvSpPr>
          <p:cNvPr id="5" name="TextBox 4"/>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3847095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19600" cy="6860490"/>
          </a:xfrm>
          <a:prstGeom prst="rect">
            <a:avLst/>
          </a:prstGeom>
        </p:spPr>
      </p:pic>
      <p:sp>
        <p:nvSpPr>
          <p:cNvPr id="5" name="TextBox 4"/>
          <p:cNvSpPr txBox="1"/>
          <p:nvPr/>
        </p:nvSpPr>
        <p:spPr>
          <a:xfrm>
            <a:off x="4430486" y="8906"/>
            <a:ext cx="4637314" cy="5940088"/>
          </a:xfrm>
          <a:prstGeom prst="rect">
            <a:avLst/>
          </a:prstGeom>
          <a:noFill/>
        </p:spPr>
        <p:txBody>
          <a:bodyPr wrap="square" rtlCol="0">
            <a:spAutoFit/>
          </a:bodyPr>
          <a:lstStyle/>
          <a:p>
            <a:r>
              <a:rPr lang="en-US" sz="2000" b="1" dirty="0" smtClean="0"/>
              <a:t>Highlights:</a:t>
            </a:r>
          </a:p>
          <a:p>
            <a:endParaRPr lang="en-US" sz="2000" b="1" dirty="0"/>
          </a:p>
          <a:p>
            <a:r>
              <a:rPr lang="en-US" sz="2000" b="1" dirty="0" smtClean="0"/>
              <a:t>01 Author set out to answer the question “Why do the sciences need the humanities?</a:t>
            </a:r>
          </a:p>
          <a:p>
            <a:endParaRPr lang="en-US" sz="2000" b="1" dirty="0"/>
          </a:p>
          <a:p>
            <a:r>
              <a:rPr lang="en-US" sz="2000" b="1" dirty="0" smtClean="0"/>
              <a:t>02 Consilience is the “jumping together” of knowledge across boundaries, and the greatest enterprise of the mind.</a:t>
            </a:r>
          </a:p>
          <a:p>
            <a:endParaRPr lang="en-US" sz="2000" b="1" dirty="0"/>
          </a:p>
          <a:p>
            <a:r>
              <a:rPr lang="en-US" sz="2000" b="1" dirty="0" smtClean="0"/>
              <a:t>03 Biology, ethics, social science, and environmental policy must all come together to properly resolve a global environmental issue, but actually do not-the learned individuals are fragmented.</a:t>
            </a:r>
          </a:p>
          <a:p>
            <a:endParaRPr lang="en-US" sz="2000" b="1" dirty="0"/>
          </a:p>
          <a:p>
            <a:r>
              <a:rPr lang="en-US" sz="2000" b="1" dirty="0" smtClean="0"/>
              <a:t>04 The public, not only the policymakers, must have access to the unified knowledge.</a:t>
            </a:r>
            <a:endParaRPr lang="en-US" sz="2000" b="1" dirty="0"/>
          </a:p>
        </p:txBody>
      </p:sp>
      <p:sp>
        <p:nvSpPr>
          <p:cNvPr id="6" name="TextBox 5"/>
          <p:cNvSpPr txBox="1"/>
          <p:nvPr/>
        </p:nvSpPr>
        <p:spPr>
          <a:xfrm>
            <a:off x="0" y="-9897"/>
            <a:ext cx="1326004" cy="769441"/>
          </a:xfrm>
          <a:prstGeom prst="rect">
            <a:avLst/>
          </a:prstGeom>
          <a:solidFill>
            <a:srgbClr val="FFFF00"/>
          </a:solidFill>
        </p:spPr>
        <p:txBody>
          <a:bodyPr wrap="none" rtlCol="0">
            <a:spAutoFit/>
          </a:bodyPr>
          <a:lstStyle/>
          <a:p>
            <a:r>
              <a:rPr lang="en-US" sz="4400" b="1" dirty="0" smtClean="0"/>
              <a:t>1999</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2900002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 y="-1"/>
            <a:ext cx="4502727" cy="6893555"/>
          </a:xfrm>
          <a:prstGeom prst="rect">
            <a:avLst/>
          </a:prstGeom>
        </p:spPr>
      </p:pic>
      <p:sp>
        <p:nvSpPr>
          <p:cNvPr id="5" name="TextBox 4"/>
          <p:cNvSpPr txBox="1"/>
          <p:nvPr/>
        </p:nvSpPr>
        <p:spPr>
          <a:xfrm>
            <a:off x="0" y="14368"/>
            <a:ext cx="1326004" cy="769441"/>
          </a:xfrm>
          <a:prstGeom prst="rect">
            <a:avLst/>
          </a:prstGeom>
          <a:solidFill>
            <a:srgbClr val="FFFF00"/>
          </a:solidFill>
        </p:spPr>
        <p:txBody>
          <a:bodyPr wrap="none" rtlCol="0">
            <a:spAutoFit/>
          </a:bodyPr>
          <a:lstStyle/>
          <a:p>
            <a:r>
              <a:rPr lang="en-US" sz="4400" b="1" dirty="0" smtClean="0"/>
              <a:t>2000</a:t>
            </a:r>
            <a:endParaRPr lang="en-US" sz="4400" b="1" dirty="0"/>
          </a:p>
        </p:txBody>
      </p:sp>
      <p:sp>
        <p:nvSpPr>
          <p:cNvPr id="6" name="TextBox 5"/>
          <p:cNvSpPr txBox="1"/>
          <p:nvPr/>
        </p:nvSpPr>
        <p:spPr>
          <a:xfrm>
            <a:off x="4495800" y="33278"/>
            <a:ext cx="4572000" cy="5940088"/>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Education should be an ethical calling devoted to holistic learning</a:t>
            </a:r>
          </a:p>
          <a:p>
            <a:endParaRPr lang="en-US" sz="1200" b="1" dirty="0"/>
          </a:p>
          <a:p>
            <a:r>
              <a:rPr lang="en-US" sz="2000" b="1" dirty="0" smtClean="0"/>
              <a:t>02 Education is how you shape the future</a:t>
            </a:r>
          </a:p>
          <a:p>
            <a:endParaRPr lang="en-US" sz="1200" b="1" dirty="0"/>
          </a:p>
          <a:p>
            <a:r>
              <a:rPr lang="en-US" sz="2000" b="1" dirty="0" smtClean="0"/>
              <a:t>03 Curiosity + education across humanity = infinite wealth creation</a:t>
            </a:r>
          </a:p>
          <a:p>
            <a:endParaRPr lang="en-US" sz="1200" b="1" dirty="0"/>
          </a:p>
          <a:p>
            <a:r>
              <a:rPr lang="en-US" sz="2000" b="1" dirty="0" smtClean="0"/>
              <a:t>04 Thinking is an act of creation and must be communal, characterized by sharing and interaction – an endless cycle</a:t>
            </a:r>
          </a:p>
          <a:p>
            <a:endParaRPr lang="en-US" sz="1200" b="1" dirty="0"/>
          </a:p>
          <a:p>
            <a:r>
              <a:rPr lang="en-US" sz="2000" b="1" dirty="0" smtClean="0"/>
              <a:t>05 Education must be based on reality and truthful about oppression and root causes of poor conditions</a:t>
            </a:r>
          </a:p>
          <a:p>
            <a:endParaRPr lang="en-US" sz="1200" b="1" dirty="0"/>
          </a:p>
          <a:p>
            <a:r>
              <a:rPr lang="en-US" sz="2000" b="1" dirty="0" smtClean="0"/>
              <a:t>05 Education is ultimately about learning the true costs of all forms of human action</a:t>
            </a:r>
            <a:endParaRPr lang="en-US" sz="20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4245849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572000" cy="6864865"/>
          </a:xfrm>
          <a:prstGeom prst="rect">
            <a:avLst/>
          </a:prstGeom>
        </p:spPr>
      </p:pic>
      <p:sp>
        <p:nvSpPr>
          <p:cNvPr id="5" name="TextBox 4"/>
          <p:cNvSpPr txBox="1"/>
          <p:nvPr/>
        </p:nvSpPr>
        <p:spPr>
          <a:xfrm>
            <a:off x="0" y="14368"/>
            <a:ext cx="1326004" cy="769441"/>
          </a:xfrm>
          <a:prstGeom prst="rect">
            <a:avLst/>
          </a:prstGeom>
          <a:solidFill>
            <a:srgbClr val="FFFF00"/>
          </a:solidFill>
        </p:spPr>
        <p:txBody>
          <a:bodyPr wrap="none" rtlCol="0">
            <a:spAutoFit/>
          </a:bodyPr>
          <a:lstStyle/>
          <a:p>
            <a:r>
              <a:rPr lang="en-US" sz="4400" b="1" dirty="0" smtClean="0"/>
              <a:t>2000</a:t>
            </a:r>
            <a:endParaRPr lang="en-US" sz="4400" b="1" dirty="0"/>
          </a:p>
        </p:txBody>
      </p:sp>
      <p:sp>
        <p:nvSpPr>
          <p:cNvPr id="6" name="TextBox 5"/>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
        <p:nvSpPr>
          <p:cNvPr id="7" name="TextBox 6"/>
          <p:cNvSpPr txBox="1"/>
          <p:nvPr/>
        </p:nvSpPr>
        <p:spPr>
          <a:xfrm>
            <a:off x="4572000" y="39231"/>
            <a:ext cx="4495800" cy="5632311"/>
          </a:xfrm>
          <a:prstGeom prst="rect">
            <a:avLst/>
          </a:prstGeom>
          <a:noFill/>
        </p:spPr>
        <p:txBody>
          <a:bodyPr wrap="square" rtlCol="0">
            <a:spAutoFit/>
          </a:bodyPr>
          <a:lstStyle/>
          <a:p>
            <a:r>
              <a:rPr lang="en-US" sz="2000" b="1" dirty="0" smtClean="0"/>
              <a:t>Highlights:</a:t>
            </a:r>
          </a:p>
          <a:p>
            <a:endParaRPr lang="en-US" sz="2000" b="1" dirty="0"/>
          </a:p>
          <a:p>
            <a:r>
              <a:rPr lang="en-US" sz="2000" b="1" dirty="0" smtClean="0"/>
              <a:t>01 Inadequacy </a:t>
            </a:r>
            <a:r>
              <a:rPr lang="en-US" sz="2000" b="1" dirty="0"/>
              <a:t>of the industry standard briefing, consisting of complex slides with complex ideas outlined in </a:t>
            </a:r>
            <a:r>
              <a:rPr lang="en-US" sz="2000" b="1" dirty="0" err="1"/>
              <a:t>excrutiating</a:t>
            </a:r>
            <a:r>
              <a:rPr lang="en-US" sz="2000" b="1" dirty="0"/>
              <a:t> detail</a:t>
            </a:r>
            <a:endParaRPr lang="en-US" sz="2000" b="1" dirty="0" smtClean="0"/>
          </a:p>
          <a:p>
            <a:endParaRPr lang="en-US" sz="2000" b="1" dirty="0"/>
          </a:p>
          <a:p>
            <a:r>
              <a:rPr lang="en-US" sz="2000" b="1" dirty="0"/>
              <a:t>02 </a:t>
            </a:r>
            <a:r>
              <a:rPr lang="en-US" sz="2000" b="1" dirty="0" smtClean="0"/>
              <a:t>A </a:t>
            </a:r>
            <a:r>
              <a:rPr lang="en-US" sz="2000" b="1" dirty="0"/>
              <a:t>story-telling approach can accomplish two miracles: </a:t>
            </a:r>
            <a:endParaRPr lang="en-US" sz="2000" b="1" dirty="0" smtClean="0"/>
          </a:p>
          <a:p>
            <a:endParaRPr lang="en-US" sz="2000" b="1" dirty="0"/>
          </a:p>
          <a:p>
            <a:r>
              <a:rPr lang="en-US" sz="2000" b="1" dirty="0" smtClean="0"/>
              <a:t>a</a:t>
            </a:r>
            <a:r>
              <a:rPr lang="en-US" sz="2000" b="1" dirty="0"/>
              <a:t>) explain complex ideas in a visual short-hand that causes even the most jaded skeptic to “get it,” and </a:t>
            </a:r>
            <a:endParaRPr lang="en-US" sz="2000" b="1" dirty="0" smtClean="0"/>
          </a:p>
          <a:p>
            <a:endParaRPr lang="en-US" sz="2000" b="1" dirty="0"/>
          </a:p>
          <a:p>
            <a:r>
              <a:rPr lang="en-US" sz="2000" b="1" dirty="0" smtClean="0"/>
              <a:t>b</a:t>
            </a:r>
            <a:r>
              <a:rPr lang="en-US" sz="2000" b="1" dirty="0"/>
              <a:t>) do this in such a way that the audience rather than the speaker “fills in the blanks” and in so doing becomes a stakeholder in the vision for </a:t>
            </a:r>
            <a:r>
              <a:rPr lang="en-US" sz="2000" b="1" dirty="0" smtClean="0"/>
              <a:t>change</a:t>
            </a:r>
          </a:p>
        </p:txBody>
      </p:sp>
    </p:spTree>
    <p:extLst>
      <p:ext uri="{BB962C8B-B14F-4D97-AF65-F5344CB8AC3E}">
        <p14:creationId xmlns:p14="http://schemas.microsoft.com/office/powerpoint/2010/main" val="2479858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572000" cy="6864865"/>
          </a:xfrm>
          <a:prstGeom prst="rect">
            <a:avLst/>
          </a:prstGeom>
        </p:spPr>
      </p:pic>
      <p:sp>
        <p:nvSpPr>
          <p:cNvPr id="5" name="TextBox 4"/>
          <p:cNvSpPr txBox="1"/>
          <p:nvPr/>
        </p:nvSpPr>
        <p:spPr>
          <a:xfrm>
            <a:off x="4572000" y="0"/>
            <a:ext cx="4572000" cy="6494085"/>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Universities are failing in near-catastrophic terms – aging uncaring faculty; vanishing of liberal arts, commercialization (prostitution) of graduate research</a:t>
            </a:r>
          </a:p>
          <a:p>
            <a:endParaRPr lang="en-US" sz="1200" b="1" dirty="0"/>
          </a:p>
          <a:p>
            <a:r>
              <a:rPr lang="en-US" sz="2000" b="1" dirty="0" smtClean="0"/>
              <a:t>02 America spends more on prisons than on universities</a:t>
            </a:r>
          </a:p>
          <a:p>
            <a:endParaRPr lang="en-US" sz="1200" b="1" dirty="0"/>
          </a:p>
          <a:p>
            <a:r>
              <a:rPr lang="en-US" sz="2000" b="1" dirty="0" smtClean="0"/>
              <a:t>03 Suggestions include new emphasis on university support to primary and secondary education, using information technology to connect universities to businesses, exploration of distance learning, and resurrection of mid-career continuous learning</a:t>
            </a:r>
          </a:p>
          <a:p>
            <a:endParaRPr lang="en-US" sz="1200" b="1" dirty="0"/>
          </a:p>
          <a:p>
            <a:r>
              <a:rPr lang="en-US" sz="2000" b="1" dirty="0" smtClean="0"/>
              <a:t>04 Citing Alfred North Whitehead: any society that “does not value trained intelligence is doomed.”</a:t>
            </a:r>
            <a:endParaRPr lang="en-US" sz="2000" b="1" dirty="0"/>
          </a:p>
        </p:txBody>
      </p:sp>
      <p:sp>
        <p:nvSpPr>
          <p:cNvPr id="6" name="TextBox 5"/>
          <p:cNvSpPr txBox="1"/>
          <p:nvPr/>
        </p:nvSpPr>
        <p:spPr>
          <a:xfrm>
            <a:off x="0" y="0"/>
            <a:ext cx="1326004" cy="769441"/>
          </a:xfrm>
          <a:prstGeom prst="rect">
            <a:avLst/>
          </a:prstGeom>
          <a:solidFill>
            <a:srgbClr val="FFFF00"/>
          </a:solidFill>
        </p:spPr>
        <p:txBody>
          <a:bodyPr wrap="none" rtlCol="0">
            <a:spAutoFit/>
          </a:bodyPr>
          <a:lstStyle/>
          <a:p>
            <a:r>
              <a:rPr lang="en-US" sz="4400" b="1" dirty="0" smtClean="0"/>
              <a:t>2001</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2315646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 y="-1"/>
            <a:ext cx="4903519" cy="6906365"/>
          </a:xfrm>
          <a:prstGeom prst="rect">
            <a:avLst/>
          </a:prstGeom>
        </p:spPr>
      </p:pic>
      <p:sp>
        <p:nvSpPr>
          <p:cNvPr id="5" name="TextBox 4"/>
          <p:cNvSpPr txBox="1"/>
          <p:nvPr/>
        </p:nvSpPr>
        <p:spPr>
          <a:xfrm>
            <a:off x="4876800" y="76200"/>
            <a:ext cx="4114800" cy="6340197"/>
          </a:xfrm>
          <a:prstGeom prst="rect">
            <a:avLst/>
          </a:prstGeom>
          <a:noFill/>
        </p:spPr>
        <p:txBody>
          <a:bodyPr wrap="square" rtlCol="0">
            <a:spAutoFit/>
          </a:bodyPr>
          <a:lstStyle/>
          <a:p>
            <a:r>
              <a:rPr lang="en-US" dirty="0" smtClean="0"/>
              <a:t>Summary:</a:t>
            </a:r>
            <a:endParaRPr lang="en-US" dirty="0"/>
          </a:p>
          <a:p>
            <a:endParaRPr lang="en-US" sz="1000" dirty="0" smtClean="0"/>
          </a:p>
          <a:p>
            <a:r>
              <a:rPr lang="en-US" dirty="0"/>
              <a:t>The author is laying bare the raw threats to the future of the electronic commons. He discusses in detail how very specific government policies to sell and control bandwidth, and very specific corporate legal claims being backed by “the people’s” lawyers within government, are essentially “fencing” the Internet commons and severely constraining both the rights of the people and the prospects for the future of ideas and </a:t>
            </a:r>
            <a:r>
              <a:rPr lang="en-US" dirty="0" smtClean="0"/>
              <a:t>innovation. What </a:t>
            </a:r>
            <a:r>
              <a:rPr lang="en-US" dirty="0"/>
              <a:t>is happening to the Internet through legal machinations that are largely invisible to the people is a travesty, a crime against humanity even if permissible by law, and perhaps grounds for a public uprising demanding the recall of any official that permits and perpetuates the theft of the commons by corporations and their lawyers.</a:t>
            </a:r>
          </a:p>
          <a:p>
            <a:endParaRPr lang="en-US" dirty="0"/>
          </a:p>
        </p:txBody>
      </p:sp>
      <p:sp>
        <p:nvSpPr>
          <p:cNvPr id="6" name="TextBox 5"/>
          <p:cNvSpPr txBox="1"/>
          <p:nvPr/>
        </p:nvSpPr>
        <p:spPr>
          <a:xfrm>
            <a:off x="0" y="0"/>
            <a:ext cx="1326004" cy="769441"/>
          </a:xfrm>
          <a:prstGeom prst="rect">
            <a:avLst/>
          </a:prstGeom>
          <a:solidFill>
            <a:srgbClr val="FFFF00"/>
          </a:solidFill>
        </p:spPr>
        <p:txBody>
          <a:bodyPr wrap="none" rtlCol="0">
            <a:spAutoFit/>
          </a:bodyPr>
          <a:lstStyle/>
          <a:p>
            <a:r>
              <a:rPr lang="en-US" sz="4400" b="1" dirty="0" smtClean="0"/>
              <a:t>2001</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2572158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 y="0"/>
            <a:ext cx="4426527" cy="6826624"/>
          </a:xfrm>
          <a:prstGeom prst="rect">
            <a:avLst/>
          </a:prstGeom>
        </p:spPr>
      </p:pic>
      <p:sp>
        <p:nvSpPr>
          <p:cNvPr id="5" name="TextBox 4"/>
          <p:cNvSpPr txBox="1"/>
          <p:nvPr/>
        </p:nvSpPr>
        <p:spPr>
          <a:xfrm>
            <a:off x="0" y="0"/>
            <a:ext cx="1326004" cy="769441"/>
          </a:xfrm>
          <a:prstGeom prst="rect">
            <a:avLst/>
          </a:prstGeom>
          <a:solidFill>
            <a:srgbClr val="FFFF00"/>
          </a:solidFill>
        </p:spPr>
        <p:txBody>
          <a:bodyPr wrap="none" rtlCol="0">
            <a:spAutoFit/>
          </a:bodyPr>
          <a:lstStyle/>
          <a:p>
            <a:r>
              <a:rPr lang="en-US" sz="4400" b="1" dirty="0" smtClean="0"/>
              <a:t>2001</a:t>
            </a:r>
            <a:endParaRPr lang="en-US" sz="4400" b="1" dirty="0"/>
          </a:p>
        </p:txBody>
      </p:sp>
      <p:sp>
        <p:nvSpPr>
          <p:cNvPr id="6" name="TextBox 5"/>
          <p:cNvSpPr txBox="1"/>
          <p:nvPr/>
        </p:nvSpPr>
        <p:spPr>
          <a:xfrm>
            <a:off x="4495800" y="33278"/>
            <a:ext cx="4572000" cy="5940088"/>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Barbarians are “</a:t>
            </a:r>
            <a:r>
              <a:rPr lang="en-US" sz="2000" b="1" dirty="0" err="1" smtClean="0"/>
              <a:t>mixmasters</a:t>
            </a:r>
            <a:r>
              <a:rPr lang="en-US" sz="2000" b="1" dirty="0" smtClean="0"/>
              <a:t>” of </a:t>
            </a:r>
            <a:r>
              <a:rPr lang="en-US" sz="2000" b="1" dirty="0" err="1" smtClean="0"/>
              <a:t>clture</a:t>
            </a:r>
            <a:r>
              <a:rPr lang="en-US" sz="2000" b="1" dirty="0" smtClean="0"/>
              <a:t> who take down zero-sum cultures (empires)</a:t>
            </a:r>
          </a:p>
          <a:p>
            <a:endParaRPr lang="en-US" sz="1200" b="1" dirty="0"/>
          </a:p>
          <a:p>
            <a:r>
              <a:rPr lang="en-US" sz="2000" b="1" dirty="0" smtClean="0"/>
              <a:t>02 Oppression (win-lose) robs the system of time and energy that would otherwise feed cultural evolution</a:t>
            </a:r>
          </a:p>
          <a:p>
            <a:endParaRPr lang="en-US" sz="1200" b="1" dirty="0"/>
          </a:p>
          <a:p>
            <a:r>
              <a:rPr lang="en-US" sz="2000" b="1" dirty="0" smtClean="0"/>
              <a:t>03 Sharing information is the ultimate “non-zero” act – this feeds reciprocal altruism and social self-organization</a:t>
            </a:r>
          </a:p>
          <a:p>
            <a:endParaRPr lang="en-US" sz="1200" b="1" dirty="0"/>
          </a:p>
          <a:p>
            <a:r>
              <a:rPr lang="en-US" sz="2000" b="1" dirty="0" smtClean="0"/>
              <a:t>04 Multiculturalism is a form of immunization against mono-cultural failure</a:t>
            </a:r>
          </a:p>
          <a:p>
            <a:endParaRPr lang="en-US" sz="1200" b="1" dirty="0"/>
          </a:p>
          <a:p>
            <a:r>
              <a:rPr lang="en-US" sz="2000" b="1" dirty="0" smtClean="0"/>
              <a:t>05 The “</a:t>
            </a:r>
            <a:r>
              <a:rPr lang="en-US" sz="2000" b="1" dirty="0" err="1" smtClean="0"/>
              <a:t>noosphere</a:t>
            </a:r>
            <a:r>
              <a:rPr lang="en-US" sz="2000" b="1" dirty="0" smtClean="0"/>
              <a:t>” is nurtured only when the broadest possible portion of the population is literate and engaged.</a:t>
            </a:r>
            <a:endParaRPr lang="en-US" sz="20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1225824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 y="0"/>
            <a:ext cx="4486894" cy="6818988"/>
          </a:xfrm>
          <a:prstGeom prst="rect">
            <a:avLst/>
          </a:prstGeom>
        </p:spPr>
      </p:pic>
      <p:sp>
        <p:nvSpPr>
          <p:cNvPr id="5" name="TextBox 4"/>
          <p:cNvSpPr txBox="1"/>
          <p:nvPr/>
        </p:nvSpPr>
        <p:spPr>
          <a:xfrm>
            <a:off x="4648200" y="0"/>
            <a:ext cx="4495800" cy="5909310"/>
          </a:xfrm>
          <a:prstGeom prst="rect">
            <a:avLst/>
          </a:prstGeom>
          <a:noFill/>
        </p:spPr>
        <p:txBody>
          <a:bodyPr wrap="square" rtlCol="0">
            <a:spAutoFit/>
          </a:bodyPr>
          <a:lstStyle/>
          <a:p>
            <a:r>
              <a:rPr lang="en-US" b="1" dirty="0" smtClean="0"/>
              <a:t>Highlights:</a:t>
            </a:r>
          </a:p>
          <a:p>
            <a:endParaRPr lang="en-US" sz="1200" b="1" dirty="0"/>
          </a:p>
          <a:p>
            <a:r>
              <a:rPr lang="en-US" b="1" dirty="0" smtClean="0"/>
              <a:t>01 Biology, not technology, rules.</a:t>
            </a:r>
          </a:p>
          <a:p>
            <a:endParaRPr lang="en-US" sz="1200" b="1" dirty="0"/>
          </a:p>
          <a:p>
            <a:r>
              <a:rPr lang="en-US" b="1" dirty="0" smtClean="0"/>
              <a:t>02 Five major elements of global inter-species and inter-group network intelligence are the conformity enforcers; the diversity generators; the inner-judges; resource shifters; and inter-group tournaments. </a:t>
            </a:r>
          </a:p>
          <a:p>
            <a:endParaRPr lang="en-US" sz="1200" b="1" dirty="0"/>
          </a:p>
          <a:p>
            <a:r>
              <a:rPr lang="en-US" b="1" dirty="0" smtClean="0"/>
              <a:t>03 Half a person’s brain cells are killed off by cultural-driven framing.</a:t>
            </a:r>
          </a:p>
          <a:p>
            <a:endParaRPr lang="en-US" sz="1200" b="1" dirty="0"/>
          </a:p>
          <a:p>
            <a:r>
              <a:rPr lang="en-US" b="1" dirty="0" smtClean="0"/>
              <a:t>04 Non-conformists—diversity generators—are priceless but tend to be shut out just when they are needed most.</a:t>
            </a:r>
          </a:p>
          <a:p>
            <a:endParaRPr lang="en-US" sz="1200" b="1" dirty="0"/>
          </a:p>
          <a:p>
            <a:r>
              <a:rPr lang="en-US" b="1" dirty="0" smtClean="0"/>
              <a:t>05 We lack metrics for understanding the economic productivity role of information sharing and sense-making.</a:t>
            </a:r>
          </a:p>
          <a:p>
            <a:endParaRPr lang="en-US" sz="1200" b="1" dirty="0"/>
          </a:p>
          <a:p>
            <a:r>
              <a:rPr lang="en-US" b="1" dirty="0" smtClean="0"/>
              <a:t>06 Mass mind has been kidnapped and is suffering from a staged mass hallucination.</a:t>
            </a:r>
            <a:endParaRPr lang="en-US" b="1" dirty="0"/>
          </a:p>
        </p:txBody>
      </p:sp>
      <p:sp>
        <p:nvSpPr>
          <p:cNvPr id="6" name="TextBox 5"/>
          <p:cNvSpPr txBox="1"/>
          <p:nvPr/>
        </p:nvSpPr>
        <p:spPr>
          <a:xfrm>
            <a:off x="0" y="990"/>
            <a:ext cx="1326004" cy="769441"/>
          </a:xfrm>
          <a:prstGeom prst="rect">
            <a:avLst/>
          </a:prstGeom>
          <a:solidFill>
            <a:srgbClr val="FFFF00"/>
          </a:solidFill>
        </p:spPr>
        <p:txBody>
          <a:bodyPr wrap="none" rtlCol="0">
            <a:spAutoFit/>
          </a:bodyPr>
          <a:lstStyle/>
          <a:p>
            <a:r>
              <a:rPr lang="en-US" sz="4400" b="1" dirty="0" smtClean="0"/>
              <a:t>2001</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158840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4" y="0"/>
            <a:ext cx="4560125" cy="6800876"/>
          </a:xfrm>
          <a:prstGeom prst="rect">
            <a:avLst/>
          </a:prstGeom>
        </p:spPr>
      </p:pic>
      <p:sp>
        <p:nvSpPr>
          <p:cNvPr id="5" name="TextBox 4"/>
          <p:cNvSpPr txBox="1"/>
          <p:nvPr/>
        </p:nvSpPr>
        <p:spPr>
          <a:xfrm>
            <a:off x="0" y="990"/>
            <a:ext cx="1326004" cy="769441"/>
          </a:xfrm>
          <a:prstGeom prst="rect">
            <a:avLst/>
          </a:prstGeom>
          <a:solidFill>
            <a:srgbClr val="FFFF00"/>
          </a:solidFill>
        </p:spPr>
        <p:txBody>
          <a:bodyPr wrap="none" rtlCol="0">
            <a:spAutoFit/>
          </a:bodyPr>
          <a:lstStyle/>
          <a:p>
            <a:r>
              <a:rPr lang="en-US" sz="4400" b="1" dirty="0" smtClean="0"/>
              <a:t>2002</a:t>
            </a:r>
            <a:endParaRPr lang="en-US" sz="4400" b="1" dirty="0"/>
          </a:p>
        </p:txBody>
      </p:sp>
      <p:sp>
        <p:nvSpPr>
          <p:cNvPr id="6" name="TextBox 5"/>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
        <p:nvSpPr>
          <p:cNvPr id="7" name="TextBox 6"/>
          <p:cNvSpPr txBox="1"/>
          <p:nvPr/>
        </p:nvSpPr>
        <p:spPr>
          <a:xfrm>
            <a:off x="4571998" y="6690"/>
            <a:ext cx="4419601" cy="6247864"/>
          </a:xfrm>
          <a:prstGeom prst="rect">
            <a:avLst/>
          </a:prstGeom>
          <a:noFill/>
        </p:spPr>
        <p:txBody>
          <a:bodyPr wrap="square" rtlCol="0">
            <a:spAutoFit/>
          </a:bodyPr>
          <a:lstStyle/>
          <a:p>
            <a:r>
              <a:rPr lang="en-US" sz="2000" b="1" dirty="0" smtClean="0"/>
              <a:t>Highlights:</a:t>
            </a:r>
          </a:p>
          <a:p>
            <a:endParaRPr lang="en-US" sz="2000" b="1" dirty="0"/>
          </a:p>
          <a:p>
            <a:r>
              <a:rPr lang="en-US" sz="2000" b="1" dirty="0" smtClean="0"/>
              <a:t>01 Focus is on paying attention to truth and seeking the truth through networks of trust</a:t>
            </a:r>
          </a:p>
          <a:p>
            <a:endParaRPr lang="en-US" sz="2000" b="1" dirty="0"/>
          </a:p>
          <a:p>
            <a:r>
              <a:rPr lang="en-US" sz="2000" b="1" dirty="0" smtClean="0"/>
              <a:t>02 As world gets more complicated training becomes more critical – on a continuous basis</a:t>
            </a:r>
          </a:p>
          <a:p>
            <a:endParaRPr lang="en-US" sz="2000" b="1" dirty="0"/>
          </a:p>
          <a:p>
            <a:r>
              <a:rPr lang="en-US" sz="2000" b="1" dirty="0" smtClean="0"/>
              <a:t>03 All existing models of governance and management are obsolete</a:t>
            </a:r>
          </a:p>
          <a:p>
            <a:endParaRPr lang="en-US" sz="2000" b="1" dirty="0"/>
          </a:p>
          <a:p>
            <a:r>
              <a:rPr lang="en-US" sz="2000" b="1" dirty="0" smtClean="0"/>
              <a:t>04 Intelligence (decision-support) is not just for individual decision-makers, it should be created for entire industries</a:t>
            </a:r>
          </a:p>
          <a:p>
            <a:endParaRPr lang="en-US" sz="2000" b="1" dirty="0"/>
          </a:p>
          <a:p>
            <a:r>
              <a:rPr lang="en-US" sz="2000" b="1" dirty="0" smtClean="0"/>
              <a:t>05 Stop making things and marketing them – focus instead on being able to meet new needs in near-real-time</a:t>
            </a:r>
            <a:endParaRPr lang="en-US" sz="2000" b="1" dirty="0"/>
          </a:p>
        </p:txBody>
      </p:sp>
    </p:spTree>
    <p:extLst>
      <p:ext uri="{BB962C8B-B14F-4D97-AF65-F5344CB8AC3E}">
        <p14:creationId xmlns:p14="http://schemas.microsoft.com/office/powerpoint/2010/main" val="3665818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48200" cy="6860812"/>
          </a:xfrm>
          <a:prstGeom prst="rect">
            <a:avLst/>
          </a:prstGeom>
        </p:spPr>
      </p:pic>
      <p:sp>
        <p:nvSpPr>
          <p:cNvPr id="5" name="TextBox 4"/>
          <p:cNvSpPr txBox="1"/>
          <p:nvPr/>
        </p:nvSpPr>
        <p:spPr>
          <a:xfrm>
            <a:off x="0" y="990"/>
            <a:ext cx="1326004" cy="769441"/>
          </a:xfrm>
          <a:prstGeom prst="rect">
            <a:avLst/>
          </a:prstGeom>
          <a:solidFill>
            <a:srgbClr val="FFFF00"/>
          </a:solidFill>
        </p:spPr>
        <p:txBody>
          <a:bodyPr wrap="none" rtlCol="0">
            <a:spAutoFit/>
          </a:bodyPr>
          <a:lstStyle/>
          <a:p>
            <a:r>
              <a:rPr lang="en-US" sz="4400" b="1" dirty="0" smtClean="0"/>
              <a:t>1938</a:t>
            </a:r>
            <a:endParaRPr lang="en-US" sz="4400" b="1" dirty="0"/>
          </a:p>
        </p:txBody>
      </p:sp>
      <p:sp>
        <p:nvSpPr>
          <p:cNvPr id="6" name="TextBox 5"/>
          <p:cNvSpPr txBox="1"/>
          <p:nvPr/>
        </p:nvSpPr>
        <p:spPr>
          <a:xfrm>
            <a:off x="4648200" y="21585"/>
            <a:ext cx="4495800" cy="6617196"/>
          </a:xfrm>
          <a:prstGeom prst="rect">
            <a:avLst/>
          </a:prstGeom>
          <a:noFill/>
        </p:spPr>
        <p:txBody>
          <a:bodyPr wrap="square" rtlCol="0">
            <a:spAutoFit/>
          </a:bodyPr>
          <a:lstStyle/>
          <a:p>
            <a:r>
              <a:rPr lang="en-US" sz="2000" b="1" dirty="0" smtClean="0"/>
              <a:t>Highlights:</a:t>
            </a:r>
          </a:p>
          <a:p>
            <a:endParaRPr lang="en-US" sz="2000" b="1" dirty="0"/>
          </a:p>
          <a:p>
            <a:r>
              <a:rPr lang="en-US" sz="2000" b="1" dirty="0" smtClean="0"/>
              <a:t>01 “The whole human memory can be made accessible to every individual. It need not be concentrated in any one place.”</a:t>
            </a:r>
          </a:p>
          <a:p>
            <a:endParaRPr lang="en-US" sz="1200" b="1" dirty="0"/>
          </a:p>
          <a:p>
            <a:r>
              <a:rPr lang="en-US" sz="2000" b="1" dirty="0" smtClean="0"/>
              <a:t>02 If informed and engaged, Public Opinion could restore common sense and popular control of the public world.</a:t>
            </a:r>
          </a:p>
          <a:p>
            <a:endParaRPr lang="en-US" sz="1200" b="1" dirty="0"/>
          </a:p>
          <a:p>
            <a:r>
              <a:rPr lang="en-US" sz="2000" b="1" dirty="0" smtClean="0"/>
              <a:t>03 The communication functions of the world brain would include a highly effective information retrieval system, selective dissemination of information, efficient communication facilities, effective presentation, popular education, public and individual awareness for all issues, and facilitate social networking between organizations, groups, and individuals.</a:t>
            </a:r>
          </a:p>
          <a:p>
            <a:endParaRPr lang="en-US" sz="2000" b="1" dirty="0"/>
          </a:p>
        </p:txBody>
      </p:sp>
      <p:sp>
        <p:nvSpPr>
          <p:cNvPr id="2" name="TextBox 1"/>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307510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BDABIMDRANCxIQDhAUExIVGywdGxgYGzYnKSAsQDlEQz85Pj1HUGZXR0thTT0+WXlaYWltcnNyRVV9hnxvhWZwcm7/2wBDARMUFBsXGzQdHTRuST5Jbm5ubm5ubm5ubm5ubm5ubm5ubm5ubm5ubm5ubm5ubm5ubm5ubm5ubm5ubm5ubm5ubm7/wAARCAEpAQQDASIAAhEBAxEB/8QAGwAAAgMBAQEAAAAAAAAAAAAAAAQCAwUGAQf/xABLEAACAQMCAgMNBAgEBQIHAAABAgMABBESIQUxE0FRBhQVIjJhcXKBkaGx0TM0U1QjQlJzkpPB8DVisuEkJUNjwnTxJjY3RIKi0v/EABkBAQADAQEAAAAAAAAAAAAAAAABAgMEBf/EACQRAQABAwQDAQEAAwAAAAAAAAABAhESAyExUTJBYSITBKHw/9oADAMBAAIRAxEAPwDM45fXcXFZkjup0UHZVkIApHwlffnbn+a31q/ug/xif00vBPDHbypLAsjsDoc/q7fXFVidlp5e+Er787c/zW+tHhK+/O3H81vrU++7XXERZrhQdYP6x/8Af4VWZoczlYcdIDoBwdG+3wplPRZ74Svvztx/Nb60eEr787cfzW+teyXFszOVtwoKkLjHPf6j+EV53xCUkDW66mQKuABg4IJ9+/speeiw8JX3525/mt9aPCV9+duf5rfWvTc25m1m1XSGBCjbYA7H3j3VCOW3R5CYSysDpDYON/pS89Isl4Svvztx/Nb614eJX2D/AMbc/wA1vrUhc222bYbRBCRjdv2qUPkmpibj63Zxo1nAzIpJjUkkc9qt6KP8NPcKhZfcbf8Adr8quqUIdFH+Gn8NHRR/hp7hS7W9yZonFyQqsxZceUCcgezYVBba7EQXpxnoipbJPjdTf7UDfRR/hp7hR0Uf4afw0obW7MgbvnA0EEAnGo6vqN/8tWW8E8ckZklLKsWlgSTls86C/oo/w09wo6KP8NPcKUFrdDP/ABJx0obG58XrH98sVdaQzRGXppek1MSo54H9/Kgt6KP8NPcKOij/AA09wqdFBn8Us2lgzAdDDfxdq5t5riNyryyAjq1Gu0rK4twtZ1MkYw4rXTrinaeGOrpzVvHLnu+Z/wAaT+I0d8z/AI0n8RqDo0blXGCOqvK67Q47zCzvmf8AGk/iNHfM/wCNJ/EaroAycDcmptBlPazvmf8AGk/iNHfM340n8RqDo0blXUqwOCCMEVoWUEVtZtxG5UyqhwkS75bz9ntqtWMRey1OVU2upnW8t4YpZZHUS50guc+6qO+Z/wAaT+I1MC64pel2HSTN1DyUXsHYKndcPltkLl4pFVtLGJtWg9h7KiLcVck35pvZT3zP+NJ/EaO+Z/xpP4jVdFXxhTKe2xwt2kt2LszHWdyc9QoqPCfureufkKK4NTyl6Gn4Q5zi1qkvE5mbOdRGxpYcPhP7XvpzjJYXUxQ4Os+k1VbSiXkMeYnNcmVVuXdFNN7TCrwbD/n99ejhsH+f304K9qM6l8Keig4Zb9r++vfBdv2v/FTqxsx6hVggz5RIHbVozlSf5x6Z3gu36y/vqPgyDP6/vrWeJVA8UtnrG9SS1R0yA2ezsqf12j8dMV+HwD9v31U1lFg41e+tw2COpbUy74IIqifhxUHRIPQwxT9n46dxZjFlB+7X5VdVVqNNpCDzCKPhVtbuUUUUUBRRRQFFFFAUUUUBRRRQZXFuFrOpkjGHFc26NG5VxgjqruayuLcLWdTJGMOK209THaeGGrpZbxy5oAk4AyT1CtNVXhCI8iCW/lH6KHno85rOZWifDZVlNM2l2IGlmWJp7+VgI2c5Aztk10V3mNnPRaJ35X3nDzbcOa6vZne7kkG3PJPV7t/Nilba6msZHUL5Q0vFINj6RWtftFw2O3a4fvm5RSY0J8qQ+U583Z2fJTwbJclXub1O/LlekWIjmMenYYHZWdFe364aV0Wn88vY0uV4RBHw9GMlyzdNKg3XG2PN6fT20NadHB4JsQsk7Mr3DDyYwDkDPpA+NZweaEvGsssRzhgjldx6DWkttO/Cre34cniTktcSKcHOeRP98vPSqJjcpqirYnc2Rgi6VJoZ4w2hmibOluw0tWq1srovCbBg+lg9zMPJXHJf9vNSFzHGJZDal5bdDgSldievB6960orvtLOui28NDhP3VvXPyFFHCfureufkKK5NTzl2aXhDkuOu44xMQx8V8gVGOUKyyp5Lcx2GreMxF+LXDNsmo79tKL5OlV2Nc1omHTEzEnWu2yfFx2ZqdtP0rNqXLL59qVRSx3Gpz1CtCNFh3YqhxueQJ9NRExGy05TuYGtxuQPMDUujiDAuxIO+5qpJIwQZW0A7AkFQfaaaZYNW65OAAcZ+NWvZW0ykFCqTG+Ovtq/XgHUoxtkqeXbVSiAyYdBjHPOOqrWazgwJJYwWOQuck+gVMTE8KzEwV4qzxWT3Vu2AmPKTnvjPpq22tpZ7SKaRyzSoGOBgDIziq+MzwtwO4SOQM2F8U7Hyh1U9wuZPBlqudxCox7KtMRMETu6K3GLeMdij5VZWZc8e4dYFYrucwtjbVG2D6Djf2U9b3EdzEJItWk8tSlT7jvVma2is6747w+xn6G7nMUnUGjbxvRtv7KcguI7iISRltJ5alKn3HegtorOg49w651dBcGXScEpGxGfYKBx7hzStEtwWlXdkWNiw9Ixmg0aKz4uOWEt4loszLO4yqPGyEj2gVoUBRSlxxS0t5jC0heYDJiiUuwHaQM49teQcVtJ5hCJDHMeUcqGNm9AYDPsoHKKKVveI21guq6Z0XGSwjZgB5yBgUDVFZ0PHbC4QPBJLIh5MkEhB9oWmLbiNpdSGOC4jeRececMPSDvQJ8W4Ws6mSMYcVzjK0T6WyrKa7isHuiitYIumlYx/5gjED0kDb21tp6mO08MdXSy3jklw8C6luzLplu5YtMXTHYns+Xxpm8M1mvDc6TfplAq75XkM/Ae01hxTRzoGiYOp6xyp+wuRarIbeAyX0rBUc7hQa2qp9wwpq9TyndWa2yxwO7z8RmbWyrjAzuc+2lG6WFnjLSRnOGVWK+/FaEki8GBRWE/FZ92c+N0efmewf0qHFQ2bKGU9JfNGekAxkjI058/P41FNXqU10+45/wC/2d4ZeQROYLOIR2cERklkceMxxWTLxK9u4yJrhwrjeNQAAD1bDNQLTQLPBkp0g0SL5qrq1OnETdWrUmYs1uE/dm9c/IUUcJ+6t65+Qorl1POXXpeEOc4rA03EJ8HGHPP01VFZs36wA7RWhdhe/ZsjPjt86iGGnxa4by9CKYtdFIY4I9MY8YjxmPM0iJGl4g2F1JFsFzjB7adUEnO5IpWJeh4rIrnaVcg+fn9atTMTdWqLWMuZJFKtbkgrjGoVPhcU0cHR3Gklc46zjqqYZRsVJPaa9tXW5DvGdtWnn5WOzzVWJvtZMxb2su5u97WSbIJUHYDfPV7KW4NAVg74YFpZTqL9YHUP781NXls9zaPAu7FcAeg7f0rzgk4awjjZcPEdDLncEeapmJopvSpeKqt0eNoG4XKxYMQAeYJG4q2yj/5fASQuY1O68tqq42QvDJcjOrky8h4w2+fupzhpzw6BFUHMaBs+gVW04Rum8ZKu737jwv8Ae/0FdPwwYtFPWa5/u6tpJODWlwikrbyBnwOQI510HCnV7GNlIIIyDXY5XM93X+LcE/eH/UldRax5sgFOksvlVzHdgpu+P8Kt4d3hzK/+Vcj/APmuqtAVtoweygT4VwaDhkCwxZ0IMb82PWT565m227vuIAbAgf8AjXcVw9v/APUDiHoH/jQdRf8ACIL2S3m8ia3bUjjnjrHoNK90/E5OD8BeWI4mbEcZ7Cev3A1tCsbut4W/FeByxQjVNGRIg7SOr3E0CPcbaf8ALllclml/SSMebk9pp7uq4fHd8CuGA0y26maNxzUrvt7BSvcTcrLwpY+UkXiOp5gjane6q9Sy4Bdajl5kMSL1szbbe/NAp3HcZk4pw0C4OqaM6Gbtx1+6tHugH/IOIf8Ap5P9JrF7ieGy2VrmVSrMdTDsPZ7q2+6D/AOIf+nk/wBJoMTuEUNweMHfGr/Uac7q+EpdcNluof0V3aqZI5VOG23Iz6KT7gSDwhN+Wof/ALGtDus4nHYcGnQnM9whiijHNids+zNBX3Jcafi3DVM5zMnise0jrpzukH/w9xD9w3yrJ7iuGyWVn+lGHbxmHYT1Vrd0n/y9xD9w3yoOZ7neH99cDidPLCn/AFGoT6rfVqBDL861u4X/AAaL1T/qNM90XC2ns5JbZNUqDUFH63mrbT1Mdp4Y6ullvHLNteLTuEYWsEt4RoWdh43m26z7qetoUtZpI2uUbjE6FhJINQQkbDzH+/TztlMssQaM8vYQa0L2+75t4+ljzOhwZgcZXG2R1nNbVUX4YU6kx5co3F811GiXEQ77iYpLKCPGA25DrzVNK2uFU8gBTVaRFosyqm83a3CfureufkKKOE/dW9c/IUVxannLv0vCGPdle/Js89bfOqy+Bp7a9vdr2Y/9w/OoFSBkDY9lefM2l6kRsNyDk4r1Y438Vxq35kYwfMaiVOoZz7ampOdsKBzJqESlJbasq0kjKR5Oeftqy2EcC6FUIoxyHKvC3SDxTy7Oupl1wAowCOscqZTE3hW0SYE8aocklt8ADNUyQLI4l6FzI22tW0n24/rUVcgghc+NnA687VYT0bKNXMbkdlX/AKVTwpNFMK1SNpEW4gaZNxmQ5Vf6Vp2BiQIkIGlMAA88DaklkCJtk74APWOzFedKEYGMsrbHAHI/38qrFSJh16orwBXAZSuCCNiMUhHwWO3ytpNPBGd+jSUhR6B1eyn4DqgjPao+VWV2w5SFtwmC3ZmVcsxy7sSzOfOx3NPgYGBRRQQmjE0ZQs6g9aMVPvFYx7lrQXZuo2mSZvKcTPqPpOa3KKCMalECkk42yTmpUUUGfccGt5bk3MWuC4bZpIWKlvTjY+2q14LCZ1mmZ55V2WSZy5X0A7D2CtSighFEsSaUGBSXdB/gHEP/AE8n+k1oUnf8MgvwRP0jArpKdKwUjzqDg0HKdx3C1uOGpKk08LtnUYpWXVuR1Guhh4BbRzmYgvMecsjF397E49lS4fwO34a+bUui/sdI2n3ZxWpQQjjWJNKDApbiPDYeJQmK4MhQjBRZGUH0gHenKKDM4VwWLhWRbM4jP6hdiB6ATWnRRQYXFOARSSPc2y9HK3ladg3prBaExuRJnUO2u7rK4twtZ1MkYw4rbT1Mdp4YaullvHLluhTVkCpgYqTo0blXGCOqvK63Hw1uE/dW9c/IUUcJ+6t65+Qorh1POXoaXhDEvMG9n9dvnVYOCdyAeyrbwE3k5B/6jfOqdG++5rzZ5erTG0LGIOCAfSdq9KqTknPyqIkHWPZU13xg5J5VFyYehtIXAPimpnKlXVMk7tvyqoggFeW3X11NX8Ugc89tTdWzzpFEgQ5HXVonIOjQw6iRVBbbTgaT+yPhXr6QuN1wNs8z5qtF6lJtD3UcHbOc7Dq9FSRtI0xtpJ6gPjVekk46wdhnPpqSY06ShK5zgHyq3idmW93cWpzawnOcovyq0kAb1XbfdovUHyqTgshCnSSNjjOK2c6q3u4biISRsdBOAzArn0Z51b0iZUaly26jPP0VnHhH/CLCtwykSM+VUYGVIwB1DerV4aqza1cgdCIgNIyuARkHq51G61qezfTR4zrXGcZyOfZQZUBYF1BUZIzyrObgqPBaxPJkW55BMBxtzA69udWScLEnfZ6XHfOMjTsMe3n9KXktHZySeOOBpncCNV1FurHbUUu4X6PxtJlzoVwVJxz2O9Ra2Jshbq/6oXU6hs+kVTFw1Yjb/pWboEZBqAJOevPVTdGxvpY8E61wDgnPI14J49bqWxoAJJ5b+ekIeCxxwGJpC4Z0LZUAMF5Aj5mp3XCkuI516VlMsivsOWAAB6NqbptHZ7pE1BdQyRkDPMVWbqIXPQav0gXWRjkO01TFw9YrxJ1fASIRBAuBivLjhyTtcMXIadVXOBsB8803Rsa6VMKQ64bkc86GmRZkiJ8dwSoxzAxn5ilIeFxRGAltfQl2AKjBZjnPmx1VbJbM99HcLNp0KUKaQcgnJ36uQpubL+kQ6sOvi+Vvy9NeCWMhSHUhuRyN/RWenBkSCeMSkmZwxYrk7Nqwe0Vbb8MihNsS2vvdWC5Uc2IJb07UvKbR2Ze4jSN31AhBltO5+FT6RNejUur9nO9Z0XBoooXjEhIfo9R0jfSc/Ek1N+GL33JdK5MrBsDlzUAb+bHxpeS0dnldHzoZWwcHBzipVn8HsXsrdxLo1uwOF5AAADqHZ8a0KQidp2ZXFuFrOpkjGHFc26NG5VxgjqruayuLcLWdTJGMOK309THaeHPq6WW8ckOE/dW9c/IUVLhsbxQOkilWDnn6BRWep5S009qIYt196m/eN8zVON6vufvU37xvmaqIJrzZ5exT4wjpyOdRB0nbNekUbnNCU9W2k581Rxv5O45Y668UjkwyfTXurVIQCRnt6qmIVmU8Y3C5B5jrqIGSDjly2qUDpq0uGDk4yDzryRDDNpOcZ6xzq0VMqoSJ0jCkk5yeyhj44KtiQEbbYxVTyBE1EHc41dlQzkdWOew3Fa0Tuyqv6fQrf7vH6g+VWVVa/dYerxF+VW10OYUUUUBRRRQFFFFAUUUUFF9Oba1eVcFhgKCM7k4HzqteIRm+NqEfUCRrwNOQASOeeRFMuiyDDqGGQcEZ3FREESvrEah8k6gBnfGfkPdUbp2Uy3nR3nQGMkCIys+RhQP7NKQ8aXweJ54XEmQhRQN2Khtt+w1otBE7FnjUsV0kkbkdnoqLWsDIUaGMqTqIKjGe2m6YmnpXd3TRWqSRqNcjKqq+25I5/wB9VUQ8SMnRBwqlmkDEbjCZyQfTinZYIpkCSxpIoOdLKCK873i0gLGq6VKrhR4oPMCm6LxYmnFUniLQxsrdKkY1gb6sHqPYc1I8URUld4nASUxLgg6yM569uR59lW2vD7e1j0RoCNevLAeVjGfdVjWlu6lWgjZS2sgoMFu301G6b0qbe9NxdKiJpQwLKdXMajsPgarHFFPE5LbC9HHGzM+esYyPj8DTqxRoxKIqkgAkDGw5Com2iwQsaqfG3CjI1c/fU7l4JeGoO9XnMUoCuEC4GWJAIxv2GtCNhJGr4IDAHDDBFLwcOtobcwCJXQtqIcA5Pb2U0AAMAYFIv7RNvRC9AEwx+zRXt99sPV+tFEOVmXNzN+8b5mqilOFcyzbf9V/mardDXm1VfqXr0+MFCKhkZq907aqNWiUTCJGRy3qLHGM9VTJB66rZsjBq0KSjO4xsDg771dHJ3xanO8kXn5rS7gsoU4zyqMTPBKGXZh1Hrq0MqtzIJIIySR+1XhZmUgMMHc9pFSldZQJEAA5kdhqAYtuSMAdXVV6ZUqfQLT7pD+7X5VbVVrvaQ+ovyq2upyCiiigKKKKAooooCiiigKKKKAooooCiiigKKKKAooooCiiigRvvth6v1oovvth6v1oqBzhfE0w/7j/M0c6olP8AxU37xvmauTcV5lcfqXr0eMK5RtSj86dkG1KyLvSmSVBrwAHY1I4FVs/ZWrOXp2H9arZs5ORQSzHavPJOeZq0M5l4jBDlt17PNVhOwOcgciD86irBXydx5xXvksejOzDljNXhlMPotp90h/dr8qtqq0+6Q/u1+VW11OUUUUUBRRRQFFFFAUUUUBRRRQFFFFAUUUUBRRRQFFFFAUUUUCN99sPV+tFF99sPV+tFQOWkx33N+8b5mr1xpp48DkeVpOmQCRiwGD171RxKxuLC0adIzchN2WM4YDt351wV6VcztD0qdbTiI3KyHak5ieqkW7pID/8Abye8VN+JRmPWUK9oPVSnRrj0Tr6fa0jNQIA89eQTJPk5ZfSOf0HppieKKC36XviNhy8T/etP51dM51aOy5BPM4qPLlU7wd7RwyhhLHMMhl6iOYPnpYXKk+Qan+dXSs6lPaZXNRJYDCk7b+2vOk1b6TimobVprZp3dYolBJZ+urRRV0pNdPb6DZ/coM/hr8quqixINjbkcjGvyq+ulzCiiigKKKKAooooCiiigKKKx+IcejgcxWoEknW36o+tTEXRM2bFQeaJPLkRfSwFchdX01xJ41zKxH6oOlfcP96zL4gHKku3YxqbU8XVvXzZ9CSaN/IkRvQwNTr5zayGQMyYXTsQcbU5a8curJgDOdGf+o2pfcd/dU4xPEozmOYd1RWNwvujtb9xFIRFMdhv4r+g/wBK2arMWXiYngUUUVCRRRRQI332w9X60UX32w9X60VAqkuAsgj5EKpPnGOfsqXTdICOTikrsDvoMPKCr7dhXjOV0sOY29lSOT45wfoePxmKICKcawANtQ5j5H21n3pMcqqV1EAk56zXbXza7fpGjD9EdQyoJAxvjNcpxCwklvSiRkucHIGBjqoEbeQtKC+5236h/tW9ExuLV4hF4ij9k59PZSUnDzZKkpjUEHkTn3DIyaiO6FrUlIomWPrY7Mx8+9B5cdJ4KlVhg28ysAOw7f1pJZDtWjJLJPwu5uGDdHIFQE58Y6gfhWZEuRtQWmbo/HcHQNyB10pc8Qluz+mY6FGFQHAFXXZPepyOys6g+0cPOeH2x/7SfIUxS/Dv8Ntf3KfIUxQFFFFAUUUUBRRRQFLXXEbSyYLdXMURbcB2AJpmuU7pLeO+4gFKgsgC5I5f3momZ9LUxflbxzj8TJ0MEh6MjxmXYt5q5w305I6CJsnkcUzccO6OGLGdCNp1LzO39+6q4rSY26RSsyyyjZtWdWOrzc6tnTH5q2UnTr2qo3uQeW8kfdxtnYMK8ELzRCSXWMZySc5rSvreO4jEeuLKMCoRdLaccs/70xLHBdTCQjYRKHw2w23/AL2q0RHMMpqq4ljzaEx0jhRjfSxBO1Ig5JbBz59602gSfiDpcFUZF8XUMqcb8/P5qpItIULSLGxJyIlc5HmOOypt7MvReI/plG6gnt5V3Hc9xlzN4Ovn1TAfo5D+sOw+euUjbh89lMNBikU5RdWT59+sebFVF5oJkcP48eCrjb0EVaYvCt7S+p0Urwy8XiHD4blf+ou47D1j301WLoFFFFAjffbD1frRRffbD1frRUBK7X9MD/kX5VTnT56uvWCyKScDQvypOWdEA1NjPLNSJ3FxotmCjdiqAYz5TAf1qy4SOFshRnGnV1kdVKWtzD30qu2csAMHr6vjV9xIXyvXQV5jlGQQw9NVtawSnTJCrDPWKz5LLE46JpFkO+Vc+01c0F3G0ayXjaSBkqACTn0UCndU/R21vbRAKoOoqOrqH9azeC2J4lfJah+j1AnURnGBnlWpxHh4Cl7cyvMzglBuCARvjn1Udx6v4ZCyqyskLHDDB5IP60FPFuGw8PKWxl6VmyWOnAGBnHyrlCckntru+6Kwa5s5pySH74k0+qPF/pXCspViD1UH2fh3+G2v7lPkKYpfh3+HWv7pPkKYoCiiigKKKKAooooA7DeuI4nxeGLis6KTIWfSGXcA9QrtnzpOBk42HbXze6sbiPjbpcQtCusygEg7c+Y9GKmnm8K1+NnR2hDEDOQnPfO9IcWlt4LyMpGBIinOPP1VmycUm4bPAyONLt46vyxVElwpkMs7M2XywxuR21lXEztLooqv+o9G47RmiZ4HbpiWZSpyc89wPlTXEmjtZGATIZdTAruTjmMUnw8mXiOtWKgZc4ONhyreMgPinDKQVOd9uXxrnr1qqasW/wDGmYyhicPsL3iFqZ5nQw6s9GT47Adnu+dZD23SjpoVBDk4QbY7MZ511VzZ96cKmhs7gwoiMQX8Y+ceb01grcRwcI6GAhn1frKMjPWD7PjXXnVPpxYURO822Z4Rwis6kIw8ViMA05bDvlGiO/RKdDk7jfavFdms+hKA6SCCTn++Zqy54c9uIhCWMjjlkeN6Mf3vWkVWtkpXp3i9Lpu4W4LW11bMfs3DgenY/Kuorg+5e9PD76fpon8ddJ6sEb7+yu6ikWWNZIzqRwGB7QapMxM7LRExEXSooookjffbD1frRRffbD1frRUDO4rGJo2jYkaowMjmNqxOI6rXhM06v0kqKAGYZ6x1VtcTZA2lnVSYxzPmrleJcZ74tbiyjVQuny+sgH/apGR3+GRgpMLH9UbpntHZ8a3+F8YN5EA5JnTZsdfnrka9jdo3DxsVYciDgig7a8uxbgvJNCoAzhjh/Z/7VlW3FZ7y674nYLHHnQgPXWNPdTX0qtO+tgMZNMWMeqMEnABJxQdVZz5HSMd38/VT9vdBZBIhGtRjPm7K5iG4dXVWJ5bVCK+dXlwx8k4oOwu54riIl2xlSNOk4ySDzrkuNcHVbd54f1dytb/BbzviMow5nAFezxqy3EJ3Ube8UHS8O/w61/cp8hTFU2a6LOBR+rGo+FXUBRRRQFFFFAUUUUBWDx+HVfWx1BRJ4hyB42N8VvUhxiz78s9gTJEwkTHPIq1E2lnqRenZw3EOGrxSWVrVsSxNoKPsCeQA6+omrOMp0dhGXUdJtlsbnApi+jjnuDKpA1yquc4C5H1+dXWccs00sVyqFYUIQOBlOrYcqmvR/UVdK6f+Ramae3P8DMkt4oLt0aglgPgPfXV2zFiWkYKoIZcdvnpe3Wwt5VWONY2kAxvgNgb+arbqQJH0UJBIY5I681yaulVnlZ3aOtTNGN0uJsJLcRF4j0hwASMtXLW9r31cFYiAodtJ5jrx7K1L+SS4JVY8hCAGGT6aOGwoIJGRAuCVU9taUXhnqRExCPC+E3aXMZm6MxRsGOk/0roDw62uJhO6/pFBCsPP1+euavuL3EN9HFYShhjSVIyrHNbkt/JBayFmBdVGcD9Y1bUiqqFNOqIktHHFb8RlRwCofALLnc12ca6UVQMAADArkeGWV1d8YS4mgKRRyFmAOzNuPcDXYVXTiYjdrrVRNWwooorRiRvvth6v1oovvth6v1oqBgd2q9BwmC4Qbu6o7dg0nHxFcBG5EoJJ32NfVO6Gz7+7nLiEDLCLWnrKMj5fGvk9SAjBI7Kkg1Ajr6qYXhl9KiyR2dw6MMhliYg/CrbLhN/PdCKO0m1ZwdSEBdusnlQKQnTKBT1k+lXXPJsU3xDuW4laRrOsQlHNhESxX0jHyzSMEFw7sEt5SxIOlYyT7qBh5dLk9g50rHKdEzjnyFD5Nw8UweNuRXThs+g8qlDbsrfZSdGTnc7nHsoOg4S5t4k1Ngjf210F/NFPbxPGy6iN1B3rjRfoFAGSTyUVqcPiee0LuSJ4vGHnXr931oO7t/u8XqD5VZVduc28R/yD5VZQFFFFAUUUUBRRRQFFFFBzfHuElJWu7YlFb7QAZGe0is7ve6lniuIpQjBcNttjsrtSM86xr3grCUzWMmnPlQnkfR2VtRXFrS5tTSmJypZgtkZ1MzHUu+E5VA2Mkkge4kUCNsxoDkD01bI7W8oFzEybEHWNql37GNwVrSaZlhFViuqaxSRlXpEZtRDLgdm2KxJLK4aTL3DouQdnORt2dtb8t+pUg4we2k9U10DHaRNIx6o1yB6TTCPa0alU7QzriK3iiRoIB0q4AfPZnJPnNdD3O8Ne/WS7vY1WKRtSKMjVtgewdVWcL7lsOs3E2DkbiFTt/wDkev0V0oAUAAAAbACsK5jiHVpxVzKMcSRghFC5OTgc6nRRVGgooooEb77Yer9aKL77Yer9aKgMRgGJAeWkfKvm1x3OQ98zxw3ekxOVYMvIg19Kj+yT1RXA92M1xYcbYRopjnQSA4PPkevtFSOj4PG/eUSv0fQxoqJID4zaRg7Y25dtMd92kMjRK6xs5yTjGT5+3qr58nHb1IVix4i5xgnaqHvEnYNcR3LHrKygf+NB9Hjv0E/QTjo5iMgDcOO0VPVE86t/1HjOk9ozuPZt764q145AnRh1u2MRBjLYfRyz1jPKtWHikV0nSXDJDHrMkUpbTgjAOx68nl170GFxVlHdbOzMFAbmTgeRXl20ToNwcH9k4PtFVLMt3x64uI5AAxZgxG3xr26dpNZjfWVB8g5PwoFuHW0s0ofOhBtk/wBK6PhbdDcBIyW6st11ky8LmhthJHO4VVBORkDbflUuHcQmt51jvEIGoASAcj1UH0+EYhjHYo+VTqEJzChHWoqdAUUUUBRRRQFFFFAUUUUBRRRQeMiuMMAR2EZpV+F2L+VaxexcfKm6KmJmOETETyTXhFgpyLSI+sufnTSRrGoWNVVRyCjAqVFJmZIiI4FFFFQkUUUUBRRRQI332w9X60UX32w9X60VAZj+xT1RWB3YcEm4vZwm0CGeFiQGOMqRuM+kCt+M4hT1R8qpvZTFas45jHzqR8iure6sZzDdRvFIv6rCqTIx66+r3VpZcZthFdxLJtkE7MvoNchf9w13HK7Wk0ckWfFByGAoOehkLIc88866buZktmtpopbeKSVH1KXjDEqQARuPNWe3cxfWi65BhCwViRgLk8zTJVOGootgrmQhC7tp36j5h1e2gYFvLwm6nls7SO4s7hs6AAWQdm/MVfdDhotJLsK9vJ0baVfOgMRt4h2zmvLc8RBPSWzIefisK84jw684rLbWjSKgbU4WTKjYDnjnz+NBVG8j26zIBokjDaMciR8qy4oZZ7CW2JOz5jXPLsrpIOCw20Yj4hfOJgfFMGyge0b01NwS3ksWispI+mY6ukfyjjcYI8nfzUHQWee8oNXPo1z7ququ2VktolfylQA+nFWUBRRRQFFFFAUUUUBRRRQFFFeZoPaKKKAooooCiiigKKKKAooooEb77Yer9aKL77Yer9aKgSkl6OFSdhpHt2r25h6e2aI4yRzPUaXmmtQY1mmVSoUlT6NqmeJWn461GUdpxknFaPZMW76VmwcIwxS1hxe6uZXZLVpYidmGAPjWi9/Zvs0kbDzjNJ3j28tiYLK6jtsjGNJwR2bcqZR2Yz0xON8X6R5Le1llCMCsisFcA/5Tmsu8nWS2l6YFU0cigyT5t9t6hd2vEoJejSKGVRyeHcH3mq7eG8edO/7aSSAHJRQN8cuvlTKOzGemjYd0vF4bONWgNwFXZjuxHnH9advV4jxaO3uruI2NvEDl2fSxJwQRjcD6VBEhNuMR4cncsKiiCFzpZ/H2O+QPZTKOzGek+GcNluL1HhZnSMEidpCwY8v6mtONprGdtYG56uVV28i2Nmegu49WMmMLzPYKXe8Mu8uQzAHY5x5qZR2nGenYxnVGp7QDUqz4uL2KwopuUBCgHn2VLwxYfmk+NMo7RjPR6ikfDPD/AM0nxo8NcP8AzSfGpyjsxno9RSHhrh35pPjR4b4d+aT40yjtOM9PJ7CZ7q5uY5VWVoujhyoOg4O/LPM9VewW14vQ9LcZ0BywDE5JPi523AGaPDfDvzafGjw3w782nxplHZjV0XFnxUWcQF6vfCli5JJVuWOrtHxNXNa3wuC0dzmJYtKhiclsYyRjt3z7Kl4b4d+bT40eG+Hfmk+NMo7MZ6QawunubQvPrgh0s2WOWYBsnGN9yvoxUprW4PFkulkAhSPSUB8ZvKyMct8r19VS8NcP/NJ8aPDXD/zSfGmUdoxnp5bQXbcLaOaci5kQjX+wcYH9M+fNUR2F9HAiRSQwfptTrGf1MDbONznfemPDPD/zSfGjwzw/80nxplHZjPStrXiDPcnvoKHIEeD5I1ZJ5bHTt15qDQ8Re9uhHK0cYiKwsxyNRAwceYht/PTHhiw/Mp8aPC9h+ZT41GUdmM9IS2l0/CBb9Irz+LqZ3ODhgSM47NuVetDxBrxnE0aRFNlyTh8Y5Y5ZJPuqXhex/Mp8a98LWP5lPjTKOzGelK2t/wBJa5nAjjAMo6Qks2+d8bjl2YpmwiuIoCLqQPIXY5BJ2J2FQ8K2X5hPjR4VsvzCfGmUdmM9HKKU8KWX5hPjR4UsvzCfGmUdmM9IX32w9X60VXPcRXDh4XDqBjI7aKkY/Ffvp9RflSlPcSikkvT0cbt4i+SpPUKRuAbVA9yDCrHAMg0gns3rhrpnKdnXRMYw8qcUfSyqmoLq2BNRmUwJrnBjT9p9h8ahFMkg1wyKwBxqRs4PsquM9LXjtcluzxNIrLpXVzOOQz/WoywmJI2LA6xqAHVXgLgYBYDsBqDz5UK0hKryBbYVNviL/VjW7LAJSRgjOB1DJHzFevaMs7xl18RSzMNwBUYhPPHohEkiZzpTJHwqUq3kf6aVbhNIxrYMMe2lvhf68Nm4Wcll/QnB8/oqDWbgR7j9IVHoLDI+FV9KwJUOcsdxnnVxhvdCr0dzpU5UaWwD5qm3xN/qiSIpOY9QJBxkcqklo8k7RBlBVwhJz1nFTe0vnbW1vcs3aUYmvTb8RMjP0V3qYYLaWyRS3xN/pZotNusrMPGJ0rg5OOdWSWMkdxHDIyqZF1Anl17enbFS70vhH0Yt7nQTnTobGfRQLbiAcMILsMMkEI2RnnU2+F/peKBpbgQ5CsSRltsYqcVo0wfS6+K2kec4J/oaktnfI+tLa6VhuCI2B99e968RAcdBd4fyhobxvT21Nvicvqk2zC36bUukgHHpJH/jU1sne971V1L7gnBwMZz1eavTZ35jEZtrooDkL0bYz6K9e14i5y8F2xxp3Rjt2VNvhl9UtAUgeRmAKPoKYOc7/Q1cLB+lkj1oCj6Ovxjgn+leGyv2DarW5Oo6jmNtz21IWvEAXIguwX8rCN43p7ai3wv9QNq4tBc6lKEZwOY3xU3sZY5kjYgF4zJ17YBJHp2rwWd/p097XWns6NsVNbbiKuHEF2GGSDobIzzpb4i/1TbxG4nWJSAWzueXKrYrR5AxDqNJYD/MQMn4UCyvg2oW1zq7ejbNSS0vkRlW3uVVtiAjAH01FvhM/UDbsIVkyMMFx7SR/wCNXyWLwz9G7ryZtQzjC5+lQ70vigQ29zpByF0NgVIW1+GDCG6DDODobIzzqLfEX+gWcpeZRgmEZJGd+v5V6luXMIV1Jm5c9t8b0C1vQc9Bc5JyfEbnXq2l4NOLe4Gnl4jbUt8L/Xgt2736XUMY1aevGcfOpT2zQKhZlIflj2fWvRbXmjR0FxoznTobGfRXptbtgA0FwcdqNUW+Iv8AVIoq4Wdz+Wm/lmjvO5/LzfyzVcZ6TeOz3DPu7eufkKKlw+N4oCsiMh1ZwwweQoru0/GHJX5SbaVxfQxquVKrqPmxVfF5LNXhluEEskBJjQ8gx68VKitFHPzJNxxriNnAd00pnyVJIxUouFrwlO9UkMuncvjGSQM7VvUUGCwI5VWzEdddFRQcZxB30N0bsj9TKcEGkhxPjM9sEaV541OQHwxB9u9fQKKDjOApxC/4lEsiGOJW1uxTGfNXfUpRQay+SPRXtZFFQNeisiipGvRWRRQa9FZFFBr0VkUUGvRWRRQa9FZFFBr0VkUVA16KyKKDXorIooNeisiigZvvth6tFLUUH//Z%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BDABIMDRANCxIQDhAUExIVGywdGxgYGzYnKSAsQDlEQz85Pj1HUGZXR0thTT0+WXlaYWltcnNyRVV9hnxvhWZwcm7/2wBDARMUFBsXGzQdHTRuST5Jbm5ubm5ubm5ubm5ubm5ubm5ubm5ubm5ubm5ubm5ubm5ubm5ubm5ubm5ubm5ubm5ubm7/wAARCAEpAQQDASIAAhEBAxEB/8QAGwAAAgMBAQEAAAAAAAAAAAAAAAQCAwUGAQf/xABLEAACAQMCAgMNBAgEBQIHAAABAgMABBESIQUxE0FRBhQVIjJhcXKBkaGx0TM0U1QjQlJzkpPB8DVisuEkJUNjwnTxJjY3RIKi0v/EABkBAQADAQEAAAAAAAAAAAAAAAABAgMEBf/EACQRAQABAwQDAQEAAwAAAAAAAAABAhESAyExUTJBYSITBKHw/9oADAMBAAIRAxEAPwDM45fXcXFZkjup0UHZVkIApHwlffnbn+a31q/ug/xif00vBPDHbypLAsjsDoc/q7fXFVidlp5e+Er787c/zW+tHhK+/O3H81vrU++7XXERZrhQdYP6x/8Af4VWZoczlYcdIDoBwdG+3wplPRZ74Svvztx/Nb60eEr787cfzW+teyXFszOVtwoKkLjHPf6j+EV53xCUkDW66mQKuABg4IJ9+/speeiw8JX3525/mt9aPCV9+duf5rfWvTc25m1m1XSGBCjbYA7H3j3VCOW3R5CYSysDpDYON/pS89Isl4Svvztx/Nb614eJX2D/AMbc/wA1vrUhc222bYbRBCRjdv2qUPkmpibj63Zxo1nAzIpJjUkkc9qt6KP8NPcKhZfcbf8Adr8quqUIdFH+Gn8NHRR/hp7hS7W9yZonFyQqsxZceUCcgezYVBba7EQXpxnoipbJPjdTf7UDfRR/hp7hR0Uf4afw0obW7MgbvnA0EEAnGo6vqN/8tWW8E8ckZklLKsWlgSTls86C/oo/w09wo6KP8NPcKUFrdDP/ABJx0obG58XrH98sVdaQzRGXppek1MSo54H9/Kgt6KP8NPcKOij/AA09wqdFBn8Us2lgzAdDDfxdq5t5riNyryyAjq1Gu0rK4twtZ1MkYw4rXTrinaeGOrpzVvHLnu+Z/wAaT+I0d8z/AI0n8RqDo0blXGCOqvK67Q47zCzvmf8AGk/iNHfM/wCNJ/EaroAycDcmptBlPazvmf8AGk/iNHfM340n8RqDo0blXUqwOCCMEVoWUEVtZtxG5UyqhwkS75bz9ntqtWMRey1OVU2upnW8t4YpZZHUS50guc+6qO+Z/wAaT+I1MC64pel2HSTN1DyUXsHYKndcPltkLl4pFVtLGJtWg9h7KiLcVck35pvZT3zP+NJ/EaO+Z/xpP4jVdFXxhTKe2xwt2kt2LszHWdyc9QoqPCfureufkKK4NTyl6Gn4Q5zi1qkvE5mbOdRGxpYcPhP7XvpzjJYXUxQ4Os+k1VbSiXkMeYnNcmVVuXdFNN7TCrwbD/n99ejhsH+f304K9qM6l8Keig4Zb9r++vfBdv2v/FTqxsx6hVggz5RIHbVozlSf5x6Z3gu36y/vqPgyDP6/vrWeJVA8UtnrG9SS1R0yA2ezsqf12j8dMV+HwD9v31U1lFg41e+tw2COpbUy74IIqifhxUHRIPQwxT9n46dxZjFlB+7X5VdVVqNNpCDzCKPhVtbuUUUUUBRRRQFFFFAUUUUBRRRQZXFuFrOpkjGHFc26NG5VxgjqruayuLcLWdTJGMOK209THaeGGrpZbxy5oAk4AyT1CtNVXhCI8iCW/lH6KHno85rOZWifDZVlNM2l2IGlmWJp7+VgI2c5Aztk10V3mNnPRaJ35X3nDzbcOa6vZne7kkG3PJPV7t/Nilba6msZHUL5Q0vFINj6RWtftFw2O3a4fvm5RSY0J8qQ+U583Z2fJTwbJclXub1O/LlekWIjmMenYYHZWdFe364aV0Wn88vY0uV4RBHw9GMlyzdNKg3XG2PN6fT20NadHB4JsQsk7Mr3DDyYwDkDPpA+NZweaEvGsssRzhgjldx6DWkttO/Cre34cniTktcSKcHOeRP98vPSqJjcpqirYnc2Rgi6VJoZ4w2hmibOluw0tWq1srovCbBg+lg9zMPJXHJf9vNSFzHGJZDal5bdDgSldievB6960orvtLOui28NDhP3VvXPyFFHCfureufkKK5NTzl2aXhDkuOu44xMQx8V8gVGOUKyyp5Lcx2GreMxF+LXDNsmo79tKL5OlV2Nc1omHTEzEnWu2yfFx2ZqdtP0rNqXLL59qVRSx3Gpz1CtCNFh3YqhxueQJ9NRExGy05TuYGtxuQPMDUujiDAuxIO+5qpJIwQZW0A7AkFQfaaaZYNW65OAAcZ+NWvZW0ykFCqTG+Ovtq/XgHUoxtkqeXbVSiAyYdBjHPOOqrWazgwJJYwWOQuck+gVMTE8KzEwV4qzxWT3Vu2AmPKTnvjPpq22tpZ7SKaRyzSoGOBgDIziq+MzwtwO4SOQM2F8U7Hyh1U9wuZPBlqudxCox7KtMRMETu6K3GLeMdij5VZWZc8e4dYFYrucwtjbVG2D6Djf2U9b3EdzEJItWk8tSlT7jvVma2is6747w+xn6G7nMUnUGjbxvRtv7KcguI7iISRltJ5alKn3HegtorOg49w651dBcGXScEpGxGfYKBx7hzStEtwWlXdkWNiw9Ixmg0aKz4uOWEt4loszLO4yqPGyEj2gVoUBRSlxxS0t5jC0heYDJiiUuwHaQM49teQcVtJ5hCJDHMeUcqGNm9AYDPsoHKKKVveI21guq6Z0XGSwjZgB5yBgUDVFZ0PHbC4QPBJLIh5MkEhB9oWmLbiNpdSGOC4jeRececMPSDvQJ8W4Ws6mSMYcVzjK0T6WyrKa7isHuiitYIumlYx/5gjED0kDb21tp6mO08MdXSy3jklw8C6luzLplu5YtMXTHYns+Xxpm8M1mvDc6TfplAq75XkM/Ae01hxTRzoGiYOp6xyp+wuRarIbeAyX0rBUc7hQa2qp9wwpq9TyndWa2yxwO7z8RmbWyrjAzuc+2lG6WFnjLSRnOGVWK+/FaEki8GBRWE/FZ92c+N0efmewf0qHFQ2bKGU9JfNGekAxkjI058/P41FNXqU10+45/wC/2d4ZeQROYLOIR2cERklkceMxxWTLxK9u4yJrhwrjeNQAAD1bDNQLTQLPBkp0g0SL5qrq1OnETdWrUmYs1uE/dm9c/IUUcJ+6t65+Qorl1POXXpeEOc4rA03EJ8HGHPP01VFZs36wA7RWhdhe/ZsjPjt86iGGnxa4by9CKYtdFIY4I9MY8YjxmPM0iJGl4g2F1JFsFzjB7adUEnO5IpWJeh4rIrnaVcg+fn9atTMTdWqLWMuZJFKtbkgrjGoVPhcU0cHR3Gklc46zjqqYZRsVJPaa9tXW5DvGdtWnn5WOzzVWJvtZMxb2su5u97WSbIJUHYDfPV7KW4NAVg74YFpZTqL9YHUP781NXls9zaPAu7FcAeg7f0rzgk4awjjZcPEdDLncEeapmJopvSpeKqt0eNoG4XKxYMQAeYJG4q2yj/5fASQuY1O68tqq42QvDJcjOrky8h4w2+fupzhpzw6BFUHMaBs+gVW04Rum8ZKu737jwv8Ae/0FdPwwYtFPWa5/u6tpJODWlwikrbyBnwOQI510HCnV7GNlIIIyDXY5XM93X+LcE/eH/UldRax5sgFOksvlVzHdgpu+P8Kt4d3hzK/+Vcj/APmuqtAVtoweygT4VwaDhkCwxZ0IMb82PWT565m227vuIAbAgf8AjXcVw9v/APUDiHoH/jQdRf8ACIL2S3m8ia3bUjjnjrHoNK90/E5OD8BeWI4mbEcZ7Cev3A1tCsbut4W/FeByxQjVNGRIg7SOr3E0CPcbaf8ALllclml/SSMebk9pp7uq4fHd8CuGA0y26maNxzUrvt7BSvcTcrLwpY+UkXiOp5gjane6q9Sy4Bdajl5kMSL1szbbe/NAp3HcZk4pw0C4OqaM6Gbtx1+6tHugH/IOIf8Ap5P9JrF7ieGy2VrmVSrMdTDsPZ7q2+6D/AOIf+nk/wBJoMTuEUNweMHfGr/Uac7q+EpdcNluof0V3aqZI5VOG23Iz6KT7gSDwhN+Wof/ALGtDus4nHYcGnQnM9whiijHNids+zNBX3Jcafi3DVM5zMnise0jrpzukH/w9xD9w3yrJ7iuGyWVn+lGHbxmHYT1Vrd0n/y9xD9w3yoOZ7neH99cDidPLCn/AFGoT6rfVqBDL861u4X/AAaL1T/qNM90XC2ns5JbZNUqDUFH63mrbT1Mdp4Y6ullvHLNteLTuEYWsEt4RoWdh43m26z7qetoUtZpI2uUbjE6FhJINQQkbDzH+/TztlMssQaM8vYQa0L2+75t4+ljzOhwZgcZXG2R1nNbVUX4YU6kx5co3F811GiXEQ77iYpLKCPGA25DrzVNK2uFU8gBTVaRFosyqm83a3CfureufkKKOE/dW9c/IUVxannLv0vCGPdle/Js89bfOqy+Bp7a9vdr2Y/9w/OoFSBkDY9lefM2l6kRsNyDk4r1Y438Vxq35kYwfMaiVOoZz7ampOdsKBzJqESlJbasq0kjKR5Oeftqy2EcC6FUIoxyHKvC3SDxTy7Oupl1wAowCOscqZTE3hW0SYE8aocklt8ADNUyQLI4l6FzI22tW0n24/rUVcgghc+NnA687VYT0bKNXMbkdlX/AKVTwpNFMK1SNpEW4gaZNxmQ5Vf6Vp2BiQIkIGlMAA88DaklkCJtk74APWOzFedKEYGMsrbHAHI/38qrFSJh16orwBXAZSuCCNiMUhHwWO3ytpNPBGd+jSUhR6B1eyn4DqgjPao+VWV2w5SFtwmC3ZmVcsxy7sSzOfOx3NPgYGBRRQQmjE0ZQs6g9aMVPvFYx7lrQXZuo2mSZvKcTPqPpOa3KKCMalECkk42yTmpUUUGfccGt5bk3MWuC4bZpIWKlvTjY+2q14LCZ1mmZ55V2WSZy5X0A7D2CtSighFEsSaUGBSXdB/gHEP/AE8n+k1oUnf8MgvwRP0jArpKdKwUjzqDg0HKdx3C1uOGpKk08LtnUYpWXVuR1Guhh4BbRzmYgvMecsjF397E49lS4fwO34a+bUui/sdI2n3ZxWpQQjjWJNKDApbiPDYeJQmK4MhQjBRZGUH0gHenKKDM4VwWLhWRbM4jP6hdiB6ATWnRRQYXFOARSSPc2y9HK3ladg3prBaExuRJnUO2u7rK4twtZ1MkYw4rbT1Mdp4YaullvHLluhTVkCpgYqTo0blXGCOqvK63Hw1uE/dW9c/IUUcJ+6t65+Qorh1POXoaXhDEvMG9n9dvnVYOCdyAeyrbwE3k5B/6jfOqdG++5rzZ5erTG0LGIOCAfSdq9KqTknPyqIkHWPZU13xg5J5VFyYehtIXAPimpnKlXVMk7tvyqoggFeW3X11NX8Ugc89tTdWzzpFEgQ5HXVonIOjQw6iRVBbbTgaT+yPhXr6QuN1wNs8z5qtF6lJtD3UcHbOc7Dq9FSRtI0xtpJ6gPjVekk46wdhnPpqSY06ShK5zgHyq3idmW93cWpzawnOcovyq0kAb1XbfdovUHyqTgshCnSSNjjOK2c6q3u4biISRsdBOAzArn0Z51b0iZUaly26jPP0VnHhH/CLCtwykSM+VUYGVIwB1DerV4aqza1cgdCIgNIyuARkHq51G61qezfTR4zrXGcZyOfZQZUBYF1BUZIzyrObgqPBaxPJkW55BMBxtzA69udWScLEnfZ6XHfOMjTsMe3n9KXktHZySeOOBpncCNV1FurHbUUu4X6PxtJlzoVwVJxz2O9Ra2Jshbq/6oXU6hs+kVTFw1Yjb/pWboEZBqAJOevPVTdGxvpY8E61wDgnPI14J49bqWxoAJJ5b+ekIeCxxwGJpC4Z0LZUAMF5Aj5mp3XCkuI516VlMsivsOWAAB6NqbptHZ7pE1BdQyRkDPMVWbqIXPQav0gXWRjkO01TFw9YrxJ1fASIRBAuBivLjhyTtcMXIadVXOBsB8803Rsa6VMKQ64bkc86GmRZkiJ8dwSoxzAxn5ilIeFxRGAltfQl2AKjBZjnPmx1VbJbM99HcLNp0KUKaQcgnJ36uQpubL+kQ6sOvi+Vvy9NeCWMhSHUhuRyN/RWenBkSCeMSkmZwxYrk7Nqwe0Vbb8MihNsS2vvdWC5Uc2IJb07UvKbR2Ze4jSN31AhBltO5+FT6RNejUur9nO9Z0XBoooXjEhIfo9R0jfSc/Ek1N+GL33JdK5MrBsDlzUAb+bHxpeS0dnldHzoZWwcHBzipVn8HsXsrdxLo1uwOF5AAADqHZ8a0KQidp2ZXFuFrOpkjGHFc26NG5VxgjqruayuLcLWdTJGMOK309THaeHPq6WW8ckOE/dW9c/IUVLhsbxQOkilWDnn6BRWep5S009qIYt196m/eN8zVON6vufvU37xvmaqIJrzZ5exT4wjpyOdRB0nbNekUbnNCU9W2k581Rxv5O45Y668UjkwyfTXurVIQCRnt6qmIVmU8Y3C5B5jrqIGSDjly2qUDpq0uGDk4yDzryRDDNpOcZ6xzq0VMqoSJ0jCkk5yeyhj44KtiQEbbYxVTyBE1EHc41dlQzkdWOew3Fa0Tuyqv6fQrf7vH6g+VWVVa/dYerxF+VW10OYUUUUBRRRQFFFFAUUUUFF9Oba1eVcFhgKCM7k4HzqteIRm+NqEfUCRrwNOQASOeeRFMuiyDDqGGQcEZ3FREESvrEah8k6gBnfGfkPdUbp2Uy3nR3nQGMkCIys+RhQP7NKQ8aXweJ54XEmQhRQN2Khtt+w1otBE7FnjUsV0kkbkdnoqLWsDIUaGMqTqIKjGe2m6YmnpXd3TRWqSRqNcjKqq+25I5/wB9VUQ8SMnRBwqlmkDEbjCZyQfTinZYIpkCSxpIoOdLKCK873i0gLGq6VKrhR4oPMCm6LxYmnFUniLQxsrdKkY1gb6sHqPYc1I8URUld4nASUxLgg6yM569uR59lW2vD7e1j0RoCNevLAeVjGfdVjWlu6lWgjZS2sgoMFu301G6b0qbe9NxdKiJpQwLKdXMajsPgarHFFPE5LbC9HHGzM+esYyPj8DTqxRoxKIqkgAkDGw5Com2iwQsaqfG3CjI1c/fU7l4JeGoO9XnMUoCuEC4GWJAIxv2GtCNhJGr4IDAHDDBFLwcOtobcwCJXQtqIcA5Pb2U0AAMAYFIv7RNvRC9AEwx+zRXt99sPV+tFEOVmXNzN+8b5mqilOFcyzbf9V/mardDXm1VfqXr0+MFCKhkZq907aqNWiUTCJGRy3qLHGM9VTJB66rZsjBq0KSjO4xsDg771dHJ3xanO8kXn5rS7gsoU4zyqMTPBKGXZh1Hrq0MqtzIJIIySR+1XhZmUgMMHc9pFSldZQJEAA5kdhqAYtuSMAdXVV6ZUqfQLT7pD+7X5VbVVrvaQ+ovyq2upyCiiigKKKKAooooCiiigKKKKAooooCiiigKKKKAooooCiiigRvvth6v1oovvth6v1oqBzhfE0w/7j/M0c6olP8AxU37xvmauTcV5lcfqXr0eMK5RtSj86dkG1KyLvSmSVBrwAHY1I4FVs/ZWrOXp2H9arZs5ORQSzHavPJOeZq0M5l4jBDlt17PNVhOwOcgciD86irBXydx5xXvksejOzDljNXhlMPotp90h/dr8qtqq0+6Q/u1+VW11OUUUUUBRRRQFFFFAUUUUBRRRQFFFFAUUUUBRRRQFFFFAUUUUCN99sPV+tFF99sPV+tFQOWkx33N+8b5mr1xpp48DkeVpOmQCRiwGD171RxKxuLC0adIzchN2WM4YDt351wV6VcztD0qdbTiI3KyHak5ieqkW7pID/8Abye8VN+JRmPWUK9oPVSnRrj0Tr6fa0jNQIA89eQTJPk5ZfSOf0HppieKKC36XviNhy8T/etP51dM51aOy5BPM4qPLlU7wd7RwyhhLHMMhl6iOYPnpYXKk+Qan+dXSs6lPaZXNRJYDCk7b+2vOk1b6TimobVprZp3dYolBJZ+urRRV0pNdPb6DZ/coM/hr8quqixINjbkcjGvyq+ulzCiiigKKKKAooooCiiigKKKx+IcejgcxWoEknW36o+tTEXRM2bFQeaJPLkRfSwFchdX01xJ41zKxH6oOlfcP96zL4gHKku3YxqbU8XVvXzZ9CSaN/IkRvQwNTr5zayGQMyYXTsQcbU5a8curJgDOdGf+o2pfcd/dU4xPEozmOYd1RWNwvujtb9xFIRFMdhv4r+g/wBK2arMWXiYngUUUVCRRRRQI332w9X60UX32w9X60VAqkuAsgj5EKpPnGOfsqXTdICOTikrsDvoMPKCr7dhXjOV0sOY29lSOT45wfoePxmKICKcawANtQ5j5H21n3pMcqqV1EAk56zXbXza7fpGjD9EdQyoJAxvjNcpxCwklvSiRkucHIGBjqoEbeQtKC+5236h/tW9ExuLV4hF4ij9k59PZSUnDzZKkpjUEHkTn3DIyaiO6FrUlIomWPrY7Mx8+9B5cdJ4KlVhg28ysAOw7f1pJZDtWjJLJPwu5uGDdHIFQE58Y6gfhWZEuRtQWmbo/HcHQNyB10pc8Qluz+mY6FGFQHAFXXZPepyOys6g+0cPOeH2x/7SfIUxS/Dv8Ntf3KfIUxQFFFFAUUUUBRRRQFLXXEbSyYLdXMURbcB2AJpmuU7pLeO+4gFKgsgC5I5f3momZ9LUxflbxzj8TJ0MEh6MjxmXYt5q5w305I6CJsnkcUzccO6OGLGdCNp1LzO39+6q4rSY26RSsyyyjZtWdWOrzc6tnTH5q2UnTr2qo3uQeW8kfdxtnYMK8ELzRCSXWMZySc5rSvreO4jEeuLKMCoRdLaccs/70xLHBdTCQjYRKHw2w23/AL2q0RHMMpqq4ljzaEx0jhRjfSxBO1Ig5JbBz59602gSfiDpcFUZF8XUMqcb8/P5qpItIULSLGxJyIlc5HmOOypt7MvReI/plG6gnt5V3Hc9xlzN4Ovn1TAfo5D+sOw+euUjbh89lMNBikU5RdWT59+sebFVF5oJkcP48eCrjb0EVaYvCt7S+p0Urwy8XiHD4blf+ou47D1j301WLoFFFFAjffbD1frRRffbD1frRUBK7X9MD/kX5VTnT56uvWCyKScDQvypOWdEA1NjPLNSJ3FxotmCjdiqAYz5TAf1qy4SOFshRnGnV1kdVKWtzD30qu2csAMHr6vjV9xIXyvXQV5jlGQQw9NVtawSnTJCrDPWKz5LLE46JpFkO+Vc+01c0F3G0ayXjaSBkqACTn0UCndU/R21vbRAKoOoqOrqH9azeC2J4lfJah+j1AnURnGBnlWpxHh4Cl7cyvMzglBuCARvjn1Udx6v4ZCyqyskLHDDB5IP60FPFuGw8PKWxl6VmyWOnAGBnHyrlCckntru+6Kwa5s5pySH74k0+qPF/pXCspViD1UH2fh3+G2v7lPkKYpfh3+HWv7pPkKYoCiiigKKKKAooooA7DeuI4nxeGLis6KTIWfSGXcA9QrtnzpOBk42HbXze6sbiPjbpcQtCusygEg7c+Y9GKmnm8K1+NnR2hDEDOQnPfO9IcWlt4LyMpGBIinOPP1VmycUm4bPAyONLt46vyxVElwpkMs7M2XywxuR21lXEztLooqv+o9G47RmiZ4HbpiWZSpyc89wPlTXEmjtZGATIZdTAruTjmMUnw8mXiOtWKgZc4ONhyreMgPinDKQVOd9uXxrnr1qqasW/wDGmYyhicPsL3iFqZ5nQw6s9GT47Adnu+dZD23SjpoVBDk4QbY7MZ511VzZ96cKmhs7gwoiMQX8Y+ceb01grcRwcI6GAhn1frKMjPWD7PjXXnVPpxYURO822Z4Rwis6kIw8ViMA05bDvlGiO/RKdDk7jfavFdms+hKA6SCCTn++Zqy54c9uIhCWMjjlkeN6Mf3vWkVWtkpXp3i9Lpu4W4LW11bMfs3DgenY/Kuorg+5e9PD76fpon8ddJ6sEb7+yu6ikWWNZIzqRwGB7QapMxM7LRExEXSooookjffbD1frRRffbD1frRUDO4rGJo2jYkaowMjmNqxOI6rXhM06v0kqKAGYZ6x1VtcTZA2lnVSYxzPmrleJcZ74tbiyjVQuny+sgH/apGR3+GRgpMLH9UbpntHZ8a3+F8YN5EA5JnTZsdfnrka9jdo3DxsVYciDgig7a8uxbgvJNCoAzhjh/Z/7VlW3FZ7y674nYLHHnQgPXWNPdTX0qtO+tgMZNMWMeqMEnABJxQdVZz5HSMd38/VT9vdBZBIhGtRjPm7K5iG4dXVWJ5bVCK+dXlwx8k4oOwu54riIl2xlSNOk4ySDzrkuNcHVbd54f1dytb/BbzviMow5nAFezxqy3EJ3Ube8UHS8O/w61/cp8hTFU2a6LOBR+rGo+FXUBRRRQFFFFAUUUUBWDx+HVfWx1BRJ4hyB42N8VvUhxiz78s9gTJEwkTHPIq1E2lnqRenZw3EOGrxSWVrVsSxNoKPsCeQA6+omrOMp0dhGXUdJtlsbnApi+jjnuDKpA1yquc4C5H1+dXWccs00sVyqFYUIQOBlOrYcqmvR/UVdK6f+Ramae3P8DMkt4oLt0aglgPgPfXV2zFiWkYKoIZcdvnpe3Wwt5VWONY2kAxvgNgb+arbqQJH0UJBIY5I681yaulVnlZ3aOtTNGN0uJsJLcRF4j0hwASMtXLW9r31cFYiAodtJ5jrx7K1L+SS4JVY8hCAGGT6aOGwoIJGRAuCVU9taUXhnqRExCPC+E3aXMZm6MxRsGOk/0roDw62uJhO6/pFBCsPP1+euavuL3EN9HFYShhjSVIyrHNbkt/JBayFmBdVGcD9Y1bUiqqFNOqIktHHFb8RlRwCofALLnc12ca6UVQMAADArkeGWV1d8YS4mgKRRyFmAOzNuPcDXYVXTiYjdrrVRNWwooorRiRvvth6v1oovvth6v1oqBgd2q9BwmC4Qbu6o7dg0nHxFcBG5EoJJ32NfVO6Gz7+7nLiEDLCLWnrKMj5fGvk9SAjBI7Kkg1Ajr6qYXhl9KiyR2dw6MMhliYg/CrbLhN/PdCKO0m1ZwdSEBdusnlQKQnTKBT1k+lXXPJsU3xDuW4laRrOsQlHNhESxX0jHyzSMEFw7sEt5SxIOlYyT7qBh5dLk9g50rHKdEzjnyFD5Nw8UweNuRXThs+g8qlDbsrfZSdGTnc7nHsoOg4S5t4k1Ngjf210F/NFPbxPGy6iN1B3rjRfoFAGSTyUVqcPiee0LuSJ4vGHnXr931oO7t/u8XqD5VZVduc28R/yD5VZQFFFFAUUUUBRRRQFFFFBzfHuElJWu7YlFb7QAZGe0is7ve6lniuIpQjBcNttjsrtSM86xr3grCUzWMmnPlQnkfR2VtRXFrS5tTSmJypZgtkZ1MzHUu+E5VA2Mkkge4kUCNsxoDkD01bI7W8oFzEybEHWNql37GNwVrSaZlhFViuqaxSRlXpEZtRDLgdm2KxJLK4aTL3DouQdnORt2dtb8t+pUg4we2k9U10DHaRNIx6o1yB6TTCPa0alU7QzriK3iiRoIB0q4AfPZnJPnNdD3O8Ne/WS7vY1WKRtSKMjVtgewdVWcL7lsOs3E2DkbiFTt/wDkev0V0oAUAAAAbACsK5jiHVpxVzKMcSRghFC5OTgc6nRRVGgooooEb77Yer9aKL77Yer9aKgMRgGJAeWkfKvm1x3OQ98zxw3ekxOVYMvIg19Kj+yT1RXA92M1xYcbYRopjnQSA4PPkevtFSOj4PG/eUSv0fQxoqJID4zaRg7Y25dtMd92kMjRK6xs5yTjGT5+3qr58nHb1IVix4i5xgnaqHvEnYNcR3LHrKygf+NB9Hjv0E/QTjo5iMgDcOO0VPVE86t/1HjOk9ozuPZt764q145AnRh1u2MRBjLYfRyz1jPKtWHikV0nSXDJDHrMkUpbTgjAOx68nl170GFxVlHdbOzMFAbmTgeRXl20ToNwcH9k4PtFVLMt3x64uI5AAxZgxG3xr26dpNZjfWVB8g5PwoFuHW0s0ofOhBtk/wBK6PhbdDcBIyW6st11ky8LmhthJHO4VVBORkDbflUuHcQmt51jvEIGoASAcj1UH0+EYhjHYo+VTqEJzChHWoqdAUUUUBRRRQFFFFAUUUUBRRRQeMiuMMAR2EZpV+F2L+VaxexcfKm6KmJmOETETyTXhFgpyLSI+sufnTSRrGoWNVVRyCjAqVFJmZIiI4FFFFQkUUUUBRRRQI332w9X60UX32w9X60VAZj+xT1RWB3YcEm4vZwm0CGeFiQGOMqRuM+kCt+M4hT1R8qpvZTFas45jHzqR8iure6sZzDdRvFIv6rCqTIx66+r3VpZcZthFdxLJtkE7MvoNchf9w13HK7Wk0ckWfFByGAoOehkLIc88866buZktmtpopbeKSVH1KXjDEqQARuPNWe3cxfWi65BhCwViRgLk8zTJVOGootgrmQhC7tp36j5h1e2gYFvLwm6nls7SO4s7hs6AAWQdm/MVfdDhotJLsK9vJ0baVfOgMRt4h2zmvLc8RBPSWzIefisK84jw684rLbWjSKgbU4WTKjYDnjnz+NBVG8j26zIBokjDaMciR8qy4oZZ7CW2JOz5jXPLsrpIOCw20Yj4hfOJgfFMGyge0b01NwS3ksWispI+mY6ukfyjjcYI8nfzUHQWee8oNXPo1z7ququ2VktolfylQA+nFWUBRRRQFFFFAUUUUBRRRQFFFeZoPaKKKAooooCiiigKKKKAooooEb77Yer9aKL77Yer9aKgSkl6OFSdhpHt2r25h6e2aI4yRzPUaXmmtQY1mmVSoUlT6NqmeJWn461GUdpxknFaPZMW76VmwcIwxS1hxe6uZXZLVpYidmGAPjWi9/Zvs0kbDzjNJ3j28tiYLK6jtsjGNJwR2bcqZR2Yz0xON8X6R5Le1llCMCsisFcA/5Tmsu8nWS2l6YFU0cigyT5t9t6hd2vEoJejSKGVRyeHcH3mq7eG8edO/7aSSAHJRQN8cuvlTKOzGemjYd0vF4bONWgNwFXZjuxHnH9advV4jxaO3uruI2NvEDl2fSxJwQRjcD6VBEhNuMR4cncsKiiCFzpZ/H2O+QPZTKOzGek+GcNluL1HhZnSMEidpCwY8v6mtONprGdtYG56uVV28i2Nmegu49WMmMLzPYKXe8Mu8uQzAHY5x5qZR2nGenYxnVGp7QDUqz4uL2KwopuUBCgHn2VLwxYfmk+NMo7RjPR6ikfDPD/AM0nxo8NcP8AzSfGpyjsxno9RSHhrh35pPjR4b4d+aT40yjtOM9PJ7CZ7q5uY5VWVoujhyoOg4O/LPM9VewW14vQ9LcZ0BywDE5JPi523AGaPDfDvzafGjw3w782nxplHZjV0XFnxUWcQF6vfCli5JJVuWOrtHxNXNa3wuC0dzmJYtKhiclsYyRjt3z7Kl4b4d+bT40eG+Hfmk+NMo7MZ6QawunubQvPrgh0s2WOWYBsnGN9yvoxUprW4PFkulkAhSPSUB8ZvKyMct8r19VS8NcP/NJ8aPDXD/zSfGmUdoxnp5bQXbcLaOaci5kQjX+wcYH9M+fNUR2F9HAiRSQwfptTrGf1MDbONznfemPDPD/zSfGjwzw/80nxplHZjPStrXiDPcnvoKHIEeD5I1ZJ5bHTt15qDQ8Re9uhHK0cYiKwsxyNRAwceYht/PTHhiw/Mp8aPC9h+ZT41GUdmM9IS2l0/CBb9Irz+LqZ3ODhgSM47NuVetDxBrxnE0aRFNlyTh8Y5Y5ZJPuqXhex/Mp8a98LWP5lPjTKOzGelK2t/wBJa5nAjjAMo6Qks2+d8bjl2YpmwiuIoCLqQPIXY5BJ2J2FQ8K2X5hPjR4VsvzCfGmUdmM9HKKU8KWX5hPjR4UsvzCfGmUdmM9IX32w9X60VXPcRXDh4XDqBjI7aKkY/Ffvp9RflSlPcSikkvT0cbt4i+SpPUKRuAbVA9yDCrHAMg0gns3rhrpnKdnXRMYw8qcUfSyqmoLq2BNRmUwJrnBjT9p9h8ahFMkg1wyKwBxqRs4PsquM9LXjtcluzxNIrLpXVzOOQz/WoywmJI2LA6xqAHVXgLgYBYDsBqDz5UK0hKryBbYVNviL/VjW7LAJSRgjOB1DJHzFevaMs7xl18RSzMNwBUYhPPHohEkiZzpTJHwqUq3kf6aVbhNIxrYMMe2lvhf68Nm4Wcll/QnB8/oqDWbgR7j9IVHoLDI+FV9KwJUOcsdxnnVxhvdCr0dzpU5UaWwD5qm3xN/qiSIpOY9QJBxkcqklo8k7RBlBVwhJz1nFTe0vnbW1vcs3aUYmvTb8RMjP0V3qYYLaWyRS3xN/pZotNusrMPGJ0rg5OOdWSWMkdxHDIyqZF1Anl17enbFS70vhH0Yt7nQTnTobGfRQLbiAcMILsMMkEI2RnnU2+F/peKBpbgQ5CsSRltsYqcVo0wfS6+K2kec4J/oaktnfI+tLa6VhuCI2B99e968RAcdBd4fyhobxvT21Nvicvqk2zC36bUukgHHpJH/jU1sne971V1L7gnBwMZz1eavTZ35jEZtrooDkL0bYz6K9e14i5y8F2xxp3Rjt2VNvhl9UtAUgeRmAKPoKYOc7/Q1cLB+lkj1oCj6Ovxjgn+leGyv2DarW5Oo6jmNtz21IWvEAXIguwX8rCN43p7ai3wv9QNq4tBc6lKEZwOY3xU3sZY5kjYgF4zJ17YBJHp2rwWd/p097XWns6NsVNbbiKuHEF2GGSDobIzzpb4i/1TbxG4nWJSAWzueXKrYrR5AxDqNJYD/MQMn4UCyvg2oW1zq7ejbNSS0vkRlW3uVVtiAjAH01FvhM/UDbsIVkyMMFx7SR/wCNXyWLwz9G7ryZtQzjC5+lQ70vigQ29zpByF0NgVIW1+GDCG6DDODobIzzqLfEX+gWcpeZRgmEZJGd+v5V6luXMIV1Jm5c9t8b0C1vQc9Bc5JyfEbnXq2l4NOLe4Gnl4jbUt8L/Xgt2736XUMY1aevGcfOpT2zQKhZlIflj2fWvRbXmjR0FxoznTobGfRXptbtgA0FwcdqNUW+Iv8AVIoq4Wdz+Wm/lmjvO5/LzfyzVcZ6TeOz3DPu7eufkKKlw+N4oCsiMh1ZwwweQoru0/GHJX5SbaVxfQxquVKrqPmxVfF5LNXhluEEskBJjQ8gx68VKitFHPzJNxxriNnAd00pnyVJIxUouFrwlO9UkMuncvjGSQM7VvUUGCwI5VWzEdddFRQcZxB30N0bsj9TKcEGkhxPjM9sEaV541OQHwxB9u9fQKKDjOApxC/4lEsiGOJW1uxTGfNXfUpRQay+SPRXtZFFQNeisiipGvRWRRQa9FZFFBr0VkUUGvRWRRQa9FZFFBr0VkUVA16KyKKDXorIooNeisiigZvvth6tFLUUH//Z%2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30" y="0"/>
            <a:ext cx="5207330" cy="6858000"/>
          </a:xfrm>
          <a:prstGeom prst="rect">
            <a:avLst/>
          </a:prstGeom>
        </p:spPr>
      </p:pic>
      <p:sp>
        <p:nvSpPr>
          <p:cNvPr id="7" name="TextBox 6"/>
          <p:cNvSpPr txBox="1"/>
          <p:nvPr/>
        </p:nvSpPr>
        <p:spPr>
          <a:xfrm>
            <a:off x="0" y="990"/>
            <a:ext cx="1326004" cy="769441"/>
          </a:xfrm>
          <a:prstGeom prst="rect">
            <a:avLst/>
          </a:prstGeom>
          <a:solidFill>
            <a:srgbClr val="FFFF00"/>
          </a:solidFill>
        </p:spPr>
        <p:txBody>
          <a:bodyPr wrap="none" rtlCol="0">
            <a:spAutoFit/>
          </a:bodyPr>
          <a:lstStyle/>
          <a:p>
            <a:r>
              <a:rPr lang="en-US" sz="4400" b="1" dirty="0" smtClean="0"/>
              <a:t>2002</a:t>
            </a:r>
            <a:endParaRPr lang="en-US" sz="4400" b="1" dirty="0"/>
          </a:p>
        </p:txBody>
      </p:sp>
      <p:sp>
        <p:nvSpPr>
          <p:cNvPr id="8" name="TextBox 7"/>
          <p:cNvSpPr txBox="1"/>
          <p:nvPr/>
        </p:nvSpPr>
        <p:spPr>
          <a:xfrm>
            <a:off x="5648211"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
        <p:nvSpPr>
          <p:cNvPr id="9" name="TextBox 8"/>
          <p:cNvSpPr txBox="1"/>
          <p:nvPr/>
        </p:nvSpPr>
        <p:spPr>
          <a:xfrm>
            <a:off x="5257800" y="160337"/>
            <a:ext cx="3733800" cy="6463308"/>
          </a:xfrm>
          <a:prstGeom prst="rect">
            <a:avLst/>
          </a:prstGeom>
          <a:noFill/>
        </p:spPr>
        <p:txBody>
          <a:bodyPr wrap="square" rtlCol="0">
            <a:spAutoFit/>
          </a:bodyPr>
          <a:lstStyle/>
          <a:p>
            <a:r>
              <a:rPr lang="en-US" b="1" dirty="0" smtClean="0"/>
              <a:t>Highlights: </a:t>
            </a:r>
          </a:p>
          <a:p>
            <a:endParaRPr lang="en-US" sz="1000" b="1" dirty="0" smtClean="0"/>
          </a:p>
          <a:p>
            <a:r>
              <a:rPr lang="en-US" b="1" dirty="0" smtClean="0"/>
              <a:t>Chapter </a:t>
            </a:r>
            <a:r>
              <a:rPr lang="en-US" b="1" dirty="0"/>
              <a:t>Nine discusses a dozen promising practices that work:</a:t>
            </a:r>
          </a:p>
          <a:p>
            <a:r>
              <a:rPr lang="en-US" b="1" dirty="0"/>
              <a:t>01 Peer Instruction</a:t>
            </a:r>
          </a:p>
          <a:p>
            <a:r>
              <a:rPr lang="en-US" b="1" dirty="0"/>
              <a:t>02 Cross-age tutoring</a:t>
            </a:r>
          </a:p>
          <a:p>
            <a:r>
              <a:rPr lang="en-US" b="1" dirty="0"/>
              <a:t>03 Bringing local experts into the classroom</a:t>
            </a:r>
          </a:p>
          <a:p>
            <a:r>
              <a:rPr lang="en-US" b="1" dirty="0"/>
              <a:t>04 Multi-age classrooms</a:t>
            </a:r>
          </a:p>
          <a:p>
            <a:r>
              <a:rPr lang="en-US" b="1" dirty="0"/>
              <a:t>05 Cooperative learning</a:t>
            </a:r>
          </a:p>
          <a:p>
            <a:r>
              <a:rPr lang="en-US" b="1" dirty="0"/>
              <a:t>06 Class-size reduction</a:t>
            </a:r>
          </a:p>
          <a:p>
            <a:r>
              <a:rPr lang="en-US" b="1" dirty="0"/>
              <a:t>07 Team teaching</a:t>
            </a:r>
          </a:p>
          <a:p>
            <a:r>
              <a:rPr lang="en-US" b="1" dirty="0"/>
              <a:t>08 Looping (teachers stay with same students for several years)</a:t>
            </a:r>
          </a:p>
          <a:p>
            <a:r>
              <a:rPr lang="en-US" b="1" dirty="0"/>
              <a:t>09 Block scheduling</a:t>
            </a:r>
          </a:p>
          <a:p>
            <a:r>
              <a:rPr lang="en-US" b="1" dirty="0"/>
              <a:t>10 Schools within schools</a:t>
            </a:r>
          </a:p>
          <a:p>
            <a:r>
              <a:rPr lang="en-US" b="1" dirty="0"/>
              <a:t>11 School teams</a:t>
            </a:r>
          </a:p>
          <a:p>
            <a:r>
              <a:rPr lang="en-US" b="1" dirty="0"/>
              <a:t>12 Community service</a:t>
            </a:r>
          </a:p>
          <a:p>
            <a:endParaRPr lang="en-US" sz="1000" b="1" dirty="0"/>
          </a:p>
          <a:p>
            <a:r>
              <a:rPr lang="en-US" b="1" dirty="0"/>
              <a:t>This is a superbly crafted multi-media teaching tool that every teacher, parent, and administrator will learn from and be strengthened by.</a:t>
            </a:r>
          </a:p>
        </p:txBody>
      </p:sp>
    </p:spTree>
    <p:extLst>
      <p:ext uri="{BB962C8B-B14F-4D97-AF65-F5344CB8AC3E}">
        <p14:creationId xmlns:p14="http://schemas.microsoft.com/office/powerpoint/2010/main" val="624933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4578607" cy="6858001"/>
          </a:xfrm>
          <a:prstGeom prst="rect">
            <a:avLst/>
          </a:prstGeom>
        </p:spPr>
      </p:pic>
      <p:sp>
        <p:nvSpPr>
          <p:cNvPr id="5" name="TextBox 4"/>
          <p:cNvSpPr txBox="1"/>
          <p:nvPr/>
        </p:nvSpPr>
        <p:spPr>
          <a:xfrm>
            <a:off x="0" y="0"/>
            <a:ext cx="1326004" cy="769441"/>
          </a:xfrm>
          <a:prstGeom prst="rect">
            <a:avLst/>
          </a:prstGeom>
          <a:solidFill>
            <a:srgbClr val="FFFF00"/>
          </a:solidFill>
        </p:spPr>
        <p:txBody>
          <a:bodyPr wrap="none" rtlCol="0">
            <a:spAutoFit/>
          </a:bodyPr>
          <a:lstStyle/>
          <a:p>
            <a:r>
              <a:rPr lang="en-US" sz="4400" b="1" dirty="0" smtClean="0"/>
              <a:t>2003</a:t>
            </a:r>
            <a:endParaRPr lang="en-US" sz="4400" b="1" dirty="0"/>
          </a:p>
        </p:txBody>
      </p:sp>
      <p:sp>
        <p:nvSpPr>
          <p:cNvPr id="6" name="TextBox 5"/>
          <p:cNvSpPr txBox="1"/>
          <p:nvPr/>
        </p:nvSpPr>
        <p:spPr>
          <a:xfrm>
            <a:off x="4578606" y="39400"/>
            <a:ext cx="4412994" cy="5940088"/>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Professionally-prepared, well-documented catalog of the “platform of lies” that the incumbent (2000-2004) US Administration pressed upon the public in the course of executing six wars and two occupations, at great expense.</a:t>
            </a:r>
          </a:p>
          <a:p>
            <a:endParaRPr lang="en-US" sz="1200" b="1" dirty="0"/>
          </a:p>
          <a:p>
            <a:r>
              <a:rPr lang="en-US" sz="2000" b="1" dirty="0" smtClean="0"/>
              <a:t>02 Documents US “historical amnesia”</a:t>
            </a:r>
          </a:p>
          <a:p>
            <a:endParaRPr lang="en-US" sz="1200" b="1" dirty="0"/>
          </a:p>
          <a:p>
            <a:r>
              <a:rPr lang="en-US" sz="2000" b="1" dirty="0" smtClean="0"/>
              <a:t>03 Documents inability of the USG to listen to its own public or other publics</a:t>
            </a:r>
          </a:p>
          <a:p>
            <a:endParaRPr lang="en-US" sz="1200" b="1" dirty="0"/>
          </a:p>
          <a:p>
            <a:r>
              <a:rPr lang="en-US" sz="2000" b="1" dirty="0" smtClean="0"/>
              <a:t>04 Documents a frighteningly compelling comparison of Bush-Cheney public information campaigns with those of Hitler-Goering.</a:t>
            </a:r>
          </a:p>
          <a:p>
            <a:endParaRPr lang="en-US" sz="1200" b="1" dirty="0"/>
          </a:p>
          <a:p>
            <a:r>
              <a:rPr lang="en-US" sz="2000" b="1" dirty="0" smtClean="0"/>
              <a:t>05 Is dissent treason? Is declaring dissent treason itself treason?</a:t>
            </a:r>
            <a:endParaRPr lang="en-US" sz="20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1749920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09"/>
            <a:ext cx="4419600" cy="6766290"/>
          </a:xfrm>
          <a:prstGeom prst="rect">
            <a:avLst/>
          </a:prstGeom>
        </p:spPr>
      </p:pic>
      <p:sp>
        <p:nvSpPr>
          <p:cNvPr id="5" name="TextBox 4"/>
          <p:cNvSpPr txBox="1"/>
          <p:nvPr/>
        </p:nvSpPr>
        <p:spPr>
          <a:xfrm>
            <a:off x="0" y="27709"/>
            <a:ext cx="1326004" cy="769441"/>
          </a:xfrm>
          <a:prstGeom prst="rect">
            <a:avLst/>
          </a:prstGeom>
          <a:solidFill>
            <a:srgbClr val="FFFF00"/>
          </a:solidFill>
        </p:spPr>
        <p:txBody>
          <a:bodyPr wrap="none" rtlCol="0">
            <a:spAutoFit/>
          </a:bodyPr>
          <a:lstStyle/>
          <a:p>
            <a:r>
              <a:rPr lang="en-US" sz="4400" b="1" dirty="0" smtClean="0"/>
              <a:t>2003</a:t>
            </a:r>
            <a:endParaRPr lang="en-US" sz="4400" b="1" dirty="0"/>
          </a:p>
        </p:txBody>
      </p:sp>
      <p:sp>
        <p:nvSpPr>
          <p:cNvPr id="6" name="TextBox 5"/>
          <p:cNvSpPr txBox="1"/>
          <p:nvPr/>
        </p:nvSpPr>
        <p:spPr>
          <a:xfrm>
            <a:off x="4419600" y="27709"/>
            <a:ext cx="4724400" cy="6186309"/>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Human Dynamics require open space technology (another book by the same author) and whole systems thinking to achieve sustainable win-win consensus.</a:t>
            </a:r>
          </a:p>
          <a:p>
            <a:endParaRPr lang="en-US" sz="1200" b="1" dirty="0"/>
          </a:p>
          <a:p>
            <a:r>
              <a:rPr lang="en-US" sz="2000" b="1" dirty="0" smtClean="0"/>
              <a:t>02 Conflict is good – it highlights points of disagreement and opens the way for transcending conflict to produce peace</a:t>
            </a:r>
          </a:p>
          <a:p>
            <a:endParaRPr lang="en-US" sz="1200" b="1" dirty="0"/>
          </a:p>
          <a:p>
            <a:r>
              <a:rPr lang="en-US" sz="2000" b="1" dirty="0" smtClean="0"/>
              <a:t>03 Muddling through is a better approach to conflict than command &amp; control because it enables self-organization at the edges – this is what makes transformation possible.</a:t>
            </a:r>
          </a:p>
          <a:p>
            <a:endParaRPr lang="en-US" sz="1200" b="1" dirty="0"/>
          </a:p>
          <a:p>
            <a:r>
              <a:rPr lang="en-US" sz="2000" b="1" dirty="0" smtClean="0"/>
              <a:t>04 Being open to EVERYBODY, being able to LISTEN to everybody, and AVOIDING top-down mandates that are generally in error, enables peace.</a:t>
            </a:r>
            <a:endParaRPr lang="en-US" sz="20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3253698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539996" cy="6858001"/>
          </a:xfrm>
          <a:prstGeom prst="rect">
            <a:avLst/>
          </a:prstGeom>
        </p:spPr>
      </p:pic>
      <p:sp>
        <p:nvSpPr>
          <p:cNvPr id="5" name="TextBox 4"/>
          <p:cNvSpPr txBox="1"/>
          <p:nvPr/>
        </p:nvSpPr>
        <p:spPr>
          <a:xfrm>
            <a:off x="0" y="19792"/>
            <a:ext cx="1326004" cy="769441"/>
          </a:xfrm>
          <a:prstGeom prst="rect">
            <a:avLst/>
          </a:prstGeom>
          <a:solidFill>
            <a:srgbClr val="FFFF00"/>
          </a:solidFill>
        </p:spPr>
        <p:txBody>
          <a:bodyPr wrap="none" rtlCol="0">
            <a:spAutoFit/>
          </a:bodyPr>
          <a:lstStyle/>
          <a:p>
            <a:r>
              <a:rPr lang="en-US" sz="4400" b="1" dirty="0" smtClean="0"/>
              <a:t>2003</a:t>
            </a:r>
            <a:endParaRPr lang="en-US" sz="4400" b="1" dirty="0"/>
          </a:p>
        </p:txBody>
      </p:sp>
      <p:sp>
        <p:nvSpPr>
          <p:cNvPr id="6" name="TextBox 5"/>
          <p:cNvSpPr txBox="1"/>
          <p:nvPr/>
        </p:nvSpPr>
        <p:spPr>
          <a:xfrm>
            <a:off x="4556818" y="19792"/>
            <a:ext cx="4587181" cy="6494085"/>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Universities have prostituted themselves across athletics, research, and education.</a:t>
            </a:r>
          </a:p>
          <a:p>
            <a:endParaRPr lang="en-US" sz="1200" b="1" dirty="0"/>
          </a:p>
          <a:p>
            <a:r>
              <a:rPr lang="en-US" sz="2000" b="1" dirty="0" smtClean="0"/>
              <a:t>02 Athletics, nominally a revenue stream, have a negative true cost much greater than realized</a:t>
            </a:r>
          </a:p>
          <a:p>
            <a:endParaRPr lang="en-US" sz="1200" b="1" dirty="0"/>
          </a:p>
          <a:p>
            <a:r>
              <a:rPr lang="en-US" sz="2000" b="1" dirty="0" smtClean="0"/>
              <a:t>03 The commercialization of research and the creation of customized executive education have undermined independent scholarship</a:t>
            </a:r>
          </a:p>
          <a:p>
            <a:endParaRPr lang="en-US" sz="1200" b="1" dirty="0"/>
          </a:p>
          <a:p>
            <a:r>
              <a:rPr lang="en-US" sz="2000" b="1" dirty="0" smtClean="0"/>
              <a:t>04 This is not a problem that can be fixed by any one university or even the larger community of universities – it is a national issue demanding a national political and public commitment to restore the primacy of education as a foundation for national strength</a:t>
            </a:r>
            <a:endParaRPr lang="en-US" sz="20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1650630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79576" cy="6858000"/>
          </a:xfrm>
          <a:prstGeom prst="rect">
            <a:avLst/>
          </a:prstGeom>
        </p:spPr>
      </p:pic>
      <p:sp>
        <p:nvSpPr>
          <p:cNvPr id="9" name="TextBox 8"/>
          <p:cNvSpPr txBox="1"/>
          <p:nvPr/>
        </p:nvSpPr>
        <p:spPr>
          <a:xfrm>
            <a:off x="4800600" y="95071"/>
            <a:ext cx="4267200" cy="6186309"/>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Holistic knowledge, not specialist knowledge in isolation, is what matters</a:t>
            </a:r>
          </a:p>
          <a:p>
            <a:endParaRPr lang="en-US" sz="1200" b="1" dirty="0"/>
          </a:p>
          <a:p>
            <a:r>
              <a:rPr lang="en-US" sz="2000" b="1" dirty="0" smtClean="0"/>
              <a:t>02 Understanding each other, not depth of personal knowledge, is critical factor in advancement of human condition.</a:t>
            </a:r>
          </a:p>
          <a:p>
            <a:endParaRPr lang="en-US" sz="1200" b="1" dirty="0"/>
          </a:p>
          <a:p>
            <a:r>
              <a:rPr lang="en-US" sz="2000" b="1" dirty="0" smtClean="0"/>
              <a:t>03 Appreciation for our Earth (true cost economics) and humanity (cultural intelligence) must precede our becoming intelligent as a species.</a:t>
            </a:r>
          </a:p>
          <a:p>
            <a:endParaRPr lang="en-US" sz="1200" b="1" dirty="0"/>
          </a:p>
          <a:p>
            <a:r>
              <a:rPr lang="en-US" sz="2000" b="1" dirty="0" smtClean="0"/>
              <a:t>04 Individual intelligence is nothing without social intelligence – both are requires to detect error and illusion, to confront uncertainty, and to advance the human condition.</a:t>
            </a:r>
            <a:endParaRPr lang="en-US" sz="2000" dirty="0"/>
          </a:p>
        </p:txBody>
      </p:sp>
      <p:sp>
        <p:nvSpPr>
          <p:cNvPr id="10" name="TextBox 9"/>
          <p:cNvSpPr txBox="1"/>
          <p:nvPr/>
        </p:nvSpPr>
        <p:spPr>
          <a:xfrm>
            <a:off x="0" y="0"/>
            <a:ext cx="1326004" cy="769441"/>
          </a:xfrm>
          <a:prstGeom prst="rect">
            <a:avLst/>
          </a:prstGeom>
          <a:solidFill>
            <a:srgbClr val="FFFF00"/>
          </a:solidFill>
        </p:spPr>
        <p:txBody>
          <a:bodyPr wrap="none" rtlCol="0">
            <a:spAutoFit/>
          </a:bodyPr>
          <a:lstStyle/>
          <a:p>
            <a:r>
              <a:rPr lang="en-US" sz="4400" b="1" dirty="0" smtClean="0"/>
              <a:t>2003</a:t>
            </a:r>
            <a:endParaRPr lang="en-US" sz="4400" b="1" dirty="0"/>
          </a:p>
        </p:txBody>
      </p:sp>
      <p:sp>
        <p:nvSpPr>
          <p:cNvPr id="5" name="TextBox 4"/>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727154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95800" cy="6874312"/>
          </a:xfrm>
          <a:prstGeom prst="rect">
            <a:avLst/>
          </a:prstGeom>
        </p:spPr>
      </p:pic>
      <p:sp>
        <p:nvSpPr>
          <p:cNvPr id="5" name="TextBox 4"/>
          <p:cNvSpPr txBox="1"/>
          <p:nvPr/>
        </p:nvSpPr>
        <p:spPr>
          <a:xfrm>
            <a:off x="4495800" y="36493"/>
            <a:ext cx="4648200" cy="6186309"/>
          </a:xfrm>
          <a:prstGeom prst="rect">
            <a:avLst/>
          </a:prstGeom>
          <a:noFill/>
        </p:spPr>
        <p:txBody>
          <a:bodyPr wrap="square" rtlCol="0">
            <a:spAutoFit/>
          </a:bodyPr>
          <a:lstStyle/>
          <a:p>
            <a:r>
              <a:rPr lang="en-US" sz="2000" b="1" dirty="0" smtClean="0"/>
              <a:t>Highlights:</a:t>
            </a:r>
          </a:p>
          <a:p>
            <a:endParaRPr lang="en-US" sz="2000" b="1" dirty="0"/>
          </a:p>
          <a:p>
            <a:r>
              <a:rPr lang="en-US" sz="2000" b="1" dirty="0" smtClean="0"/>
              <a:t>01 Bluntly critical of political science and social science communities for failing to engage in methodical research</a:t>
            </a:r>
          </a:p>
          <a:p>
            <a:endParaRPr lang="en-US" sz="2000" b="1" dirty="0"/>
          </a:p>
          <a:p>
            <a:r>
              <a:rPr lang="en-US" sz="2000" b="1" dirty="0" smtClean="0"/>
              <a:t>02 History is a “denied area” for most</a:t>
            </a:r>
          </a:p>
          <a:p>
            <a:endParaRPr lang="en-US" sz="2000" b="1" dirty="0"/>
          </a:p>
          <a:p>
            <a:r>
              <a:rPr lang="en-US" sz="2000" b="1" dirty="0" smtClean="0"/>
              <a:t>03 Across the disciplines there is a disregard for history and a lack of appreciation for culture and religion as fundamental aspects of the total intelligence picture</a:t>
            </a:r>
          </a:p>
          <a:p>
            <a:endParaRPr lang="en-US" sz="2000" b="1" dirty="0"/>
          </a:p>
          <a:p>
            <a:r>
              <a:rPr lang="en-US" sz="2000" b="1" dirty="0" smtClean="0"/>
              <a:t>04 Islam is but one of many examples of how we create “denied areas” for ourselves by failing to apply analytic tradecraft with integrity.</a:t>
            </a:r>
          </a:p>
          <a:p>
            <a:endParaRPr lang="en-US" dirty="0"/>
          </a:p>
          <a:p>
            <a:endParaRPr lang="en-US" dirty="0"/>
          </a:p>
        </p:txBody>
      </p:sp>
      <p:sp>
        <p:nvSpPr>
          <p:cNvPr id="6" name="TextBox 5"/>
          <p:cNvSpPr txBox="1"/>
          <p:nvPr/>
        </p:nvSpPr>
        <p:spPr>
          <a:xfrm>
            <a:off x="0" y="0"/>
            <a:ext cx="1326004" cy="769441"/>
          </a:xfrm>
          <a:prstGeom prst="rect">
            <a:avLst/>
          </a:prstGeom>
          <a:solidFill>
            <a:srgbClr val="FFFF00"/>
          </a:solidFill>
        </p:spPr>
        <p:txBody>
          <a:bodyPr wrap="none" rtlCol="0">
            <a:spAutoFit/>
          </a:bodyPr>
          <a:lstStyle/>
          <a:p>
            <a:r>
              <a:rPr lang="en-US" sz="4400" b="1" dirty="0" smtClean="0"/>
              <a:t>2004</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732224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539996" cy="6858001"/>
          </a:xfrm>
          <a:prstGeom prst="rect">
            <a:avLst/>
          </a:prstGeom>
        </p:spPr>
      </p:pic>
      <p:sp>
        <p:nvSpPr>
          <p:cNvPr id="5" name="TextBox 4"/>
          <p:cNvSpPr txBox="1"/>
          <p:nvPr/>
        </p:nvSpPr>
        <p:spPr>
          <a:xfrm>
            <a:off x="4572000" y="33278"/>
            <a:ext cx="4495800" cy="6247864"/>
          </a:xfrm>
          <a:prstGeom prst="rect">
            <a:avLst/>
          </a:prstGeom>
          <a:noFill/>
        </p:spPr>
        <p:txBody>
          <a:bodyPr wrap="square" rtlCol="0">
            <a:spAutoFit/>
          </a:bodyPr>
          <a:lstStyle/>
          <a:p>
            <a:r>
              <a:rPr lang="en-US" sz="2000" b="1" dirty="0" smtClean="0"/>
              <a:t>Highlights:</a:t>
            </a:r>
          </a:p>
          <a:p>
            <a:endParaRPr lang="en-US" sz="1000" b="1" dirty="0"/>
          </a:p>
          <a:p>
            <a:r>
              <a:rPr lang="en-US" sz="2000" b="1" dirty="0" smtClean="0"/>
              <a:t>01 Technology is the easy part – changing the culture from information hoarding to information sharing is the hard part</a:t>
            </a:r>
          </a:p>
          <a:p>
            <a:endParaRPr lang="en-US" sz="1000" b="1" dirty="0"/>
          </a:p>
          <a:p>
            <a:r>
              <a:rPr lang="en-US" sz="2000" b="1" dirty="0" smtClean="0"/>
              <a:t>02 Stovepipes of control are also stovepipes of information that is not being shared</a:t>
            </a:r>
          </a:p>
          <a:p>
            <a:endParaRPr lang="en-US" sz="1000" b="1" dirty="0"/>
          </a:p>
          <a:p>
            <a:r>
              <a:rPr lang="en-US" sz="2000" b="1" dirty="0" smtClean="0"/>
              <a:t>03 All information technology and all information management needs to be under one person who reports to CEO</a:t>
            </a:r>
          </a:p>
          <a:p>
            <a:endParaRPr lang="en-US" sz="1000" b="1" dirty="0"/>
          </a:p>
          <a:p>
            <a:r>
              <a:rPr lang="en-US" sz="2000" b="1" dirty="0" smtClean="0"/>
              <a:t>04 If you are not rolling over half your software and hardware every year, for 100 renewal every two, you’re failing</a:t>
            </a:r>
          </a:p>
          <a:p>
            <a:endParaRPr lang="en-US" sz="1000" b="1" dirty="0"/>
          </a:p>
          <a:p>
            <a:r>
              <a:rPr lang="en-US" sz="2000" b="1" dirty="0" smtClean="0"/>
              <a:t>05 85% of what you know or need to know is not in databases – it is in your human network and that’s the gold</a:t>
            </a:r>
            <a:endParaRPr lang="en-US" sz="2000" b="1" dirty="0"/>
          </a:p>
        </p:txBody>
      </p:sp>
      <p:sp>
        <p:nvSpPr>
          <p:cNvPr id="6" name="TextBox 5"/>
          <p:cNvSpPr txBox="1"/>
          <p:nvPr/>
        </p:nvSpPr>
        <p:spPr>
          <a:xfrm>
            <a:off x="0" y="0"/>
            <a:ext cx="1326004" cy="769441"/>
          </a:xfrm>
          <a:prstGeom prst="rect">
            <a:avLst/>
          </a:prstGeom>
          <a:solidFill>
            <a:srgbClr val="FFFF00"/>
          </a:solidFill>
        </p:spPr>
        <p:txBody>
          <a:bodyPr wrap="none" rtlCol="0">
            <a:spAutoFit/>
          </a:bodyPr>
          <a:lstStyle/>
          <a:p>
            <a:r>
              <a:rPr lang="en-US" sz="4400" b="1" dirty="0" smtClean="0"/>
              <a:t>2004</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190631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22"/>
            <a:ext cx="4343400" cy="6925421"/>
          </a:xfrm>
          <a:prstGeom prst="rect">
            <a:avLst/>
          </a:prstGeom>
        </p:spPr>
      </p:pic>
      <p:sp>
        <p:nvSpPr>
          <p:cNvPr id="5" name="TextBox 4"/>
          <p:cNvSpPr txBox="1"/>
          <p:nvPr/>
        </p:nvSpPr>
        <p:spPr>
          <a:xfrm>
            <a:off x="0" y="0"/>
            <a:ext cx="1326004" cy="769441"/>
          </a:xfrm>
          <a:prstGeom prst="rect">
            <a:avLst/>
          </a:prstGeom>
          <a:solidFill>
            <a:srgbClr val="FFFF00"/>
          </a:solidFill>
        </p:spPr>
        <p:txBody>
          <a:bodyPr wrap="none" rtlCol="0">
            <a:spAutoFit/>
          </a:bodyPr>
          <a:lstStyle/>
          <a:p>
            <a:r>
              <a:rPr lang="en-US" sz="4400" b="1" dirty="0" smtClean="0"/>
              <a:t>2005</a:t>
            </a:r>
            <a:endParaRPr lang="en-US" sz="4400" b="1" dirty="0"/>
          </a:p>
        </p:txBody>
      </p:sp>
      <p:sp>
        <p:nvSpPr>
          <p:cNvPr id="6" name="TextBox 5"/>
          <p:cNvSpPr txBox="1"/>
          <p:nvPr/>
        </p:nvSpPr>
        <p:spPr>
          <a:xfrm>
            <a:off x="4425538" y="24739"/>
            <a:ext cx="4642262" cy="5324535"/>
          </a:xfrm>
          <a:prstGeom prst="rect">
            <a:avLst/>
          </a:prstGeom>
          <a:noFill/>
        </p:spPr>
        <p:txBody>
          <a:bodyPr wrap="square" rtlCol="0">
            <a:spAutoFit/>
          </a:bodyPr>
          <a:lstStyle/>
          <a:p>
            <a:r>
              <a:rPr lang="en-US" sz="2000" b="1" dirty="0" smtClean="0"/>
              <a:t>Highlights:</a:t>
            </a:r>
          </a:p>
          <a:p>
            <a:endParaRPr lang="en-US" sz="2000" b="1" dirty="0"/>
          </a:p>
          <a:p>
            <a:r>
              <a:rPr lang="en-US" sz="2000" b="1" dirty="0" smtClean="0"/>
              <a:t>01 “Fog facts” are facts that are out in the open, but “invisible” in the sense that no one acts on them.</a:t>
            </a:r>
          </a:p>
          <a:p>
            <a:endParaRPr lang="en-US" sz="2000" b="1" dirty="0"/>
          </a:p>
          <a:p>
            <a:r>
              <a:rPr lang="en-US" sz="2000" b="1" dirty="0" smtClean="0"/>
              <a:t>02 “The Big Lie” is the opposite of Fog Facts, and all the more effective for being loud, repeated, and simplistic.</a:t>
            </a:r>
          </a:p>
          <a:p>
            <a:endParaRPr lang="en-US" sz="2000" b="1" dirty="0"/>
          </a:p>
          <a:p>
            <a:r>
              <a:rPr lang="en-US" sz="2000" b="1" dirty="0" smtClean="0"/>
              <a:t>03 The author concludes that there is a war today, not between civilizations, but between faith-based and reality-based communities.</a:t>
            </a:r>
          </a:p>
          <a:p>
            <a:endParaRPr lang="en-US" sz="2000" b="1" dirty="0"/>
          </a:p>
          <a:p>
            <a:r>
              <a:rPr lang="en-US" sz="2000" b="1" dirty="0" smtClean="0"/>
              <a:t>04 Truth – and acting on truth – is easier at the local level.</a:t>
            </a:r>
            <a:endParaRPr lang="en-US" sz="20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2970254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57890" cy="6858000"/>
          </a:xfrm>
          <a:prstGeom prst="rect">
            <a:avLst/>
          </a:prstGeom>
        </p:spPr>
      </p:pic>
      <p:sp>
        <p:nvSpPr>
          <p:cNvPr id="5" name="TextBox 4"/>
          <p:cNvSpPr txBox="1"/>
          <p:nvPr/>
        </p:nvSpPr>
        <p:spPr>
          <a:xfrm rot="10800000" flipH="1" flipV="1">
            <a:off x="4648200" y="184666"/>
            <a:ext cx="4343400" cy="6494085"/>
          </a:xfrm>
          <a:prstGeom prst="rect">
            <a:avLst/>
          </a:prstGeom>
          <a:noFill/>
        </p:spPr>
        <p:txBody>
          <a:bodyPr wrap="square" rtlCol="0">
            <a:spAutoFit/>
          </a:bodyPr>
          <a:lstStyle/>
          <a:p>
            <a:r>
              <a:rPr lang="en-US" sz="2000" b="1" dirty="0" smtClean="0"/>
              <a:t>Highlights:</a:t>
            </a:r>
          </a:p>
          <a:p>
            <a:endParaRPr lang="en-US" sz="1000" b="1" dirty="0"/>
          </a:p>
          <a:p>
            <a:r>
              <a:rPr lang="en-US" sz="2000" b="1" dirty="0" smtClean="0"/>
              <a:t>01 Water and the governance of water may be the most important educational, social, and economic issue of our time.</a:t>
            </a:r>
          </a:p>
          <a:p>
            <a:endParaRPr lang="en-US" sz="1000" b="1" dirty="0" smtClean="0"/>
          </a:p>
          <a:p>
            <a:r>
              <a:rPr lang="en-US" sz="2000" b="1" dirty="0" smtClean="0"/>
              <a:t>02 Water cannot be understood nor governed in isolation from all surrounding socio-economic and other contextual issues.</a:t>
            </a:r>
          </a:p>
          <a:p>
            <a:endParaRPr lang="en-US" sz="1000" b="1" dirty="0"/>
          </a:p>
          <a:p>
            <a:r>
              <a:rPr lang="en-US" sz="2000" b="1" dirty="0" smtClean="0"/>
              <a:t>03 The greatest obstacle to informed governance of water is the plethora of artificial political and economic boundaries and “rights” that are disconnected from reality.</a:t>
            </a:r>
          </a:p>
          <a:p>
            <a:endParaRPr lang="en-US" sz="1000" b="1" dirty="0"/>
          </a:p>
          <a:p>
            <a:r>
              <a:rPr lang="en-US" sz="2000" b="1" dirty="0" smtClean="0"/>
              <a:t>04 Information-sharing and open shared sense-making is the one means of overcoming obstacles and achieving sustainable outcomes.</a:t>
            </a:r>
            <a:endParaRPr lang="en-US" sz="2000" b="1" dirty="0"/>
          </a:p>
        </p:txBody>
      </p:sp>
      <p:sp>
        <p:nvSpPr>
          <p:cNvPr id="6" name="TextBox 5"/>
          <p:cNvSpPr txBox="1"/>
          <p:nvPr/>
        </p:nvSpPr>
        <p:spPr>
          <a:xfrm>
            <a:off x="0" y="0"/>
            <a:ext cx="1326004" cy="769441"/>
          </a:xfrm>
          <a:prstGeom prst="rect">
            <a:avLst/>
          </a:prstGeom>
          <a:solidFill>
            <a:srgbClr val="FFFF00"/>
          </a:solidFill>
        </p:spPr>
        <p:txBody>
          <a:bodyPr wrap="none" rtlCol="0">
            <a:spAutoFit/>
          </a:bodyPr>
          <a:lstStyle/>
          <a:p>
            <a:r>
              <a:rPr lang="en-US" sz="4400" b="1" dirty="0" smtClean="0"/>
              <a:t>2005</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420132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10"/>
            <a:ext cx="4572000" cy="6864865"/>
          </a:xfrm>
          <a:prstGeom prst="rect">
            <a:avLst/>
          </a:prstGeom>
        </p:spPr>
      </p:pic>
      <p:sp>
        <p:nvSpPr>
          <p:cNvPr id="5" name="TextBox 4"/>
          <p:cNvSpPr txBox="1"/>
          <p:nvPr/>
        </p:nvSpPr>
        <p:spPr>
          <a:xfrm>
            <a:off x="0" y="-16824"/>
            <a:ext cx="1326004" cy="769441"/>
          </a:xfrm>
          <a:prstGeom prst="rect">
            <a:avLst/>
          </a:prstGeom>
          <a:solidFill>
            <a:srgbClr val="FFFF00"/>
          </a:solidFill>
        </p:spPr>
        <p:txBody>
          <a:bodyPr wrap="none" rtlCol="0">
            <a:spAutoFit/>
          </a:bodyPr>
          <a:lstStyle/>
          <a:p>
            <a:r>
              <a:rPr lang="en-US" sz="4400" b="1" dirty="0" smtClean="0"/>
              <a:t>2005</a:t>
            </a:r>
            <a:endParaRPr lang="en-US" sz="4400" b="1" dirty="0"/>
          </a:p>
        </p:txBody>
      </p:sp>
      <p:sp>
        <p:nvSpPr>
          <p:cNvPr id="6" name="TextBox 5"/>
          <p:cNvSpPr txBox="1"/>
          <p:nvPr/>
        </p:nvSpPr>
        <p:spPr>
          <a:xfrm>
            <a:off x="4572000" y="76200"/>
            <a:ext cx="4572000" cy="6186309"/>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Synergy, </a:t>
            </a:r>
            <a:r>
              <a:rPr lang="en-US" sz="2000" b="1" dirty="0" err="1" smtClean="0"/>
              <a:t>bioeconomics</a:t>
            </a:r>
            <a:r>
              <a:rPr lang="en-US" sz="2000" b="1" dirty="0" smtClean="0"/>
              <a:t>, and cybernetics converging for good of all.</a:t>
            </a:r>
          </a:p>
          <a:p>
            <a:endParaRPr lang="en-US" sz="1200" b="1" dirty="0"/>
          </a:p>
          <a:p>
            <a:r>
              <a:rPr lang="en-US" sz="2000" b="1" dirty="0" smtClean="0"/>
              <a:t>02 Holistic </a:t>
            </a:r>
            <a:r>
              <a:rPr lang="en-US" sz="2000" b="1" dirty="0" err="1" smtClean="0"/>
              <a:t>Darwinsim</a:t>
            </a:r>
            <a:r>
              <a:rPr lang="en-US" sz="2000" b="1" dirty="0" smtClean="0"/>
              <a:t> takes a new perspective on evolution, focusing on bio-economics – the functional costs and benefits of cooperative phenomena.</a:t>
            </a:r>
          </a:p>
          <a:p>
            <a:endParaRPr lang="en-US" sz="1200" b="1" dirty="0"/>
          </a:p>
          <a:p>
            <a:r>
              <a:rPr lang="en-US" sz="2000" b="1" dirty="0" smtClean="0"/>
              <a:t>03 The more complex a society becomes, the more vital it is that feedback loops become faster, better, cheaper.</a:t>
            </a:r>
          </a:p>
          <a:p>
            <a:endParaRPr lang="en-US" sz="1200" b="1" dirty="0"/>
          </a:p>
          <a:p>
            <a:r>
              <a:rPr lang="en-US" sz="2000" b="1" dirty="0" smtClean="0"/>
              <a:t>04 Politics is the dysfunctional intellectual and moral precursor to human cybernetics – the social sciences have failed to offer normative, adaptive, affordable, and compelling alternatives to prevailing models that are corrupt and therefore wasteful and toxic to humanity.</a:t>
            </a:r>
            <a:endParaRPr lang="en-US" sz="20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252550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3681" cy="6858000"/>
          </a:xfrm>
          <a:prstGeom prst="rect">
            <a:avLst/>
          </a:prstGeom>
        </p:spPr>
      </p:pic>
      <p:sp>
        <p:nvSpPr>
          <p:cNvPr id="5" name="TextBox 4"/>
          <p:cNvSpPr txBox="1"/>
          <p:nvPr/>
        </p:nvSpPr>
        <p:spPr>
          <a:xfrm>
            <a:off x="4572000" y="76200"/>
            <a:ext cx="4419600" cy="6801862"/>
          </a:xfrm>
          <a:prstGeom prst="rect">
            <a:avLst/>
          </a:prstGeom>
          <a:noFill/>
        </p:spPr>
        <p:txBody>
          <a:bodyPr wrap="square" rtlCol="0">
            <a:spAutoFit/>
          </a:bodyPr>
          <a:lstStyle/>
          <a:p>
            <a:r>
              <a:rPr lang="en-US" sz="2000" b="1" dirty="0" smtClean="0"/>
              <a:t>Highlights:</a:t>
            </a:r>
          </a:p>
          <a:p>
            <a:endParaRPr lang="en-US" sz="2000" b="1" dirty="0"/>
          </a:p>
          <a:p>
            <a:r>
              <a:rPr lang="en-US" sz="2000" b="1" dirty="0" smtClean="0"/>
              <a:t>01 Neither languages nor technologies are a barrier to humanity rising – the barrier is the lack of a Great Vision that integrates the sciences, the humanities, religions and philosophy.</a:t>
            </a:r>
          </a:p>
          <a:p>
            <a:endParaRPr lang="en-US" sz="2000" b="1" dirty="0"/>
          </a:p>
          <a:p>
            <a:r>
              <a:rPr lang="en-US" sz="2000" b="1" dirty="0" smtClean="0"/>
              <a:t>02 No amount of top-down planning will do. What matters is enabling all humans to access all information in all languages all the time, so they can make informed decisions at ground level.</a:t>
            </a:r>
          </a:p>
          <a:p>
            <a:endParaRPr lang="en-US" sz="2000" b="1" dirty="0"/>
          </a:p>
          <a:p>
            <a:r>
              <a:rPr lang="en-US" sz="2000" b="1" dirty="0" smtClean="0"/>
              <a:t>03 Consciousness leads  to extra-sensory perception and a social “mind” capable of mobilizing energies, unifying programs, and providing the means for achieving a prosperous world at peace.</a:t>
            </a:r>
          </a:p>
          <a:p>
            <a:endParaRPr lang="en-US" dirty="0"/>
          </a:p>
          <a:p>
            <a:endParaRPr lang="en-US" dirty="0"/>
          </a:p>
        </p:txBody>
      </p:sp>
      <p:sp>
        <p:nvSpPr>
          <p:cNvPr id="6" name="TextBox 5"/>
          <p:cNvSpPr txBox="1"/>
          <p:nvPr/>
        </p:nvSpPr>
        <p:spPr>
          <a:xfrm>
            <a:off x="0" y="-990"/>
            <a:ext cx="1326004" cy="769441"/>
          </a:xfrm>
          <a:prstGeom prst="rect">
            <a:avLst/>
          </a:prstGeom>
          <a:solidFill>
            <a:srgbClr val="FFFF00"/>
          </a:solidFill>
        </p:spPr>
        <p:txBody>
          <a:bodyPr wrap="none" rtlCol="0">
            <a:spAutoFit/>
          </a:bodyPr>
          <a:lstStyle/>
          <a:p>
            <a:r>
              <a:rPr lang="en-US" sz="4400" b="1" dirty="0" smtClean="0"/>
              <a:t>1946</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2331225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41264" cy="6858000"/>
          </a:xfrm>
          <a:prstGeom prst="rect">
            <a:avLst/>
          </a:prstGeom>
        </p:spPr>
      </p:pic>
      <p:sp>
        <p:nvSpPr>
          <p:cNvPr id="5" name="TextBox 4"/>
          <p:cNvSpPr txBox="1"/>
          <p:nvPr/>
        </p:nvSpPr>
        <p:spPr>
          <a:xfrm>
            <a:off x="5562600" y="0"/>
            <a:ext cx="3581400" cy="6494085"/>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Game world today is fragmented – each sector has its own, isolated from the whole – there is no </a:t>
            </a:r>
            <a:r>
              <a:rPr lang="en-US" sz="2000" b="1" dirty="0" err="1" smtClean="0"/>
              <a:t>EarthGame</a:t>
            </a:r>
            <a:endParaRPr lang="en-US" sz="2000" b="1" dirty="0" smtClean="0"/>
          </a:p>
          <a:p>
            <a:endParaRPr lang="en-US" sz="1200" b="1" dirty="0"/>
          </a:p>
          <a:p>
            <a:r>
              <a:rPr lang="en-US" sz="2000" b="1" dirty="0" smtClean="0"/>
              <a:t>02 The Serious Games world is not as developed as one might hope – a number of conferences, books, and web sites but there is a general lack of coherence.</a:t>
            </a:r>
          </a:p>
          <a:p>
            <a:endParaRPr lang="en-US" sz="1200" b="1" dirty="0"/>
          </a:p>
          <a:p>
            <a:r>
              <a:rPr lang="en-US" sz="2000" b="1" dirty="0" smtClean="0"/>
              <a:t>03 Games are not inter-operable nor are the rooted in comprehensive real data.</a:t>
            </a:r>
          </a:p>
          <a:p>
            <a:endParaRPr lang="en-US" sz="1200" b="1" dirty="0"/>
          </a:p>
          <a:p>
            <a:r>
              <a:rPr lang="en-US" sz="2000" b="1" dirty="0" smtClean="0"/>
              <a:t>04 Games do offer an alternative to rote education, to include team learning and cross-cultural learning.</a:t>
            </a:r>
            <a:endParaRPr lang="en-US" sz="2000" b="1" dirty="0"/>
          </a:p>
        </p:txBody>
      </p:sp>
      <p:sp>
        <p:nvSpPr>
          <p:cNvPr id="6" name="TextBox 5"/>
          <p:cNvSpPr txBox="1"/>
          <p:nvPr/>
        </p:nvSpPr>
        <p:spPr>
          <a:xfrm>
            <a:off x="0" y="-16824"/>
            <a:ext cx="1326004" cy="769441"/>
          </a:xfrm>
          <a:prstGeom prst="rect">
            <a:avLst/>
          </a:prstGeom>
          <a:solidFill>
            <a:srgbClr val="FFFF00"/>
          </a:solidFill>
        </p:spPr>
        <p:txBody>
          <a:bodyPr wrap="none" rtlCol="0">
            <a:spAutoFit/>
          </a:bodyPr>
          <a:lstStyle/>
          <a:p>
            <a:r>
              <a:rPr lang="en-US" sz="4400" b="1" dirty="0" smtClean="0"/>
              <a:t>2005</a:t>
            </a:r>
            <a:endParaRPr lang="en-US" sz="4400" b="1" dirty="0"/>
          </a:p>
        </p:txBody>
      </p:sp>
      <p:sp>
        <p:nvSpPr>
          <p:cNvPr id="7" name="TextBox 6"/>
          <p:cNvSpPr txBox="1"/>
          <p:nvPr/>
        </p:nvSpPr>
        <p:spPr>
          <a:xfrm>
            <a:off x="5791200"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1130433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8" y="0"/>
            <a:ext cx="4602678" cy="6894054"/>
          </a:xfrm>
          <a:prstGeom prst="rect">
            <a:avLst/>
          </a:prstGeom>
        </p:spPr>
      </p:pic>
      <p:sp>
        <p:nvSpPr>
          <p:cNvPr id="5" name="TextBox 4"/>
          <p:cNvSpPr txBox="1"/>
          <p:nvPr/>
        </p:nvSpPr>
        <p:spPr>
          <a:xfrm>
            <a:off x="0" y="0"/>
            <a:ext cx="1326004" cy="769441"/>
          </a:xfrm>
          <a:prstGeom prst="rect">
            <a:avLst/>
          </a:prstGeom>
          <a:solidFill>
            <a:srgbClr val="FFFF00"/>
          </a:solidFill>
        </p:spPr>
        <p:txBody>
          <a:bodyPr wrap="none" rtlCol="0">
            <a:spAutoFit/>
          </a:bodyPr>
          <a:lstStyle/>
          <a:p>
            <a:r>
              <a:rPr lang="en-US" sz="4400" b="1" dirty="0" smtClean="0"/>
              <a:t>2006</a:t>
            </a:r>
            <a:endParaRPr lang="en-US" sz="4400" b="1" dirty="0"/>
          </a:p>
        </p:txBody>
      </p:sp>
      <p:sp>
        <p:nvSpPr>
          <p:cNvPr id="6" name="TextBox 5"/>
          <p:cNvSpPr txBox="1"/>
          <p:nvPr/>
        </p:nvSpPr>
        <p:spPr>
          <a:xfrm>
            <a:off x="4572000" y="0"/>
            <a:ext cx="4572000" cy="5324535"/>
          </a:xfrm>
          <a:prstGeom prst="rect">
            <a:avLst/>
          </a:prstGeom>
          <a:noFill/>
        </p:spPr>
        <p:txBody>
          <a:bodyPr wrap="square" rtlCol="0">
            <a:spAutoFit/>
          </a:bodyPr>
          <a:lstStyle/>
          <a:p>
            <a:r>
              <a:rPr lang="en-US" sz="2000" b="1" dirty="0" smtClean="0"/>
              <a:t>Highlights:</a:t>
            </a:r>
          </a:p>
          <a:p>
            <a:endParaRPr lang="en-US" sz="2000" b="1" dirty="0"/>
          </a:p>
          <a:p>
            <a:r>
              <a:rPr lang="en-US" sz="2000" b="1" dirty="0" smtClean="0"/>
              <a:t>01 Digital learning should be fun and can be gamed</a:t>
            </a:r>
          </a:p>
          <a:p>
            <a:endParaRPr lang="en-US" sz="2000" b="1" dirty="0"/>
          </a:p>
          <a:p>
            <a:r>
              <a:rPr lang="en-US" sz="2000" b="1" dirty="0" smtClean="0"/>
              <a:t>02 Games can be factual – real decisions, real budgets, real costs, real outcomes</a:t>
            </a:r>
          </a:p>
          <a:p>
            <a:endParaRPr lang="en-US" sz="2000" b="1" dirty="0"/>
          </a:p>
          <a:p>
            <a:r>
              <a:rPr lang="en-US" sz="2000" b="1" dirty="0" smtClean="0"/>
              <a:t>03 Games exist but the schools are not using them nor helping the students or parents find them</a:t>
            </a:r>
          </a:p>
          <a:p>
            <a:endParaRPr lang="en-US" sz="2000" b="1" dirty="0"/>
          </a:p>
          <a:p>
            <a:r>
              <a:rPr lang="en-US" sz="2000" b="1" dirty="0" smtClean="0"/>
              <a:t>04 Games can be interactive and team-based, bringing students together, or students and teachers, or students and parents, or student groups from </a:t>
            </a:r>
            <a:r>
              <a:rPr lang="en-US" sz="2000" b="1" dirty="0" err="1" smtClean="0"/>
              <a:t>diferent</a:t>
            </a:r>
            <a:r>
              <a:rPr lang="en-US" sz="2000" b="1" dirty="0" smtClean="0"/>
              <a:t> schools, countries, cultures</a:t>
            </a:r>
            <a:endParaRPr lang="en-US" sz="2000" b="1" dirty="0"/>
          </a:p>
        </p:txBody>
      </p:sp>
      <p:sp>
        <p:nvSpPr>
          <p:cNvPr id="7" name="TextBox 6"/>
          <p:cNvSpPr txBox="1"/>
          <p:nvPr/>
        </p:nvSpPr>
        <p:spPr>
          <a:xfrm>
            <a:off x="5410200"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1904118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848104"/>
          </a:xfrm>
          <a:prstGeom prst="rect">
            <a:avLst/>
          </a:prstGeom>
        </p:spPr>
      </p:pic>
      <p:sp>
        <p:nvSpPr>
          <p:cNvPr id="5" name="TextBox 4"/>
          <p:cNvSpPr txBox="1"/>
          <p:nvPr/>
        </p:nvSpPr>
        <p:spPr>
          <a:xfrm>
            <a:off x="4648200" y="5938"/>
            <a:ext cx="4343400" cy="5940088"/>
          </a:xfrm>
          <a:prstGeom prst="rect">
            <a:avLst/>
          </a:prstGeom>
          <a:noFill/>
        </p:spPr>
        <p:txBody>
          <a:bodyPr wrap="square" rtlCol="0">
            <a:spAutoFit/>
          </a:bodyPr>
          <a:lstStyle/>
          <a:p>
            <a:r>
              <a:rPr lang="en-US" sz="2000" b="1" dirty="0" smtClean="0"/>
              <a:t>Highlights:</a:t>
            </a:r>
          </a:p>
          <a:p>
            <a:endParaRPr lang="en-US" sz="2000" b="1" dirty="0"/>
          </a:p>
          <a:p>
            <a:r>
              <a:rPr lang="en-US" sz="2000" b="1" dirty="0" smtClean="0"/>
              <a:t>01 Education is the necessary continuous foundation for deliberation</a:t>
            </a:r>
          </a:p>
          <a:p>
            <a:endParaRPr lang="en-US" sz="2000" b="1" dirty="0"/>
          </a:p>
          <a:p>
            <a:r>
              <a:rPr lang="en-US" sz="2000" b="1" dirty="0" smtClean="0"/>
              <a:t>02 There are four big problems in the history of deliberation: amplified errors, hidden profiles and the favoring of familiar old knowledge, cascades &amp; polarization, and narrow groupthink</a:t>
            </a:r>
          </a:p>
          <a:p>
            <a:endParaRPr lang="en-US" sz="2000" b="1" dirty="0"/>
          </a:p>
          <a:p>
            <a:r>
              <a:rPr lang="en-US" sz="2000" b="1" dirty="0" smtClean="0"/>
              <a:t>03 Wikis and predictive markets are two innovations enabled by the Internet</a:t>
            </a:r>
          </a:p>
          <a:p>
            <a:endParaRPr lang="en-US" sz="2000" b="1" dirty="0"/>
          </a:p>
          <a:p>
            <a:r>
              <a:rPr lang="en-US" sz="2000" b="1" dirty="0" smtClean="0"/>
              <a:t>04 The Holy Grail of </a:t>
            </a:r>
            <a:r>
              <a:rPr lang="en-US" sz="2000" b="1" dirty="0" err="1" smtClean="0"/>
              <a:t>Infotopia</a:t>
            </a:r>
            <a:r>
              <a:rPr lang="en-US" sz="2000" b="1" dirty="0" smtClean="0"/>
              <a:t> is the combination of full participation and full disclosure – everyone plays and everyone tells the truth.</a:t>
            </a:r>
            <a:endParaRPr lang="en-US" sz="2000" b="1" dirty="0"/>
          </a:p>
        </p:txBody>
      </p:sp>
      <p:sp>
        <p:nvSpPr>
          <p:cNvPr id="6" name="TextBox 5"/>
          <p:cNvSpPr txBox="1"/>
          <p:nvPr/>
        </p:nvSpPr>
        <p:spPr>
          <a:xfrm>
            <a:off x="0" y="0"/>
            <a:ext cx="1326004" cy="769441"/>
          </a:xfrm>
          <a:prstGeom prst="rect">
            <a:avLst/>
          </a:prstGeom>
          <a:solidFill>
            <a:srgbClr val="FFFF00"/>
          </a:solidFill>
        </p:spPr>
        <p:txBody>
          <a:bodyPr wrap="none" rtlCol="0">
            <a:spAutoFit/>
          </a:bodyPr>
          <a:lstStyle/>
          <a:p>
            <a:r>
              <a:rPr lang="en-US" sz="4400" b="1" dirty="0" smtClean="0"/>
              <a:t>2006</a:t>
            </a:r>
            <a:endParaRPr lang="en-US" sz="4400" b="1" dirty="0"/>
          </a:p>
        </p:txBody>
      </p:sp>
      <p:sp>
        <p:nvSpPr>
          <p:cNvPr id="7" name="TextBox 6"/>
          <p:cNvSpPr txBox="1"/>
          <p:nvPr/>
        </p:nvSpPr>
        <p:spPr>
          <a:xfrm>
            <a:off x="5410200"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4216676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cx.images-amazon.com/images/I/51FTzYd8yFL._SY34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8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54806" y="76200"/>
            <a:ext cx="4412994" cy="6186309"/>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Absence of a shared language between and among disciplines (fields of study) joins absence of shared data to create a vacuum in human knowledge.</a:t>
            </a:r>
          </a:p>
          <a:p>
            <a:endParaRPr lang="en-US" sz="1200" b="1" dirty="0"/>
          </a:p>
          <a:p>
            <a:r>
              <a:rPr lang="en-US" sz="2000" b="1" dirty="0" smtClean="0"/>
              <a:t>02 Democracy demands a shared language and the ability to foster a dialog that creates value.</a:t>
            </a:r>
          </a:p>
          <a:p>
            <a:endParaRPr lang="en-US" sz="1200" b="1" dirty="0"/>
          </a:p>
          <a:p>
            <a:r>
              <a:rPr lang="en-US" sz="2000" b="1" dirty="0" smtClean="0"/>
              <a:t>03 In the </a:t>
            </a:r>
            <a:r>
              <a:rPr lang="en-US" sz="2000" b="1" dirty="0" err="1" smtClean="0"/>
              <a:t>absense</a:t>
            </a:r>
            <a:r>
              <a:rPr lang="en-US" sz="2000" b="1" dirty="0" smtClean="0"/>
              <a:t> of an over-arching holistic world systems framework, individual disciplines lack relevance and value.</a:t>
            </a:r>
          </a:p>
          <a:p>
            <a:endParaRPr lang="en-US" sz="1200" b="1" dirty="0"/>
          </a:p>
          <a:p>
            <a:r>
              <a:rPr lang="en-US" sz="2000" b="1" dirty="0" smtClean="0"/>
              <a:t>04 Ethical people are more important than science in isolation. Without ethical people, science will not map root causes or devise holistic solutions.</a:t>
            </a:r>
          </a:p>
        </p:txBody>
      </p:sp>
      <p:sp>
        <p:nvSpPr>
          <p:cNvPr id="5" name="TextBox 4"/>
          <p:cNvSpPr txBox="1"/>
          <p:nvPr/>
        </p:nvSpPr>
        <p:spPr>
          <a:xfrm>
            <a:off x="0" y="0"/>
            <a:ext cx="1326004" cy="769441"/>
          </a:xfrm>
          <a:prstGeom prst="rect">
            <a:avLst/>
          </a:prstGeom>
          <a:solidFill>
            <a:srgbClr val="FFFF00"/>
          </a:solidFill>
        </p:spPr>
        <p:txBody>
          <a:bodyPr wrap="none" rtlCol="0">
            <a:spAutoFit/>
          </a:bodyPr>
          <a:lstStyle/>
          <a:p>
            <a:r>
              <a:rPr lang="en-US" sz="4400" b="1" dirty="0" smtClean="0"/>
              <a:t>2006</a:t>
            </a:r>
            <a:endParaRPr lang="en-US" sz="4400" b="1" dirty="0"/>
          </a:p>
        </p:txBody>
      </p:sp>
      <p:sp>
        <p:nvSpPr>
          <p:cNvPr id="6" name="TextBox 5"/>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1057387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9600" y="0"/>
            <a:ext cx="4724400" cy="6555641"/>
          </a:xfrm>
          <a:prstGeom prst="rect">
            <a:avLst/>
          </a:prstGeom>
          <a:noFill/>
        </p:spPr>
        <p:txBody>
          <a:bodyPr wrap="square" rtlCol="0">
            <a:spAutoFit/>
          </a:bodyPr>
          <a:lstStyle/>
          <a:p>
            <a:r>
              <a:rPr lang="en-US" dirty="0" smtClean="0"/>
              <a:t>Highlights:</a:t>
            </a:r>
            <a:endParaRPr lang="en-US" dirty="0"/>
          </a:p>
          <a:p>
            <a:endParaRPr lang="en-US" sz="1000" dirty="0"/>
          </a:p>
          <a:p>
            <a:r>
              <a:rPr lang="en-US" dirty="0"/>
              <a:t>• inter-agency sharing of non-secret information is much more important than precision delivery of secrets to the top guy;</a:t>
            </a:r>
          </a:p>
          <a:p>
            <a:endParaRPr lang="en-US" sz="1000" dirty="0"/>
          </a:p>
          <a:p>
            <a:r>
              <a:rPr lang="en-US" dirty="0"/>
              <a:t>• unclassified information on operations, logistics, beliefs, etc. is much more important that technical secret information; and</a:t>
            </a:r>
          </a:p>
          <a:p>
            <a:endParaRPr lang="en-US" sz="1000" dirty="0"/>
          </a:p>
          <a:p>
            <a:r>
              <a:rPr lang="en-US" dirty="0"/>
              <a:t>• there is a larger process called "Information Operations" (IO) that has been </a:t>
            </a:r>
            <a:r>
              <a:rPr lang="en-US" dirty="0" err="1"/>
              <a:t>mis</a:t>
            </a:r>
            <a:r>
              <a:rPr lang="en-US" dirty="0"/>
              <a:t>-defined in the US as offensive cyberwar and </a:t>
            </a:r>
            <a:r>
              <a:rPr lang="en-US" dirty="0" smtClean="0"/>
              <a:t>PSYOP</a:t>
            </a:r>
            <a:endParaRPr lang="en-US" dirty="0"/>
          </a:p>
          <a:p>
            <a:endParaRPr lang="en-US" sz="1000" dirty="0"/>
          </a:p>
          <a:p>
            <a:r>
              <a:rPr lang="en-US" dirty="0"/>
              <a:t>• </a:t>
            </a:r>
            <a:r>
              <a:rPr lang="en-US" dirty="0" smtClean="0"/>
              <a:t>IO is the </a:t>
            </a:r>
            <a:r>
              <a:rPr lang="en-US" dirty="0"/>
              <a:t>full and constant integration of global coverage in all languages all the time (including historical and cultural </a:t>
            </a:r>
            <a:r>
              <a:rPr lang="en-US" dirty="0" smtClean="0"/>
              <a:t>knowledge);</a:t>
            </a:r>
            <a:endParaRPr lang="en-US" dirty="0"/>
          </a:p>
          <a:p>
            <a:endParaRPr lang="en-US" sz="1000" dirty="0"/>
          </a:p>
          <a:p>
            <a:r>
              <a:rPr lang="en-US" dirty="0"/>
              <a:t>• the technologies of sharing, translating, and understanding; inclusive of online video gaming; </a:t>
            </a:r>
          </a:p>
          <a:p>
            <a:endParaRPr lang="en-US" sz="1000" dirty="0"/>
          </a:p>
          <a:p>
            <a:r>
              <a:rPr lang="en-US" dirty="0"/>
              <a:t>• </a:t>
            </a:r>
            <a:r>
              <a:rPr lang="en-US" dirty="0" smtClean="0"/>
              <a:t>crafting </a:t>
            </a:r>
            <a:r>
              <a:rPr lang="en-US" dirty="0"/>
              <a:t>of inter-agency BEHAVIOR and BUDGETS (means) </a:t>
            </a:r>
            <a:r>
              <a:rPr lang="en-US" dirty="0" smtClean="0"/>
              <a:t>to </a:t>
            </a:r>
            <a:r>
              <a:rPr lang="en-US" dirty="0"/>
              <a:t>achieve useful ends.</a:t>
            </a:r>
          </a:p>
          <a:p>
            <a:endParaRPr lang="en-US" dirty="0"/>
          </a:p>
          <a:p>
            <a:r>
              <a:rPr lang="en-US" dirty="0"/>
              <a:t>In short, it's not about secret intelligence; it is about global awareness and ethical </a:t>
            </a:r>
            <a:r>
              <a:rPr lang="en-US" dirty="0" smtClean="0"/>
              <a:t>behavior</a:t>
            </a:r>
            <a:endParaRPr lang="en-US" dirty="0"/>
          </a:p>
        </p:txBody>
      </p:sp>
      <p:sp>
        <p:nvSpPr>
          <p:cNvPr id="5" name="AutoShape 2" descr="data:image/jpeg;base64,/9j/4AAQSkZJRgABAQAAAQABAAD/2wBDABIMDRANCxIQDhAUExIVGywdGxgYGzYnKSAsQDlEQz85Pj1HUGZXR0thTT0+WXlaYWltcnNyRVV9hnxvhWZwcm7/2wBDARMUFBsXGzQdHTRuST5Jbm5ubm5ubm5ubm5ubm5ubm5ubm5ubm5ubm5ubm5ubm5ubm5ubm5ubm5ubm5ubm5ubm7/wAARCAFaAN8DASIAAhEBAxEB/8QAGgAAAgMBAQAAAAAAAAAAAAAAAAEDBAUCBv/EAEkQAAIBAwICBAoFCwEIAgMAAAECAwAEERIhBTETQVGRBhQiM1JhcXKBsRUykqHRIzQ1QlNic5PB4fBUJCVDY2SisvFEgoOj0v/EABkBAQEBAQEBAAAAAAAAAAAAAAABAgMEBf/EACYRAQEAAgEEAQQCAwAAAAAAAAABAhESAyExMmETIlHwQUJx4fH/2gAMAwEAAhEDEQA/APWJZwsisQ2SMny2/Gn4lB6Lfbb8alj82nuiujWkQeJw+i322/GjxOH0W+2341PSzQQ+Jw+i322/GjxOH0W+2341Nmigh8Th9Fvtt+NHicPot9tvxqajNBD4nD6Lfbb8aPE4fRb7bfjU2aKCHxOH0W+2340eKQ4+q322/GpaimieQsUlKEqANuXPfn66A8Uh9Fvtt+NHicOfqt9tvxqEW1yX8u5ITSNhk5bBBPyNC2txze5YHDDbJ9hoJvFIPRb7bfjXMlnEUIUMD77fjXJtZGYE3LkeTkZIzgMDyPXkd1craTAH/a36sHHLHxoMK9jubWUgyy6TyOs1W8Ym/bS/bNekueHm4fLzEoM+Rjnz68+v7q8/eWj2shDDyeo16ennL2rydXC4954R+MTftpftmjxib9tL9s1HRXbjPw4cr+UnjE37aX7Zo8Ym/bS/bNR10UcRhyp0E4DY2JpqG666eb9tL9s1Pbx3lysjRSSaY1LMxkIA+Nc8PtDe3SwhwgO5J7PV66k4leCUeJWyNFaRHBBGGlYdZ9XqrGXnUnd0x8csr2VhcTEZE0n2zR4xN+2l+2atrwi5MaFjFG7/AFInfDt7BVEggkEEEbEHqrU43wzeU8u/GJv20v2zViwmla8jDSyMDnYsSORqnVnh359H8fkamcnGrhleUerj3jT3RXE13bwyrHLPGjv9VWYAt7BXcXm090fKsXjQP0/wc/vuPlXie9qrfWziUpcRt0XnMNnR7e6on4nZIxVrmNWC6iCd8dvsrz/EYZeHSS8UtgxjleWK5QDqLNhvl/hqaZZm8JlFuUEhsRjWMg86mxuPxC0jRXa4QKydIDnPkel7PXRNf2sHR9LMqiTGg8w3s7ayOGRInhDxK3kQBOiRUQ8ujAxgeqsaLpfoPhu+wvcRluWOr4ZzTY9eOI2ht3nFwhiQ6XbP1T2HsrqS/to4opXmUJLjozn62eWKwOGxx3VrxBLhStxNdKlwmdgdXV6udZh6aPhlv04wtjedEvrOSW+Q++mx7ZriJJY43cLJLnQp5tjniq44tZEgC4XLAkDB3Azkjb1GsnwhZ0mS+iVj4jKgLAjAB3YY9eVrq6CL4T8J6EAR9CwULyxpbGKbGvDxC2nmWKKUNIyhwuDnSeRrleJWjuirOp1sUQ4OlmHUDyJrHljYeEV5FAuljYaUA6uWKpygS+BluiD8skwVFHMPqPL14NNo9Ol9bvdSWyyZnjGWjwcgVLFKk0SSRnUjjKnGMisLitpNG54naj/arVwZAP110rkfOtK1DScDiERw7Ww0+oldqDocUtC6qJhh36NW0nSW7A2MZribjFlBNLFLKyvEAXBifyQcb5xjG47686yh/AsQ6T06T6An62vVy9uDU5tJbvj17atOsckloiyPp1Z2TONxTattuMWSytH0rMyp0hCRO3kbeVsNxuKhvr2xlzDIzlzF0oAiY+TjOeVZDW/i/H5ra3uRBosAgkdgOWOZ6vbTv5TccXWSyYKZOHlkBHUd8Y7cU2iCZVRFljfXC+6uOuomdV5/KrsccPEuBWlpYiJXMbOQ0mCpG3Zv5Rz8KyYpTLYxuxGrOk79Yr1dLq8u18vJ1elx7zw1rG0WZHuLpuhtIvruds+oVdtoZONzKzK1vw+E4iiG2f7/AC76x+kQy26XLSNbLJqKK331u2jveWl1dXDCztQpihUbdGn6zdmo8vVjvdTc7tdKY2a/f+MRnEUnSQs/RiQiOXGAcHnn760rG5N7xB7iWJHmhhLJGowZXH9ai0jisRSN1seGWijQGHX1Ejv76q3tm9jJF+W1CQa4Z0OnIwN/VV3Mu18s6uF3PC/bxvA/0rxfV0xOI4sYZm6lA6h6viajPCrhzqnlgS6nLSCAvhmJJJwK54KzyTTXEmq5u4o2MKyOWyfVmp4Ym4cx4hxEmS8kJ6KHOWdvZ1Df4VndxrckyjLIIODsRVjh359H8fkakubE20MYmdnvpmLtFGM4B5k/Go+Hgi/QEEEEgg9WxrpcplhdOMxuOc29XF9RPdHyqGext7iaOWaPVJH9RtRGn2YNTR+bT3RVHjN9JZWbtCMyDTuVyFBYDevG9yyLSHoZISmqOTJdWYtnPPnXPiFsLkXAi/LAYD6jkDs58vVWa1/NJf8ARxTkLJedEowPJRFy/V1nau7/AInLa37iMCSOKNAYxgFpHbCjOD1A0GhPZW9ywaaJWYAqG5HB5jI6vVSlsLWZI1lgjZY/qAjZfZWRdcZea2SWIFIgksr9G/lMqnSuDjbJIPwqynGJJZuijgjypfU7SYUBMZPLlkkfCirrWFo0rym3jMjkFm07kjkTXUtlazLpmt4pBnVhkB37fbWPD4SGTozJAiKwDN5eSBpLnG2+Bp+1UicXmuZIo4hHEZJlTc6sDRrbf4gVEafiNp0bR+LQ6HOWXoxhj2kUhw+zVkYWluGTGkiNcrjljbasuHjE7RxyLH0glYPuepnIVV2HJVJJ3xipuHcYa7uGWURRxBQQcnJ1OQo37QB30VoCztluOnFvCJs56QINWfbzpi1txOZxBEJicmQINXfVLiV+0U9vHC6hfGESVsjYH9Xuqrw6eS7urVhLKFkMtyylm5E6UX2AfKg2IreCFnaKGONpDlyqAFj6+3nXaIsaBEUKqjAAGABWQ3EylzduknSflEhhj5gHA1McdWT93rrgcYvJOgMcUWiUISWU5XUxx1+iCf8A3V2jY8Wg6fp+hj6bGOk0DVj286BBEsmsRIH3OoKM99Yi8cujH0uiBouk04jBZsAMW5HbYDn21IvF7vyBJEqYTMhZGAzo1H2DJUd9Nq2DFGSToXJ3J0jemEUclA+FY9vxK8nEQVYSJMt0ijUCAVBGxO+7H2Yq3w+8knVhcqUkLNpGk4IGNwfiOe/dQXgoHIAeyoLq1S5jKsKy+I3N0JZ2iSRo2tWWJVB+sWVQT6+Z9lWLEGKS9mKylYgsSKVO6ou5HaSSe4U2jGvLR7WQgjyeo1Gr6hHDM7m3DhmQHap5Ir6c2xZZJZejUuHU76mLOB1DAAA9uPZU6KZIVedNOoA4AIxtuN69PT6ky7ZPL1OncfuxegNvoa/lk6GPh0sXksh7AMH28/uqhBGbm1jvOKSGO0gj0RqBgt6h3AfD21m23RLPCbpHkhB1MgrV1G8/3lxQdDYwnEFuObdgA6z/AJyqWXH9/e645TP9/ezPMcsaRzaJI1fJRjse8VZs7qK1V7jo3uL9jojMhJAHbk1aW7nu7C9ub0LHadGRDHgeSw+rjtNZnRyxJHMVZAxyjesdlbn3zVYv2XeLU4xxO7ivBbwz9HojXpCijdz7QcbY76o2DvJxFHkdndiSWY5J2qvLI800ksjankOWP3f0qfh359H8fkacJjhf8HO5Zz8besj80nuio5Le3kLGSGJi2ASyA5xyqSPzSe6KrX9obswLhCiSh31E8hvgfHHwzXkexKkUIwUjjGCSCANieffT6OMOWCIGJBJwMk1mWnDr2FxqulEbOXdE23JJ227SR7AKlu7G5kuWuLaVI3K6MHJBGRg+ojL99FWYbOGGR5FBLONO/ILknAHUNzUw0jYADA5Dsqjb2V3HdBpLp3hXkpck8hz2Gf1vuriXh1w93JKs/RpKRqCMQ3IjIONuSbeqg0uvNHXWS3D+JGTUt7pznbUxAzn/APo/ZWufoviGx8fbIUjGt8ZOvfn2sPsig2AwOwIJ586GAbGd8HNZcfC7iKTyLjEQACoGYEYChd+fMNt+9XVxY3Z4fHEl1JrjDamTOp8g4I35jPq3ojQ6aMMy9IgK41DUMjPLNNJEkGUdWHqOaoJw9pOHPE50SzSdK5O5B1hgPgAB8KrpwW5SKOJbzSiRCPyQRvp052PrP3dlBrvIsYBdwoJwMnGT2VzI0TfkZGQmQEaGYZYde1V57Fn6FYpWSOPPWSc7YOTz6+fbXF5w5rqWSQS6H6MLE3oHJJP3/dQW4beKBmMSaWfGpskk4GBuacsSTRlJV1KSDg9oOR94FZ/0TIJdQuTozspBO2VJGc8tm+1U9lZPaMx6QSazuTn6ozpA36s/dQTRvbRsYo5Iw+okqGGck7/fXcjRwoZZMKFG7HqFUn4SGnmlEzZkbOnGwGQSPiAR8TUX0NIZdRu8oCoClM4UMpxnP7oFBoiaMy9GHBfBOB6jg/fTWWNpWiV1MijJUHcfCqFtwkwzwyyTBzHudKadTeVk8/3j3Cp7eylgmmkNwXLlimQdsnO+++NgOWwoJ4p4pc9FKj456Wzjcj5gj4VHd28dzGVfFUY+BaRGJLkyaQFYaSAygHnvzyxOfXyrmHwfSI56cs2N8ps26nffl5J2/eoMq8tWtZdJ3U8jTtb5reNonjSeEnPRycge0dlar8BjkAEkpkwwYFl32XGM9mRnFYtzw+SycK5L/vEc69OGcznHJ5ep07heWLRybxFveKFYbGE/koIxszctu0/521Lf3jRyMJujuLGdMwomF047OvOf86qz7K88XiaCZOmt3G6E8j2jsqoByYgBsY7as6fful6vbt+/6MZwM8+vFWeHfn0fx+RqtVnh359H8fka6Z+tcsPaPWR+aT3RTpReaT3RTrwvoDFFFFAUqKKB0qKKAoooqh0UqKgdFFFAUUUUBRRRQFFGaKAooooCoLq1S5iKsKnooPJXlm9pIQwOnqNVq9fd2qXMZVhXmb2ze0lIYeT1GvV0+pvtXk6vS4954Vqs8O/Po/j8jVarPDvz6P4/I10z9a5Ye0esj80nuinSj80nuinXhfQKiioLwzCJVt9pGdRnGwGd+o9QNBPVB1vfGGMZYKx2LEEKNhy+LH4VGb+8jjObR5HGQMIw1Yzudts49fMc6c1zeGQBLd9CSAFlUgsMfLJGfjQcrJxNjraEoB+rld86evPVlu7PqrqOS9kUMAWGog4CjAyN+e+2f/e1crfXbpHqt+iLhTurE78wAcb7GumvbqPyngITJySp25gAdu4HtyKgmm8ZExMaswyukhgBj9bbO55+r+sRHFNhqjHk7sAMA4Izj24PsrqSe6Iie3QMpj1MNJwckY7gG+JFcPLeuXXoiIzzYDDYzghd+e2c+uqrv/eIZR5JGryjty22+Y+FNI74aOlkVmA0sy4HxAx2j76gS5vY36IRB3OnyWz8d/v9Yqwsl+CFeNG7WUYHI9p9Q76iOGTiD5OVBwMAsMHlnq9R7/VU8a3QmXpJFMed8gZxv6uf1fvrkm6eCPUiiQnLBWIA7Bn/ADsrm5kuY5y0agRAqpLnbGdyN+e/3eyiuhBO0EiyMmZcZAyMelv7OVRG1vCGTpB0asDHkgkYzjO3bg99OE3oVRpXyzqdm30ggHln2ju9dCy8S0kvBHk4wFI22PPJ7fuNB1aQXUcmZWUq27aTvnY45cslvuqGS2uUDPn6xOQhycsTvy6sjHZipYjfasugAOM5OSNwSOfUCR8K603c1uiyHonLnUUPJQD8zjvoOBb3qvK6yoGb6ueoAbA7b7/OuWg4iEKpcIWJJDN1bgjq5cx3UauJ4jJRMkqXAI8nPMDtxzFcSrxPUrrpJVmwpIwMZxntyO6iLcKS9NqLyFAMYJ6+s8t+od9WqzGN/wBKUMuCSdGFG4082/8AsceyuXa/hTW7MdWwVVVsHY/iPgOs1VatFcRauiXUWLY3LAA/dXdEFQ3VqlzGVYVPRQeRvbN7SUhh5PUaOHfn0fx+Rr093apcxFWFYMNlJa8RTIJXJ3+Br0Tqbxsrz3pccpZ4ejj80nuinSj80nuinXnegqoXF+YbiRfJZEHLrzjJ+7HV/a/RQUBfSG5VOiwCdIBbc7nB5fuN8K5ub2a3unVkPQjGGCe7+J/vWgVBYNgZHI06DPW+lbo2e0KgjOdWdPIdnt7qR4iylEeHym0gk7DJG335FaNZ03EY0nIeMOql9JUAk4Ht7Q3dRU4nc3rJocRoCCdIxnY55568cu2oIr251hHgLHABIBAznBIOOXI+w+qm/F4UfQySZyQBtvg4/qO+knFo/L1A4ViMkgYAIG/eDmoOBd3jIMQuGA1Fip8rrxy9RX4ipXvJ4lIEDy6c4IU5bA7Mcz6qS8S6WOWWMBUjj/X63JIA7we8Un4mQJgqEmJsF8bEZ6hzO2T8KDtbu61FfFmbG2rBAPMdnLK/9womubhoIujhkVnbBOnIAIO+OexxkHHXQOIkDDQsDjI3G/L+hB+NSC8LwdIkbLqOEzvkYznHV17GqOEu7hsFrYqNKNkg9ZII9oxn4iuVvLsoS1oVO3k88c8/ePvru4vHjZlVN1jVwCPrk58n/tPeK5a8maSKNI9JdsFzuMBsHb1jJohG6vIk8q36bC/qrgsRj4DO9MzXYkz0ZZcgYC4GN9+3rHdSfiJilk6VfyQP1+QA2Oc+w/DBpJxGUny7fAGFOG5HOCeXLlUHUc980czNbqGEZaNcEFmwMA79ufuqI3N6s7rFGZEQgEsvPI57dhAOOxqngvJppI9UHQqy5Ic+UDnGOXt7quYAOcbmqM9p+IBD+RTVg40qeoNjr7QO+mJb8PpWJSNWNTDbGSM4z6gfia0KKCpaTXEh/LpoyAQCuDy369t6t0UUDooooA1XuQNBON6sVBc+bNFSx+aT3RTpR+aT3RTohUUUUBRRRQVJL9IZnWUaVQZDZzkY7Pg3dQl/EzkFWXryRzGSM/d947asPBFJ9eJG6/KUHt/E99At4V+rFGOXJRRVU8Tg0MULMR6vVkd4+VOW/WB5FlACxoGZs9eCSPgAD8an8WgAx0EX2B/nXUMz2gmeOVELkZbyNRO3LtJx91QcxcSjdMurhwPKAxtg792PlXL8Rh6Vcox0tpBJHPyhgDPPY99dm5sQ2PIycnaM77ZPV2GgXFuAq9D5R+soTcHIBycb4zQdpfwvqHlKFUsSwwMAAn5iiS6ZLeSXRkofKG425n27Zrk39qiKzNjUNsITtgHGw7MVN0iCcQgL2bHltyxVRWPFEOVRCxUeUwIC535b9uO+meKwKwUiTcZzgYxse3sOfga6W9tQVDAIzsQo0892wfjoJ+FIcQtmUaQW1EBQF3bOB82FQcPfJPDcaEV41xHpO+XJIIIHw76S8UhVSxRsk7lcYJxvj2YqeK7gkVCo2kbCkKcE4yPuqzoX0V7qoonicefNyHBOeXVnJ5/umu4b0yXTRlAFwAu4znr69xgg99W9I7B3UaF28kbctqB0UUUBRRRQOiiigKgufNGp6hufNGipI/NJ7op0o/NJ7op0QqKKKAooooCnRRQFRNbRPIrsgLqcqcnY/wCE1LRQVYuHW0SkdGCTncjq32+GSKlFrADqESAk6uXX/gHdU1FBCLSDqhTs5f521J0aBy4UajzNdUUFd7GB1C6AuMAFeeByH312LWEY/JqSN8kZOe2padBEtvEhBWNQR2CpKKKAooooFRTpUBRRRQOilToCobnzRqaobnzRoqSPzSe6KDRH5pPdFFEcSSpCheV1RRzZjgU0dXQMjBlIyCDkGob22F3b9EXKDWrZUkHZgeY5cqpzcIeW76XxyUR6lJTUdwNOxOeXkn7RoNSisU8BcxaV4hOrh9QkBOT7QTjnjs5V39AjxhZGupWQMrFTnygOonO/q+NFajTxLr1SIOjwHyw8nPLPeKkrJg4IsVlcW5nZun05YrvsAO3cnG9ScP4X4lcGTpS66AoXG2cnJ7sD2CguxXEUzOsUqOyHDBTnT7e41LWS/BA9t4ubgmJSSgMYOkeV3kasg9RAqvdeDSTPrjlXJfWwkTUCcsd+362KI3qM1jnwdtukVwxVgrA4UDOc7/fj2AUk8G7ZWQmRiFUKV0DBAbOn2UGzkdoria4igiMkrhUBAz7TispvBy1aKOJXKrGc4VV54UZ5fu/fUsfBbaLhzWWtuid1c8hnGnb46fvoLvjtv4sbjpk6IAktns2NOe6htow80gVWOBzOT6gOdZZ8GbQqqmSbCpowNPLyvV+8fuqzNwmCfhwsjIxRWLEgKTkknrBA5nlQXPGYcHMqDBwdRx86fTxFsCVM9mof51Gs1/B+0lDanlORpzkHGxHMj11yPByyBOXlOoHO6jOc56v3vlQafjMG35aLcZHljcdv3GuLi8t7eETSygRnOGALZwCer1A1RfgtpcBleaR3H1iCuc+X1Y284e4VPLw2GW1jtJJZW0Kw1MwLsCCDnv8AlQdJxS0e1e4WUmNH0HyGDatsDTjOdx1URcTt5p1hj6Uuy6hmFwMdpJGB+NRrwW1WHokEgUPrTS2OjOQfJxtzGamFhDrRnMkjKoXLuSTg5yfjQRfTNmYGmDyFF5kRMcDGQ3Lljr5VcjkWRSUOQCV+IODVAcDtREIwZgoKkeX1L9UewdVX4ohEhVSTlixJPWST/Wg7p0hToCobnzRqaobnzRoqSPzSe6KDRH5pPdFOiFSp0UBWHFwviVtK3idxBFG0rsQVLHTnyRv2DO1blOgxmseKEB0ulWbowjEtnJAff6o62Xq6qcFhxOO7aSS5R42YZAOlioLYydPYR3VsUUGTYWF+l81xezxyAxMgC52yVPZ6jUdtwW4tIU8Xu2SUoRIRjSW04UgY7dznc1tUU0MV+FX5YyJd4lMYj1M5JHlE7EKPV1VM9jxBnBF4yr0hY6XwSM7DdSBjs661aKaGVfcPu3vJbm1nKa4wulWwSQGx6ubA/Cu73h811a2yM0UksZLOZASrEqw5dgLZA9VaVFBS4fZz2mFknMy6QuWYk7AAYHIfrZ+FUE4FNEZWinCtJ1hmXHlMcZHtXu9dblFFYUvB7xEfTxCRAzFjoLeUSWOduX1hsOeKtWfDZYbmG4kuGldRIGLs24ZgRgE4GAMVqUqmhiNwS60zJHeRxq+oKyxEPuxbJYHJO/s2rm54LeG2VYb0mXU5dnZ9wTnt6sAY+NbtFNIxG4LeOhBv9J6lAYgc8jOrJ3O3LkK2VGAATk9tdUVQqKKKAp0UUBUNz5o1NUNz5o0VJH5pPdFOlH5pPdFOiFRRRQFOlRVDozWL4TX9zYWcUlrJ0bNJpJ0g5GD2158cc424DJM5B6xCp/pVmNs23MbZt7rNGa8N9M8d/aS/yF/Cl9Lcd/azfyl/Crw+V4PdZozXhfpXjh/4s/8ALH4Vz9JccP8Axbn7H9qcPk4fL3maM14P6Q42f+LdfZ/tS8d42f8Ai3fcacPlOHy97mjNeC8c41+1vP8Auo8a41+2vO9qcPleHy97mjNeD8Y40f8AjXn2jTE/Gseeu/5h/GnH5Th8vd5p14JpuNAEme6AH/NP41qeCV5c3N3OJ7iWUCPIDuTjf10uHbZcXqaKVFYYFFFFA6KKKAqG5801TVDc+aNFdx+aT3RTpR+aT3RTohU6VOgKKKKDz/hn+jYT/wA4f+Jqjwo54dFv2/M1e8M/0XD/ABx/4tWfwj9HR+0/Ot30b/quU6VQTSkghOXb21yZ0mLnJCKXI54/GojLL6K56hnGKhaZYo/KmCk779VVG4jEM+VnFTl+G+E/mprm4eJsyyYXr0nYfGuo5ifq4YHtJ2rOmuZXYKIjggEah1dtSxSSWseYSBqH1WJwvq5VeVTjN6XvGWjOD0nPbT5X3VKL1Fx0h59nMe0VgXdzch2jaRdxkhNv71W1BR5LEMOzfNWd/LFmvD2KOrqGRgynkQaded4XPcBmaFh5OCyNnBrdt7hLmPWnVsQeYNWwSPvG3sNVPAo/7bcfwh86uN9U+yqXgV+fzj/lf1Fbx9a3PFewop0VhgqKKKB0CiigKhufNNU9QXPmmoruPzSe6KDRH5pPdFOiFTpUUDopUUGD4ZfoqL+OP/FqzeDn/d6e8fnWl4ZfoqL+OP8AxasvhLBeGhjyBYmt30b/AKpru6SEEE745VnNcT3BLRgRoOs7VBeylHMrnVITnA5Ly7zStLm2WQyXMLyIqkZB/WPI/wCZrNxjnMq6NjLKcSuzSt9WNedRSWiRyiGVJo5HPk5G2O2tFmtgfGba4diRpbAOcn210YkneIx9I0yDGplB3z6qxtULWxtm6HQzOFB1dRzywahvJpIVjVF0s3UQdj2cudazXHjE+rJTSoQkDcnHX8fV1VnXULy3S3FowBOToLDK8uXZ1d9P5XbMNtNI6OxU9KdmLczU6cMnYFtUIHPBlGrHsNSXl5H0zTpZp5Rxht1Vgc52++s15Glk1uQGPXyqo1pLSfhcyyxPqifkMYYj3TUVvfG2vOkClVb6ynrH41C3ELlkRnk19GfJLDcfGpZoekQyWwGjAZkzkg9dUejDB49SkEEZBHXVPwL/AEhN/C/qKh4HcmW1eFjkx8vYal8Cz/vKUf8AJPzFbx9a3j4r2VOlRWGBRRRQOiiigdQXPmmqc1Bc+aNFdx+aT3RQaI/NJ7opmiFRRRQFFFFBg+GP6Kj/AI4/8WrEtJei4NnIBLEDPtrc8MBnhCeqZfka82ADwZNRwOkOa6T1ay9D6B50cW8DO+Mu5IABPZ11UEaQIyzHCkdT7sQNhjGwya7ivXW2lRFYZUDUBsAD/wC6guGtNgizO5+s7tzPsrFYizw+VEtpFCGR2IIBGVBGM/dmtCwkaG4VnBKLuTqOe/tqh0/DyFjgjkDMQM4wM9R5+urC28kZ6ORyuTgsNxXHK2OuMlixxfiNtpENuCzE5diN6wnmd5Vdzlc8gerrqW7i8WlZFdpARuxGM1VkGlyMgjPMHNbnhj+VxrwOsMcwyqEk78xy3257c6qyhdbaCdP6oJBPOo89u9dKQMAAkHnnegaNpOew1csLlYJmaTLBgcEdtQvbdGThleNs6XGcNjfb11EgBbTISoGciqNLhcgHE9UW0cgK4xy2z/StLwNP+9JMc+hPzFYnDGIv7fHW39DWz4G/pZ/4LfNa6Y+tax8V7WiiisMCiiigdAop0BUFz5k1OagufMmiu4/NJ7op0o/NJ7op0QqKKKAooooMTwuGeD+yVf61563h6bg2knADk5r0XhYM8Fb1OtY/BwG4eAdwWNb8Yt30ZU9oba2EgfpEcZ8kbc6msxZyqUu43jdvJVwcAnsq/dxJc8GIgTLxvhlHMf5tWfEymNUkncK36qRqyqfaedZrlFe9t7SGTTGJTv1sBn2eTVzh3ELaEBZ1cK2wDnUpHzHcajvOGu8Kz2zdPH2qMH2EHcGjhUTzOuYiEC51KN//AF7KzWpWy3BbbiSdNa3AVuWGwQB2bf1qvc+CWiBpIJ2kIXIQAeUfb2Vb4bwOS3vBPDdhbYgnCnc/0rQuuK21nEIlk1vjGwzj10HhryxmtZMSROgzsCPVUSwg432Jx7K0OLTNLOC7JJnysgnrqxYRrNMIEAj2D6fX18/XU0bZcTmCVop1PRk4kXG+O0euuJ43indZDk55nr9fxrUn4XO8ssrndlOxI1E+vGeyuOJ2xMUbgbogU4HUBtVEHB4yeIxbdrfdWt4H/ph/4LfNaq+DsG8s55AaF+Z/pVrwQ/TT/wAFvmK6YeK3j4r2tFFFYYFOlRQOgUU6AqC58y3wqeoLnzJoruPzSe6KdKPzSe6KZohUUUUBSoooMfwr/Qknvr86xuC/mA941teFP6El95fnWJwX8xPvn+lbvo3/AEWwFhMu2Fm2Jqh0S9NboCFV4sKxUAah/atNlDKVYZBrPa2lhc9FIACdSq4yuaxK5Xsl4TAYruSOViCyY0Hkd8j5UMPE4nMSA6MkrnGRnb4UpbWe5McqNocY+r1er2VbSAhMXDCXbs3qVXDStNGp8kAL9VwBprPlWJy4Ea5TIyQNPw7xWtJbJPGqKejjXmoHP1VIbSMppVCfZsDQeZFp0h6ZEAhQ4yozn4VAzyWLYVz+6TzAznlXobuwcoGVlyBjZfqj1DNVxZRr5aoMjlmhtlWdxcxTtPICA/1iw50p7qe8uwsWdzpAHXV2eQEMhIc8gBvVvhvD1tvyrD8o3IeiPxq60qzaW62tskK7hBue09Zql4I7cbb+E3zFaYrM8E9uON/Df5itYeK6Y+K9tTpU6y5lTpU6Ap0qdAVBc+Zap6hufMtRXUfmk90UzRH5pPdFBohUUUUBRRRQZHhT+g5veX5isPgn5k38Q/IVueFH6Dm95fnXlLHiXicLR9Fry2rOrHUPV6q3Jbj2dJLcezfpFQwwwyKyfp3/AKf/AL/7UfTv/TH+Z/as8Mk4VpN08RBhwy8ip2NSicOhDHcisj6d/wCm/wD2f2pnjQbY2wP/AN/7Vrjkn063Y7hQoIwDSe5x1isA8WQ//Gx7Jf7UjxVOu2J//Kfwpwp9PJsSXYA3bFVy0sw/Jjn+s2wrPXi6Jutoue0vn+ld/TrfsF+1/anDI+nk0bazjt/KABftxjHsFWKxTxyTqhT7RpfTk3VFH99T6eS/TrbHMVmeCm3Hj7j1WPHbjqjh7j+NT+Chzx1Ttko/KtTGyXbUxsl29xTpU65uRUUU6Ap0qdAVDc+ZapqhufMt8KK7i80nuig0o/NJ7op0QqKKKAooooI54IrmIxzxrIh5qwyKrfQ3Dv8ARQfYFXaKu12pfQ3Dv9FB9gUfQ/D/APRQfYFXqKbpuqY4Rw8crK3/AJYp/RVj/o4P5Yq3Tpum6qDhll/pIP5Yrr6Nsv8ASQfyxVmimzdVxw+0HK1g/lj8KfiNp/pYP5Y/CrFFQ3VfxG1/0sH8sfhR4jaf6WD+WPwqxRQ3UHiNr/poP5Y/Cuo7aCJtUcESN2qgBqWihsUUUUQUUUUBTpU6AqG68y1TVDc+Zaiu4vNJ7ooNEfmk90UGiFRRRQFFFFAUUUUBTqpxG88RtTPoDgMq4LY5kD+tQ23Fop4oi/5N5cYX6wGSQu/rI2oNGisyDjds0EbTNolZVYpjfddW3aKmTikUlzHCiSku7JqKEDK5zz57jFBeorNk4oYbp0lj/JiboQVyWzoDg4+OK7+loGLLGGLhXIyNvJ5/MUF+nWdBxIT3MEUYyGB1tjkQqtgfBqj+mNFy8MsRV1kCaevBOA3rGOzr2oNWis+PjEEgj0R3B6Qal/JHyl23Hq3FFjxMXGiNkYynOoohKqMsBn7JoNCnSzRQOlRRQFFFOgVOiigKhufMtU1Q3PmW+FFdR+aT3RTNKPzSewU6IVFFFAUqdFAUqdFBFcW8d1F0cy6kyDjONwcj7xWY30daXDoIH1Qrr25bHUBz6i2fVvWxXJjQ80U+0UGVcixsZIYxBITp1o6Odgq4xnOeXVUsDWzB2jicS2zs4Utgl25436yeutHQuMaRt6qRManBKg4zv2VFZJktJbqQNauzyaWyznBLqQOewOkYqV1srUYjh1rgHV0hOz7Eg8+QHKtEuijJZQO0mjXGp061BG2MiqMuwe0e5Dx25idSVBeQ9QUcu3BX24ollsVlKtb6jlnzr3BR/bsMknHZmtR5ol+vIg9rD/Oo91MSoeUin/7VBlzvY2kkSLbalTEismSFU5zj1bch2jarVjDbOqTxwCNlLKNznmc+3fJ+NWlkTyQrrvyAI3/zH3V1QOiiiqh0UUUBRRToFTooxQFQ3XmW+FTVDc+Zb4fOiuo/NJ7BTqgJHAwHbvo6R/TbvqbF6iqPSP6bd9HSP6bd9XYvUVR6R/Tbvo6R/TbvpsXqKo9I/pt30dI/pt302L9FUOkf0276Okf0276bF+o5YI5Q2sZ1DB3IyP8ACaqdI/pt30dI/pt302JhYQB9RBJ0hdz6iPkaEsIFUDSThSuSeo1D0j+m3fR0j+m3fUFkWcIIITkQeZ6gQPma5FhbKpUJscZ3O+OVQdI/pt30dI/pt30FoW0QmEunyxkg5O3P8TU1Z/SP6bd9HSP6bd9NjQorP6R/Tbvo6R/TbvpsaFOs7pH9Nu+jpH9Nu+mxo0ZrO6R/Tbvp9I/pt31djQzTrO6R/Tbvo6R/TbvqbGhmornzLfD51U6R/TbvpF2IwWJHrNB//9k=%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74"/>
            <a:ext cx="4419600" cy="6857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0"/>
            <a:ext cx="1326004" cy="769441"/>
          </a:xfrm>
          <a:prstGeom prst="rect">
            <a:avLst/>
          </a:prstGeom>
          <a:solidFill>
            <a:srgbClr val="FFFF00"/>
          </a:solidFill>
        </p:spPr>
        <p:txBody>
          <a:bodyPr wrap="none" rtlCol="0">
            <a:spAutoFit/>
          </a:bodyPr>
          <a:lstStyle/>
          <a:p>
            <a:r>
              <a:rPr lang="en-US" sz="4400" b="1" dirty="0" smtClean="0"/>
              <a:t>2006</a:t>
            </a:r>
            <a:endParaRPr lang="en-US" sz="4400" b="1" dirty="0"/>
          </a:p>
        </p:txBody>
      </p:sp>
      <p:sp>
        <p:nvSpPr>
          <p:cNvPr id="8" name="TextBox 7"/>
          <p:cNvSpPr txBox="1"/>
          <p:nvPr/>
        </p:nvSpPr>
        <p:spPr>
          <a:xfrm>
            <a:off x="5376805" y="6457890"/>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3208733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578607" cy="6858000"/>
          </a:xfrm>
          <a:prstGeom prst="rect">
            <a:avLst/>
          </a:prstGeom>
        </p:spPr>
      </p:pic>
      <p:sp>
        <p:nvSpPr>
          <p:cNvPr id="5" name="TextBox 4"/>
          <p:cNvSpPr txBox="1"/>
          <p:nvPr/>
        </p:nvSpPr>
        <p:spPr>
          <a:xfrm>
            <a:off x="4572000" y="0"/>
            <a:ext cx="4572000" cy="6186309"/>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The author synthesizes natural sciences, developmental psychology, political thought, philosophy, and spiritual traditions. This helps to understand the DNA of the body-mind-soul.”</a:t>
            </a:r>
          </a:p>
          <a:p>
            <a:endParaRPr lang="en-US" sz="1200" b="1" dirty="0"/>
          </a:p>
          <a:p>
            <a:r>
              <a:rPr lang="en-US" sz="2000" b="1" dirty="0" smtClean="0"/>
              <a:t>02 Need to respect distinctions between science, philosophy, and spirituality while seeking to integrate them in practice</a:t>
            </a:r>
          </a:p>
          <a:p>
            <a:endParaRPr lang="en-US" sz="1200" b="1" dirty="0"/>
          </a:p>
          <a:p>
            <a:r>
              <a:rPr lang="en-US" sz="2000" b="1" dirty="0" smtClean="0"/>
              <a:t>03 There are multiple levels of social consciousness – </a:t>
            </a:r>
            <a:r>
              <a:rPr lang="en-US" sz="2000" b="1" i="1" u="sng" dirty="0" smtClean="0"/>
              <a:t>what is perceived as “truth” changes at each level</a:t>
            </a:r>
          </a:p>
          <a:p>
            <a:endParaRPr lang="en-US" sz="1200" b="1" dirty="0"/>
          </a:p>
          <a:p>
            <a:r>
              <a:rPr lang="en-US" sz="2000" b="1" dirty="0" smtClean="0"/>
              <a:t>04 Integral consciousness finds *new* solutions via “vision-logic” centered in volition (good intention) rather than cognition. VALUES &amp; WORLDVIEW rule.</a:t>
            </a:r>
            <a:endParaRPr lang="en-US" sz="2000" b="1" dirty="0"/>
          </a:p>
        </p:txBody>
      </p:sp>
      <p:sp>
        <p:nvSpPr>
          <p:cNvPr id="6" name="TextBox 5"/>
          <p:cNvSpPr txBox="1"/>
          <p:nvPr/>
        </p:nvSpPr>
        <p:spPr>
          <a:xfrm>
            <a:off x="0" y="13855"/>
            <a:ext cx="1371600" cy="769441"/>
          </a:xfrm>
          <a:prstGeom prst="rect">
            <a:avLst/>
          </a:prstGeom>
          <a:solidFill>
            <a:srgbClr val="FFFF00"/>
          </a:solidFill>
        </p:spPr>
        <p:txBody>
          <a:bodyPr wrap="square" rtlCol="0">
            <a:spAutoFit/>
          </a:bodyPr>
          <a:lstStyle/>
          <a:p>
            <a:r>
              <a:rPr lang="en-US" sz="4400" b="1" dirty="0" smtClean="0"/>
              <a:t>2007</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1992375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 y="0"/>
            <a:ext cx="4613148" cy="6858000"/>
          </a:xfrm>
          <a:prstGeom prst="rect">
            <a:avLst/>
          </a:prstGeom>
        </p:spPr>
      </p:pic>
      <p:sp>
        <p:nvSpPr>
          <p:cNvPr id="5" name="TextBox 4"/>
          <p:cNvSpPr txBox="1"/>
          <p:nvPr/>
        </p:nvSpPr>
        <p:spPr>
          <a:xfrm>
            <a:off x="-31668" y="0"/>
            <a:ext cx="1326004" cy="769441"/>
          </a:xfrm>
          <a:prstGeom prst="rect">
            <a:avLst/>
          </a:prstGeom>
          <a:solidFill>
            <a:srgbClr val="FFFF00"/>
          </a:solidFill>
        </p:spPr>
        <p:txBody>
          <a:bodyPr wrap="none" rtlCol="0">
            <a:spAutoFit/>
          </a:bodyPr>
          <a:lstStyle/>
          <a:p>
            <a:r>
              <a:rPr lang="en-US" sz="4400" b="1" dirty="0" smtClean="0"/>
              <a:t>2008</a:t>
            </a:r>
            <a:endParaRPr lang="en-US" sz="4400" b="1" dirty="0"/>
          </a:p>
        </p:txBody>
      </p:sp>
      <p:sp>
        <p:nvSpPr>
          <p:cNvPr id="6" name="TextBox 5"/>
          <p:cNvSpPr txBox="1"/>
          <p:nvPr/>
        </p:nvSpPr>
        <p:spPr>
          <a:xfrm>
            <a:off x="4578926" y="4710"/>
            <a:ext cx="4488873" cy="5940088"/>
          </a:xfrm>
          <a:prstGeom prst="rect">
            <a:avLst/>
          </a:prstGeom>
          <a:noFill/>
        </p:spPr>
        <p:txBody>
          <a:bodyPr wrap="square" rtlCol="0">
            <a:spAutoFit/>
          </a:bodyPr>
          <a:lstStyle/>
          <a:p>
            <a:r>
              <a:rPr lang="en-US" sz="2000" b="1" dirty="0" smtClean="0"/>
              <a:t>Highlights:</a:t>
            </a:r>
          </a:p>
          <a:p>
            <a:endParaRPr lang="en-US" sz="2000" b="1" dirty="0"/>
          </a:p>
          <a:p>
            <a:r>
              <a:rPr lang="en-US" sz="2000" b="1" dirty="0" smtClean="0"/>
              <a:t>01 In theory, schools are supposed to inculcate democratic values, keep the country competitive, eradicate poverty, and provide something in the way of learning for everyone.</a:t>
            </a:r>
          </a:p>
          <a:p>
            <a:endParaRPr lang="en-US" sz="2000" b="1" dirty="0"/>
          </a:p>
          <a:p>
            <a:r>
              <a:rPr lang="en-US" sz="2000" b="1" dirty="0" smtClean="0"/>
              <a:t>02 Self-paced instruction and new forms of linking across cultures and languages are the next big thing.</a:t>
            </a:r>
          </a:p>
          <a:p>
            <a:endParaRPr lang="en-US" sz="2000" b="1" dirty="0"/>
          </a:p>
          <a:p>
            <a:r>
              <a:rPr lang="en-US" sz="2000" b="1" dirty="0" smtClean="0"/>
              <a:t>03 Book is about information technology innovation, fails to address art, music, theater, social work, apprenticeships…</a:t>
            </a:r>
          </a:p>
          <a:p>
            <a:endParaRPr lang="en-US" sz="2000" b="1" dirty="0"/>
          </a:p>
          <a:p>
            <a:r>
              <a:rPr lang="en-US" sz="2000" b="1" dirty="0" smtClean="0"/>
              <a:t>04 Harnessing user-generated content to explode what can be learned and how is the revolution after next.</a:t>
            </a:r>
            <a:endParaRPr lang="en-US" sz="20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2445080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cx.images-amazon.com/images/I/61znd%2B3soVL._SY34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69135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4400" y="0"/>
            <a:ext cx="4114800" cy="6247864"/>
          </a:xfrm>
          <a:prstGeom prst="rect">
            <a:avLst/>
          </a:prstGeom>
          <a:noFill/>
        </p:spPr>
        <p:txBody>
          <a:bodyPr wrap="square" rtlCol="0">
            <a:spAutoFit/>
          </a:bodyPr>
          <a:lstStyle/>
          <a:p>
            <a:r>
              <a:rPr lang="en-US" sz="2000" b="1" dirty="0" smtClean="0"/>
              <a:t>Summary:</a:t>
            </a:r>
          </a:p>
          <a:p>
            <a:endParaRPr lang="en-US" sz="2000" b="1" dirty="0"/>
          </a:p>
          <a:p>
            <a:r>
              <a:rPr lang="en-US" sz="2000" b="1" dirty="0" smtClean="0"/>
              <a:t>The </a:t>
            </a:r>
            <a:r>
              <a:rPr lang="en-US" sz="2000" b="1" dirty="0"/>
              <a:t>era of collective intelligence has begun in earnest. While others have written about the wisdom of crowds, an army of </a:t>
            </a:r>
            <a:r>
              <a:rPr lang="en-US" sz="2000" b="1" dirty="0" err="1"/>
              <a:t>Davids</a:t>
            </a:r>
            <a:r>
              <a:rPr lang="en-US" sz="2000" b="1" dirty="0"/>
              <a:t>, and smart mobs, this collection of essays for the first time brings together fifty-five pioneers in the emerging discipline of collective intelligence. They provide a base of tools for connecting people, producing high-functioning teams, collaborating at multiple scales, and encouraging effective peer-production. Emerging models are explored for digital deliberative democracy, self-governance, legislative transparency, true-cost accounting, and the ethical use of open sources and methods.</a:t>
            </a:r>
          </a:p>
        </p:txBody>
      </p:sp>
      <p:sp>
        <p:nvSpPr>
          <p:cNvPr id="6" name="TextBox 5"/>
          <p:cNvSpPr txBox="1"/>
          <p:nvPr/>
        </p:nvSpPr>
        <p:spPr>
          <a:xfrm>
            <a:off x="-31668" y="0"/>
            <a:ext cx="1326004" cy="769441"/>
          </a:xfrm>
          <a:prstGeom prst="rect">
            <a:avLst/>
          </a:prstGeom>
          <a:solidFill>
            <a:srgbClr val="FFFF00"/>
          </a:solidFill>
        </p:spPr>
        <p:txBody>
          <a:bodyPr wrap="none" rtlCol="0">
            <a:spAutoFit/>
          </a:bodyPr>
          <a:lstStyle/>
          <a:p>
            <a:r>
              <a:rPr lang="en-US" sz="4400" b="1" dirty="0" smtClean="0"/>
              <a:t>2008</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563935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38890" cy="6705600"/>
          </a:xfrm>
          <a:prstGeom prst="rect">
            <a:avLst/>
          </a:prstGeom>
        </p:spPr>
      </p:pic>
      <p:sp>
        <p:nvSpPr>
          <p:cNvPr id="5" name="TextBox 4"/>
          <p:cNvSpPr txBox="1"/>
          <p:nvPr/>
        </p:nvSpPr>
        <p:spPr>
          <a:xfrm>
            <a:off x="5038890" y="39231"/>
            <a:ext cx="4028910" cy="5755422"/>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YES, Internet has led to an order of magnitude or more knowledge creation and sharing</a:t>
            </a:r>
          </a:p>
          <a:p>
            <a:endParaRPr lang="en-US" sz="1200" b="1" dirty="0"/>
          </a:p>
          <a:p>
            <a:r>
              <a:rPr lang="en-US" sz="2000" b="1" dirty="0" smtClean="0"/>
              <a:t>02 NO, the Internet has not led to a dramatic change in the definition of knowledge or the role played by knowledge in  governance or business or any other domain</a:t>
            </a:r>
          </a:p>
          <a:p>
            <a:endParaRPr lang="en-US" sz="1200" b="1" dirty="0"/>
          </a:p>
          <a:p>
            <a:r>
              <a:rPr lang="en-US" sz="2000" b="1" dirty="0" smtClean="0"/>
              <a:t>03 My comment: Internet is not helping make sense, track true costs, or eradicate corruption</a:t>
            </a:r>
          </a:p>
          <a:p>
            <a:endParaRPr lang="en-US" sz="1200" b="1" dirty="0"/>
          </a:p>
          <a:p>
            <a:r>
              <a:rPr lang="en-US" sz="2000" b="1" dirty="0" smtClean="0"/>
              <a:t>04 It’s not about knowledge – it’s about restoring community and the role of community and consensus in making decisions</a:t>
            </a:r>
            <a:endParaRPr lang="en-US" sz="2000" b="1" dirty="0"/>
          </a:p>
        </p:txBody>
      </p:sp>
      <p:sp>
        <p:nvSpPr>
          <p:cNvPr id="6" name="TextBox 5"/>
          <p:cNvSpPr txBox="1"/>
          <p:nvPr/>
        </p:nvSpPr>
        <p:spPr>
          <a:xfrm>
            <a:off x="0" y="0"/>
            <a:ext cx="1326004" cy="769441"/>
          </a:xfrm>
          <a:prstGeom prst="rect">
            <a:avLst/>
          </a:prstGeom>
          <a:solidFill>
            <a:srgbClr val="FFFF00"/>
          </a:solidFill>
        </p:spPr>
        <p:txBody>
          <a:bodyPr wrap="none" rtlCol="0">
            <a:spAutoFit/>
          </a:bodyPr>
          <a:lstStyle/>
          <a:p>
            <a:r>
              <a:rPr lang="en-US" sz="4400" b="1" dirty="0" smtClean="0"/>
              <a:t>2009</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1126806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572000" cy="6864865"/>
          </a:xfrm>
          <a:prstGeom prst="rect">
            <a:avLst/>
          </a:prstGeom>
        </p:spPr>
      </p:pic>
      <p:sp>
        <p:nvSpPr>
          <p:cNvPr id="5" name="TextBox 4"/>
          <p:cNvSpPr txBox="1"/>
          <p:nvPr/>
        </p:nvSpPr>
        <p:spPr>
          <a:xfrm>
            <a:off x="0" y="0"/>
            <a:ext cx="1326004" cy="769441"/>
          </a:xfrm>
          <a:prstGeom prst="rect">
            <a:avLst/>
          </a:prstGeom>
          <a:solidFill>
            <a:srgbClr val="FFFF00"/>
          </a:solidFill>
        </p:spPr>
        <p:txBody>
          <a:bodyPr wrap="none" rtlCol="0">
            <a:spAutoFit/>
          </a:bodyPr>
          <a:lstStyle/>
          <a:p>
            <a:r>
              <a:rPr lang="en-US" sz="4400" b="1" dirty="0" smtClean="0"/>
              <a:t>2009</a:t>
            </a:r>
            <a:endParaRPr lang="en-US" sz="4400" b="1" dirty="0"/>
          </a:p>
        </p:txBody>
      </p:sp>
      <p:sp>
        <p:nvSpPr>
          <p:cNvPr id="6" name="TextBox 5"/>
          <p:cNvSpPr txBox="1"/>
          <p:nvPr/>
        </p:nvSpPr>
        <p:spPr>
          <a:xfrm>
            <a:off x="4572000" y="38594"/>
            <a:ext cx="4572000" cy="6186309"/>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Public schools are the ultimate means of creating a docile non-thinking public.</a:t>
            </a:r>
          </a:p>
          <a:p>
            <a:endParaRPr lang="en-US" sz="1200" b="1" dirty="0"/>
          </a:p>
          <a:p>
            <a:r>
              <a:rPr lang="en-US" sz="2000" b="1" dirty="0" smtClean="0"/>
              <a:t>02 It’s purpose is to emphasize the vocational or disciplinary aspect and avoid the political or philosophical reflection aspect of education.</a:t>
            </a:r>
          </a:p>
          <a:p>
            <a:endParaRPr lang="en-US" sz="1200" b="1" dirty="0"/>
          </a:p>
          <a:p>
            <a:r>
              <a:rPr lang="en-US" sz="2000" b="1" dirty="0" smtClean="0"/>
              <a:t>03 Compulsory schools reduces self-reliance, ingenuity, courage, competence and other frontier virtues.</a:t>
            </a:r>
          </a:p>
          <a:p>
            <a:endParaRPr lang="en-US" sz="2000" b="1" dirty="0"/>
          </a:p>
          <a:p>
            <a:r>
              <a:rPr lang="en-US" sz="2000" b="1" dirty="0" smtClean="0"/>
              <a:t>04 Standardized tests institutionalize dishonesty</a:t>
            </a:r>
          </a:p>
          <a:p>
            <a:endParaRPr lang="en-US" sz="2000" b="1" dirty="0"/>
          </a:p>
          <a:p>
            <a:r>
              <a:rPr lang="en-US" sz="2000" b="1" dirty="0" smtClean="0"/>
              <a:t>06 Rote learning is a form of information deprivation – a form of state religion – that helps the elite retain an information advantage over the masses.</a:t>
            </a:r>
            <a:endParaRPr lang="en-US" sz="20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122122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0" y="-1"/>
            <a:ext cx="4520540" cy="6891067"/>
          </a:xfrm>
          <a:prstGeom prst="rect">
            <a:avLst/>
          </a:prstGeom>
        </p:spPr>
      </p:pic>
      <p:sp>
        <p:nvSpPr>
          <p:cNvPr id="5" name="TextBox 4"/>
          <p:cNvSpPr txBox="1"/>
          <p:nvPr/>
        </p:nvSpPr>
        <p:spPr>
          <a:xfrm>
            <a:off x="-24740" y="0"/>
            <a:ext cx="1326004" cy="769441"/>
          </a:xfrm>
          <a:prstGeom prst="rect">
            <a:avLst/>
          </a:prstGeom>
          <a:solidFill>
            <a:srgbClr val="FFFF00"/>
          </a:solidFill>
        </p:spPr>
        <p:txBody>
          <a:bodyPr wrap="none" rtlCol="0">
            <a:spAutoFit/>
          </a:bodyPr>
          <a:lstStyle/>
          <a:p>
            <a:r>
              <a:rPr lang="en-US" sz="4400" b="1" dirty="0" smtClean="0"/>
              <a:t>1962</a:t>
            </a:r>
            <a:endParaRPr lang="en-US" sz="4400" b="1" dirty="0"/>
          </a:p>
        </p:txBody>
      </p:sp>
      <p:sp>
        <p:nvSpPr>
          <p:cNvPr id="6" name="TextBox 5"/>
          <p:cNvSpPr txBox="1"/>
          <p:nvPr/>
        </p:nvSpPr>
        <p:spPr>
          <a:xfrm>
            <a:off x="4520515" y="4119"/>
            <a:ext cx="4609146" cy="5940088"/>
          </a:xfrm>
          <a:prstGeom prst="rect">
            <a:avLst/>
          </a:prstGeom>
          <a:noFill/>
        </p:spPr>
        <p:txBody>
          <a:bodyPr wrap="square" rtlCol="0">
            <a:spAutoFit/>
          </a:bodyPr>
          <a:lstStyle/>
          <a:p>
            <a:r>
              <a:rPr lang="en-US" sz="2000" b="1" dirty="0" smtClean="0"/>
              <a:t>Highlights:</a:t>
            </a:r>
          </a:p>
          <a:p>
            <a:endParaRPr lang="en-US" sz="2000" b="1" dirty="0"/>
          </a:p>
          <a:p>
            <a:r>
              <a:rPr lang="en-US" sz="2000" b="1" dirty="0" smtClean="0"/>
              <a:t>01 Paradigm shifts are always forced – the status quo powers never, ever, invite a paradigm shift.</a:t>
            </a:r>
          </a:p>
          <a:p>
            <a:endParaRPr lang="en-US" sz="2000" b="1" dirty="0"/>
          </a:p>
          <a:p>
            <a:r>
              <a:rPr lang="en-US" sz="2000" b="1" dirty="0" smtClean="0"/>
              <a:t>02 Paradigm shifts are always sudden. You cannot plan for the moment, it happens.</a:t>
            </a:r>
          </a:p>
          <a:p>
            <a:endParaRPr lang="en-US" sz="2000" b="1" dirty="0"/>
          </a:p>
          <a:p>
            <a:r>
              <a:rPr lang="en-US" sz="2000" b="1" dirty="0" smtClean="0"/>
              <a:t>03 Until the paradigm shift occurs, the incumbent </a:t>
            </a:r>
            <a:r>
              <a:rPr lang="en-US" sz="2000" b="1" dirty="0" err="1" smtClean="0"/>
              <a:t>mandarisn</a:t>
            </a:r>
            <a:r>
              <a:rPr lang="en-US" sz="2000" b="1" dirty="0" smtClean="0"/>
              <a:t> can comfortably explain everything with their existing paradigm.</a:t>
            </a:r>
          </a:p>
          <a:p>
            <a:endParaRPr lang="en-US" sz="2000" b="1" dirty="0"/>
          </a:p>
          <a:p>
            <a:r>
              <a:rPr lang="en-US" sz="2000" b="1" dirty="0" smtClean="0"/>
              <a:t>My own comment: “thinkers” today are inbred, lazy, generally mono-lingual, and culturally ignorant. Inspired thinking is the exception, not the rule.</a:t>
            </a:r>
            <a:endParaRPr lang="en-US" sz="20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2261736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98428" cy="6858000"/>
          </a:xfrm>
          <a:prstGeom prst="rect">
            <a:avLst/>
          </a:prstGeom>
        </p:spPr>
      </p:pic>
      <p:sp>
        <p:nvSpPr>
          <p:cNvPr id="5" name="TextBox 4"/>
          <p:cNvSpPr txBox="1"/>
          <p:nvPr/>
        </p:nvSpPr>
        <p:spPr>
          <a:xfrm>
            <a:off x="4572000" y="0"/>
            <a:ext cx="4572000" cy="6494085"/>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Free market capitalism and rush to globalization have rotted the foundation of America – both parties are to blame</a:t>
            </a:r>
          </a:p>
          <a:p>
            <a:endParaRPr lang="en-US" sz="1200" b="1" dirty="0"/>
          </a:p>
          <a:p>
            <a:r>
              <a:rPr lang="en-US" sz="2000" b="1" dirty="0" smtClean="0"/>
              <a:t>02 Celebrity culture and cult of distraction and superficial leads to junk politics and junk economics. “Pseudo-events destabilize truth.”</a:t>
            </a:r>
          </a:p>
          <a:p>
            <a:endParaRPr lang="en-US" sz="1200" b="1" dirty="0"/>
          </a:p>
          <a:p>
            <a:r>
              <a:rPr lang="en-US" sz="2000" b="1" dirty="0" smtClean="0"/>
              <a:t>03 </a:t>
            </a:r>
            <a:r>
              <a:rPr lang="en-US" sz="2000" b="1" dirty="0" err="1" smtClean="0"/>
              <a:t>Pornogrpahy</a:t>
            </a:r>
            <a:r>
              <a:rPr lang="en-US" sz="2000" b="1" dirty="0" smtClean="0"/>
              <a:t> is a major means by which segments of the public are </a:t>
            </a:r>
            <a:r>
              <a:rPr lang="en-US" sz="2000" b="1" dirty="0" err="1" smtClean="0"/>
              <a:t>stupified</a:t>
            </a:r>
            <a:r>
              <a:rPr lang="en-US" sz="2000" b="1" dirty="0" smtClean="0"/>
              <a:t> (gambling, games, social media)</a:t>
            </a:r>
          </a:p>
          <a:p>
            <a:endParaRPr lang="en-US" sz="1200" b="1" dirty="0"/>
          </a:p>
          <a:p>
            <a:r>
              <a:rPr lang="en-US" sz="2000" b="1" dirty="0" smtClean="0"/>
              <a:t>04 Universities are a sham, specialists are illiterate, students learn by rote and cannot think for themselves</a:t>
            </a:r>
          </a:p>
          <a:p>
            <a:endParaRPr lang="en-US" sz="1200" b="1" dirty="0"/>
          </a:p>
          <a:p>
            <a:r>
              <a:rPr lang="en-US" sz="2000" b="1" dirty="0" smtClean="0"/>
              <a:t>05 Corporations have hijacked everything from community and politics to love and wisdom</a:t>
            </a:r>
            <a:endParaRPr lang="en-US" sz="2000" b="1" dirty="0"/>
          </a:p>
        </p:txBody>
      </p:sp>
      <p:sp>
        <p:nvSpPr>
          <p:cNvPr id="6" name="TextBox 5"/>
          <p:cNvSpPr txBox="1"/>
          <p:nvPr/>
        </p:nvSpPr>
        <p:spPr>
          <a:xfrm>
            <a:off x="0" y="26719"/>
            <a:ext cx="1326004" cy="769441"/>
          </a:xfrm>
          <a:prstGeom prst="rect">
            <a:avLst/>
          </a:prstGeom>
          <a:solidFill>
            <a:srgbClr val="FFFF00"/>
          </a:solidFill>
        </p:spPr>
        <p:txBody>
          <a:bodyPr wrap="none" rtlCol="0">
            <a:spAutoFit/>
          </a:bodyPr>
          <a:lstStyle/>
          <a:p>
            <a:r>
              <a:rPr lang="en-US" sz="4400" b="1" dirty="0" smtClean="0"/>
              <a:t>2009</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4279398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8" y="-35170"/>
            <a:ext cx="4601308" cy="6908871"/>
          </a:xfrm>
          <a:prstGeom prst="rect">
            <a:avLst/>
          </a:prstGeom>
        </p:spPr>
      </p:pic>
      <p:sp>
        <p:nvSpPr>
          <p:cNvPr id="5" name="TextBox 4"/>
          <p:cNvSpPr txBox="1"/>
          <p:nvPr/>
        </p:nvSpPr>
        <p:spPr>
          <a:xfrm>
            <a:off x="4648200" y="41493"/>
            <a:ext cx="4495800" cy="6463308"/>
          </a:xfrm>
          <a:prstGeom prst="rect">
            <a:avLst/>
          </a:prstGeom>
          <a:noFill/>
        </p:spPr>
        <p:txBody>
          <a:bodyPr wrap="square" rtlCol="0">
            <a:spAutoFit/>
          </a:bodyPr>
          <a:lstStyle/>
          <a:p>
            <a:r>
              <a:rPr lang="en-US" b="1" dirty="0" smtClean="0"/>
              <a:t>Highlights:</a:t>
            </a:r>
          </a:p>
          <a:p>
            <a:endParaRPr lang="en-US" sz="1200" b="1" dirty="0"/>
          </a:p>
          <a:p>
            <a:r>
              <a:rPr lang="en-US" b="1" dirty="0" smtClean="0"/>
              <a:t>01 Social education goes far beyond the schoolhouse; recommendations:</a:t>
            </a:r>
          </a:p>
          <a:p>
            <a:endParaRPr lang="en-US" sz="1200" b="1" dirty="0"/>
          </a:p>
          <a:p>
            <a:r>
              <a:rPr lang="en-US" b="1" dirty="0" smtClean="0"/>
              <a:t>1. Expand mental health investments</a:t>
            </a:r>
          </a:p>
          <a:p>
            <a:r>
              <a:rPr lang="en-US" b="1" dirty="0" smtClean="0"/>
              <a:t>2. Teach children resilience skills</a:t>
            </a:r>
          </a:p>
          <a:p>
            <a:r>
              <a:rPr lang="en-US" b="1" dirty="0" smtClean="0"/>
              <a:t>3. Avoid performance pay</a:t>
            </a:r>
          </a:p>
          <a:p>
            <a:r>
              <a:rPr lang="en-US" b="1" dirty="0" smtClean="0"/>
              <a:t>4. Ban advertising for children</a:t>
            </a:r>
          </a:p>
          <a:p>
            <a:r>
              <a:rPr lang="en-US" b="1" dirty="0" smtClean="0"/>
              <a:t>5. Increase redistribution (and empowerment of) the poor</a:t>
            </a:r>
          </a:p>
          <a:p>
            <a:r>
              <a:rPr lang="en-US" b="1" dirty="0" smtClean="0"/>
              <a:t>6. Discourage gambling</a:t>
            </a:r>
          </a:p>
          <a:p>
            <a:r>
              <a:rPr lang="en-US" b="1" dirty="0" smtClean="0"/>
              <a:t>7. Discourage commuting</a:t>
            </a:r>
          </a:p>
          <a:p>
            <a:r>
              <a:rPr lang="en-US" b="1" dirty="0" smtClean="0"/>
              <a:t>8. Encourage residential stability (neighborliness)</a:t>
            </a:r>
          </a:p>
          <a:p>
            <a:r>
              <a:rPr lang="en-US" b="1" dirty="0" smtClean="0"/>
              <a:t>9. Nurture work-life balance</a:t>
            </a:r>
          </a:p>
          <a:p>
            <a:r>
              <a:rPr lang="en-US" b="1" dirty="0" smtClean="0"/>
              <a:t>10. Expand consumption taxes</a:t>
            </a:r>
          </a:p>
          <a:p>
            <a:r>
              <a:rPr lang="en-US" b="1" dirty="0" smtClean="0"/>
              <a:t>11. Measure satisfaction</a:t>
            </a:r>
          </a:p>
          <a:p>
            <a:r>
              <a:rPr lang="en-US" b="1" dirty="0" smtClean="0"/>
              <a:t>12. Strive to satisfy</a:t>
            </a:r>
          </a:p>
          <a:p>
            <a:r>
              <a:rPr lang="en-US" b="1" dirty="0" smtClean="0"/>
              <a:t>13. Build social capital</a:t>
            </a:r>
          </a:p>
          <a:p>
            <a:endParaRPr lang="en-US" sz="1200" b="1" dirty="0"/>
          </a:p>
          <a:p>
            <a:r>
              <a:rPr lang="en-US" b="1" dirty="0" smtClean="0"/>
              <a:t>02 Invest in information as a public good, value social IQ, support the economy of regard for one another</a:t>
            </a:r>
          </a:p>
        </p:txBody>
      </p:sp>
      <p:sp>
        <p:nvSpPr>
          <p:cNvPr id="6" name="TextBox 5"/>
          <p:cNvSpPr txBox="1"/>
          <p:nvPr/>
        </p:nvSpPr>
        <p:spPr>
          <a:xfrm>
            <a:off x="0" y="0"/>
            <a:ext cx="1326004" cy="769441"/>
          </a:xfrm>
          <a:prstGeom prst="rect">
            <a:avLst/>
          </a:prstGeom>
          <a:solidFill>
            <a:srgbClr val="FFFF00"/>
          </a:solidFill>
        </p:spPr>
        <p:txBody>
          <a:bodyPr wrap="none" rtlCol="0">
            <a:spAutoFit/>
          </a:bodyPr>
          <a:lstStyle/>
          <a:p>
            <a:r>
              <a:rPr lang="en-US" sz="4400" b="1" dirty="0" smtClean="0"/>
              <a:t>2009</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15983625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6" y="0"/>
            <a:ext cx="4519145" cy="6858000"/>
          </a:xfrm>
          <a:prstGeom prst="rect">
            <a:avLst/>
          </a:prstGeom>
        </p:spPr>
      </p:pic>
      <p:sp>
        <p:nvSpPr>
          <p:cNvPr id="5" name="TextBox 4"/>
          <p:cNvSpPr txBox="1"/>
          <p:nvPr/>
        </p:nvSpPr>
        <p:spPr>
          <a:xfrm>
            <a:off x="0" y="0"/>
            <a:ext cx="1326004" cy="769441"/>
          </a:xfrm>
          <a:prstGeom prst="rect">
            <a:avLst/>
          </a:prstGeom>
          <a:solidFill>
            <a:srgbClr val="FFFF00"/>
          </a:solidFill>
        </p:spPr>
        <p:txBody>
          <a:bodyPr wrap="none" rtlCol="0">
            <a:spAutoFit/>
          </a:bodyPr>
          <a:lstStyle/>
          <a:p>
            <a:r>
              <a:rPr lang="en-US" sz="4400" b="1" dirty="0" smtClean="0"/>
              <a:t>2009</a:t>
            </a:r>
            <a:endParaRPr lang="en-US" sz="4400" b="1" dirty="0"/>
          </a:p>
        </p:txBody>
      </p:sp>
      <p:sp>
        <p:nvSpPr>
          <p:cNvPr id="6" name="TextBox 5"/>
          <p:cNvSpPr txBox="1"/>
          <p:nvPr/>
        </p:nvSpPr>
        <p:spPr>
          <a:xfrm>
            <a:off x="4495800" y="76200"/>
            <a:ext cx="4343400" cy="5324535"/>
          </a:xfrm>
          <a:prstGeom prst="rect">
            <a:avLst/>
          </a:prstGeom>
          <a:noFill/>
        </p:spPr>
        <p:txBody>
          <a:bodyPr wrap="square" rtlCol="0">
            <a:spAutoFit/>
          </a:bodyPr>
          <a:lstStyle/>
          <a:p>
            <a:r>
              <a:rPr lang="en-US" sz="2000" b="1" dirty="0" smtClean="0"/>
              <a:t>Highlights:</a:t>
            </a:r>
          </a:p>
          <a:p>
            <a:endParaRPr lang="en-US" sz="2000" b="1" dirty="0"/>
          </a:p>
          <a:p>
            <a:r>
              <a:rPr lang="en-US" sz="2000" b="1" dirty="0" smtClean="0"/>
              <a:t>01 Connecting people is more important than collecting facts.</a:t>
            </a:r>
          </a:p>
          <a:p>
            <a:endParaRPr lang="en-US" sz="2000" b="1" dirty="0"/>
          </a:p>
          <a:p>
            <a:r>
              <a:rPr lang="en-US" sz="2000" b="1" dirty="0" smtClean="0"/>
              <a:t>02 Evolution is defined by win-win solutions, not by win-lose solution that are unsustainable.</a:t>
            </a:r>
            <a:br>
              <a:rPr lang="en-US" sz="2000" b="1" dirty="0" smtClean="0"/>
            </a:br>
            <a:endParaRPr lang="en-US" sz="2000" b="1" dirty="0" smtClean="0"/>
          </a:p>
          <a:p>
            <a:r>
              <a:rPr lang="en-US" sz="2000" b="1" dirty="0" smtClean="0"/>
              <a:t>03 Integration of diversity, constant alignment with reality, and harmonization of interests of all causes magic to happen.</a:t>
            </a:r>
          </a:p>
          <a:p>
            <a:endParaRPr lang="en-US" sz="2000" b="1" dirty="0"/>
          </a:p>
          <a:p>
            <a:r>
              <a:rPr lang="en-US" sz="2000" b="1" dirty="0" smtClean="0"/>
              <a:t>04 Education should enable systemic awareness, systemic health, and systemic learning.</a:t>
            </a:r>
            <a:endParaRPr lang="en-US" sz="20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164028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915561" cy="6858000"/>
          </a:xfrm>
          <a:prstGeom prst="rect">
            <a:avLst/>
          </a:prstGeom>
        </p:spPr>
      </p:pic>
      <p:sp>
        <p:nvSpPr>
          <p:cNvPr id="5" name="TextBox 4"/>
          <p:cNvSpPr txBox="1"/>
          <p:nvPr/>
        </p:nvSpPr>
        <p:spPr>
          <a:xfrm>
            <a:off x="4953000" y="0"/>
            <a:ext cx="4114800" cy="6124754"/>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Addresses the core need to design beyond the Industrial Era where Six Sigma stops.</a:t>
            </a:r>
          </a:p>
          <a:p>
            <a:endParaRPr lang="en-US" sz="1200" b="1" dirty="0"/>
          </a:p>
          <a:p>
            <a:r>
              <a:rPr lang="en-US" sz="2000" b="1" dirty="0" smtClean="0"/>
              <a:t>02 Design thinking is </a:t>
            </a:r>
            <a:r>
              <a:rPr lang="en-US" sz="2000" b="1" dirty="0" err="1" smtClean="0"/>
              <a:t>abductive</a:t>
            </a:r>
            <a:r>
              <a:rPr lang="en-US" sz="2000" b="1" dirty="0" smtClean="0"/>
              <a:t> thinking – intuits new ways</a:t>
            </a:r>
          </a:p>
          <a:p>
            <a:endParaRPr lang="en-US" sz="1200" b="1" dirty="0"/>
          </a:p>
          <a:p>
            <a:r>
              <a:rPr lang="en-US" sz="2000" b="1" dirty="0" smtClean="0"/>
              <a:t>03 Design thinking moves knowledge from mystery to heuristics to algorithms to computer code</a:t>
            </a:r>
          </a:p>
          <a:p>
            <a:endParaRPr lang="en-US" sz="1200" b="1" dirty="0"/>
          </a:p>
          <a:p>
            <a:r>
              <a:rPr lang="en-US" sz="2000" b="1" dirty="0" smtClean="0"/>
              <a:t>04 Design thinkers must persist in face of resistant/repressive cultures</a:t>
            </a:r>
          </a:p>
          <a:p>
            <a:endParaRPr lang="en-US" sz="1200" b="1" dirty="0"/>
          </a:p>
          <a:p>
            <a:r>
              <a:rPr lang="en-US" sz="2000" b="1" dirty="0" smtClean="0"/>
              <a:t>05 Design thinking is marginalized by demands for past examples, aversion to change, and demands for results in too short a timeframe.</a:t>
            </a:r>
          </a:p>
          <a:p>
            <a:endParaRPr lang="en-US" sz="1200" b="1" dirty="0"/>
          </a:p>
          <a:p>
            <a:r>
              <a:rPr lang="en-US" sz="2000" b="1" dirty="0" smtClean="0"/>
              <a:t>06 We are our own worst enemy.</a:t>
            </a:r>
            <a:endParaRPr lang="en-US" sz="2000" b="1" dirty="0"/>
          </a:p>
        </p:txBody>
      </p:sp>
      <p:sp>
        <p:nvSpPr>
          <p:cNvPr id="6" name="TextBox 5"/>
          <p:cNvSpPr txBox="1"/>
          <p:nvPr/>
        </p:nvSpPr>
        <p:spPr>
          <a:xfrm>
            <a:off x="0" y="36616"/>
            <a:ext cx="1326004" cy="769441"/>
          </a:xfrm>
          <a:prstGeom prst="rect">
            <a:avLst/>
          </a:prstGeom>
          <a:solidFill>
            <a:srgbClr val="FFFF00"/>
          </a:solidFill>
        </p:spPr>
        <p:txBody>
          <a:bodyPr wrap="none" rtlCol="0">
            <a:spAutoFit/>
          </a:bodyPr>
          <a:lstStyle/>
          <a:p>
            <a:r>
              <a:rPr lang="en-US" sz="4400" b="1" dirty="0" smtClean="0"/>
              <a:t>2009</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34791326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578607" cy="6858000"/>
          </a:xfrm>
          <a:prstGeom prst="rect">
            <a:avLst/>
          </a:prstGeom>
        </p:spPr>
      </p:pic>
      <p:sp>
        <p:nvSpPr>
          <p:cNvPr id="5" name="TextBox 4"/>
          <p:cNvSpPr txBox="1"/>
          <p:nvPr/>
        </p:nvSpPr>
        <p:spPr>
          <a:xfrm>
            <a:off x="0" y="10886"/>
            <a:ext cx="1326004" cy="769441"/>
          </a:xfrm>
          <a:prstGeom prst="rect">
            <a:avLst/>
          </a:prstGeom>
          <a:solidFill>
            <a:srgbClr val="FFFF00"/>
          </a:solidFill>
        </p:spPr>
        <p:txBody>
          <a:bodyPr wrap="none" rtlCol="0">
            <a:spAutoFit/>
          </a:bodyPr>
          <a:lstStyle/>
          <a:p>
            <a:r>
              <a:rPr lang="en-US" sz="4400" b="1" dirty="0" smtClean="0"/>
              <a:t>2010</a:t>
            </a:r>
            <a:endParaRPr lang="en-US" sz="4400" b="1" dirty="0"/>
          </a:p>
        </p:txBody>
      </p:sp>
      <p:sp>
        <p:nvSpPr>
          <p:cNvPr id="6" name="TextBox 5"/>
          <p:cNvSpPr txBox="1"/>
          <p:nvPr/>
        </p:nvSpPr>
        <p:spPr>
          <a:xfrm>
            <a:off x="4578606" y="0"/>
            <a:ext cx="4565394" cy="6494085"/>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Earth will survive just fine – humanity might not</a:t>
            </a:r>
          </a:p>
          <a:p>
            <a:endParaRPr lang="en-US" sz="1200" b="1" dirty="0"/>
          </a:p>
          <a:p>
            <a:r>
              <a:rPr lang="en-US" sz="2000" b="1" dirty="0" smtClean="0"/>
              <a:t>02 Man as toolmaker has outpaced man as conscious being – all “leaders” have failed to develop human resources as fast as they have exploited physical resources</a:t>
            </a:r>
          </a:p>
          <a:p>
            <a:endParaRPr lang="en-US" sz="1200" b="1" dirty="0"/>
          </a:p>
          <a:p>
            <a:r>
              <a:rPr lang="en-US" sz="2000" b="1" dirty="0" smtClean="0"/>
              <a:t>03 Population explosion is central challenge – particularly when public loses respect for the law and public lacks integrity generally</a:t>
            </a:r>
          </a:p>
          <a:p>
            <a:endParaRPr lang="en-US" sz="1200" b="1" dirty="0"/>
          </a:p>
          <a:p>
            <a:r>
              <a:rPr lang="en-US" sz="2000" b="1" dirty="0" smtClean="0"/>
              <a:t>04 Failing to rear the young, to include full-time mothers and schools that education instead of just train, is our greatest failure</a:t>
            </a:r>
          </a:p>
          <a:p>
            <a:endParaRPr lang="en-US" sz="1200" b="1" dirty="0"/>
          </a:p>
          <a:p>
            <a:r>
              <a:rPr lang="en-US" sz="2000" b="1" dirty="0" smtClean="0"/>
              <a:t>05 Revolution is good - the revolution we require is one of human consciousness.</a:t>
            </a:r>
            <a:endParaRPr lang="en-US" sz="20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140073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53000" cy="6858000"/>
          </a:xfrm>
          <a:prstGeom prst="rect">
            <a:avLst/>
          </a:prstGeom>
        </p:spPr>
      </p:pic>
      <p:sp>
        <p:nvSpPr>
          <p:cNvPr id="5" name="TextBox 4"/>
          <p:cNvSpPr txBox="1"/>
          <p:nvPr/>
        </p:nvSpPr>
        <p:spPr>
          <a:xfrm>
            <a:off x="4953000" y="23446"/>
            <a:ext cx="3918284" cy="6186309"/>
          </a:xfrm>
          <a:prstGeom prst="rect">
            <a:avLst/>
          </a:prstGeom>
          <a:noFill/>
        </p:spPr>
        <p:txBody>
          <a:bodyPr wrap="square" rtlCol="0">
            <a:spAutoFit/>
          </a:bodyPr>
          <a:lstStyle/>
          <a:p>
            <a:r>
              <a:rPr lang="en-US" b="1" dirty="0" smtClean="0"/>
              <a:t>Highlights:</a:t>
            </a:r>
          </a:p>
          <a:p>
            <a:endParaRPr lang="en-US" sz="1200" b="1" dirty="0"/>
          </a:p>
          <a:p>
            <a:r>
              <a:rPr lang="en-US" b="1" dirty="0" smtClean="0"/>
              <a:t>01 Education must be focused on transforming culture. Absent such a focus, societies do not learn.</a:t>
            </a:r>
          </a:p>
          <a:p>
            <a:endParaRPr lang="en-US" sz="1200" b="1" dirty="0"/>
          </a:p>
          <a:p>
            <a:r>
              <a:rPr lang="en-US" b="1" dirty="0" smtClean="0"/>
              <a:t>02 Education must focus on the human role within a much larger vast complexity of life – not just on teaching a “trade.”</a:t>
            </a:r>
          </a:p>
          <a:p>
            <a:endParaRPr lang="en-US" sz="1200" b="1" dirty="0"/>
          </a:p>
          <a:p>
            <a:r>
              <a:rPr lang="en-US" b="1" dirty="0" smtClean="0"/>
              <a:t>03 The fastest means of unifying all of the academic disciplines – the sciences and the humanities – is to focus on sustainability of the Earth and all of its species as the common factor.</a:t>
            </a:r>
          </a:p>
          <a:p>
            <a:endParaRPr lang="en-US" sz="1200" b="1" dirty="0"/>
          </a:p>
          <a:p>
            <a:r>
              <a:rPr lang="en-US" b="1" dirty="0" smtClean="0"/>
              <a:t>04 Integrating “true cost economics” into every discipline is a starting point for holistic education.</a:t>
            </a:r>
          </a:p>
          <a:p>
            <a:endParaRPr lang="en-US" sz="1200" b="1" dirty="0"/>
          </a:p>
          <a:p>
            <a:r>
              <a:rPr lang="en-US" b="1" dirty="0" smtClean="0"/>
              <a:t>07 Teach 7 R’s: Reduce, Reuse, Recycle, Respect, Reflect, Repair, Responsibility</a:t>
            </a:r>
            <a:endParaRPr lang="en-US" b="1" dirty="0"/>
          </a:p>
        </p:txBody>
      </p:sp>
      <p:sp>
        <p:nvSpPr>
          <p:cNvPr id="6" name="TextBox 5"/>
          <p:cNvSpPr txBox="1"/>
          <p:nvPr/>
        </p:nvSpPr>
        <p:spPr>
          <a:xfrm>
            <a:off x="0" y="0"/>
            <a:ext cx="1326004" cy="769441"/>
          </a:xfrm>
          <a:prstGeom prst="rect">
            <a:avLst/>
          </a:prstGeom>
          <a:solidFill>
            <a:srgbClr val="FFFF00"/>
          </a:solidFill>
        </p:spPr>
        <p:txBody>
          <a:bodyPr wrap="none" rtlCol="0">
            <a:spAutoFit/>
          </a:bodyPr>
          <a:lstStyle/>
          <a:p>
            <a:r>
              <a:rPr lang="en-US" sz="4400" b="1" dirty="0" smtClean="0"/>
              <a:t>2010</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12949551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6" y="0"/>
            <a:ext cx="4662055" cy="6952892"/>
          </a:xfrm>
          <a:prstGeom prst="rect">
            <a:avLst/>
          </a:prstGeom>
        </p:spPr>
      </p:pic>
      <p:sp>
        <p:nvSpPr>
          <p:cNvPr id="5" name="TextBox 4"/>
          <p:cNvSpPr txBox="1"/>
          <p:nvPr/>
        </p:nvSpPr>
        <p:spPr>
          <a:xfrm>
            <a:off x="0" y="10886"/>
            <a:ext cx="1326004" cy="769441"/>
          </a:xfrm>
          <a:prstGeom prst="rect">
            <a:avLst/>
          </a:prstGeom>
          <a:solidFill>
            <a:srgbClr val="FFFF00"/>
          </a:solidFill>
        </p:spPr>
        <p:txBody>
          <a:bodyPr wrap="none" rtlCol="0">
            <a:spAutoFit/>
          </a:bodyPr>
          <a:lstStyle/>
          <a:p>
            <a:r>
              <a:rPr lang="en-US" sz="4400" b="1" dirty="0" smtClean="0"/>
              <a:t>2010</a:t>
            </a:r>
            <a:endParaRPr lang="en-US" sz="4400" b="1" dirty="0"/>
          </a:p>
        </p:txBody>
      </p:sp>
      <p:sp>
        <p:nvSpPr>
          <p:cNvPr id="6" name="TextBox 5"/>
          <p:cNvSpPr txBox="1"/>
          <p:nvPr/>
        </p:nvSpPr>
        <p:spPr>
          <a:xfrm>
            <a:off x="4648199" y="21772"/>
            <a:ext cx="4509656" cy="6247864"/>
          </a:xfrm>
          <a:prstGeom prst="rect">
            <a:avLst/>
          </a:prstGeom>
          <a:noFill/>
        </p:spPr>
        <p:txBody>
          <a:bodyPr wrap="square" rtlCol="0">
            <a:spAutoFit/>
          </a:bodyPr>
          <a:lstStyle/>
          <a:p>
            <a:r>
              <a:rPr lang="fr-FR" sz="2000" b="1" dirty="0" err="1" smtClean="0"/>
              <a:t>Highlights</a:t>
            </a:r>
            <a:r>
              <a:rPr lang="fr-FR" sz="2000" b="1" dirty="0" smtClean="0"/>
              <a:t>:</a:t>
            </a:r>
            <a:endParaRPr lang="fr-FR" sz="2000" b="1" dirty="0"/>
          </a:p>
          <a:p>
            <a:endParaRPr lang="fr-FR" sz="2000" b="1" dirty="0" smtClean="0"/>
          </a:p>
          <a:p>
            <a:r>
              <a:rPr lang="fr-FR" sz="2000" b="1" dirty="0" smtClean="0"/>
              <a:t>01 The </a:t>
            </a:r>
            <a:r>
              <a:rPr lang="fr-FR" sz="2000" b="1" dirty="0" err="1" smtClean="0"/>
              <a:t>author</a:t>
            </a:r>
            <a:r>
              <a:rPr lang="fr-FR" sz="2000" b="1" dirty="0" smtClean="0"/>
              <a:t> </a:t>
            </a:r>
            <a:r>
              <a:rPr lang="fr-FR" sz="2000" b="1" dirty="0" err="1" smtClean="0"/>
              <a:t>integrates</a:t>
            </a:r>
            <a:r>
              <a:rPr lang="fr-FR" sz="2000" b="1" dirty="0" smtClean="0"/>
              <a:t> information science, information </a:t>
            </a:r>
            <a:r>
              <a:rPr lang="fr-FR" sz="2000" b="1" dirty="0" err="1" smtClean="0"/>
              <a:t>psychology</a:t>
            </a:r>
            <a:r>
              <a:rPr lang="fr-FR" sz="2000" b="1" dirty="0" smtClean="0"/>
              <a:t>, information </a:t>
            </a:r>
            <a:r>
              <a:rPr lang="fr-FR" sz="2000" b="1" dirty="0" err="1" smtClean="0"/>
              <a:t>sociology</a:t>
            </a:r>
            <a:r>
              <a:rPr lang="fr-FR" sz="2000" b="1" dirty="0" smtClean="0"/>
              <a:t>, information </a:t>
            </a:r>
            <a:r>
              <a:rPr lang="fr-FR" sz="2000" b="1" dirty="0" err="1" smtClean="0"/>
              <a:t>politics</a:t>
            </a:r>
            <a:r>
              <a:rPr lang="fr-FR" sz="2000" b="1" dirty="0" smtClean="0"/>
              <a:t>, and information culture.</a:t>
            </a:r>
          </a:p>
          <a:p>
            <a:endParaRPr lang="fr-FR" sz="2000" b="1" dirty="0"/>
          </a:p>
          <a:p>
            <a:r>
              <a:rPr lang="fr-FR" sz="2000" b="1" dirty="0" smtClean="0"/>
              <a:t>02 </a:t>
            </a:r>
            <a:r>
              <a:rPr lang="fr-FR" sz="2000" b="1" dirty="0" err="1" smtClean="0"/>
              <a:t>Heart</a:t>
            </a:r>
            <a:r>
              <a:rPr lang="fr-FR" sz="2000" b="1" dirty="0" smtClean="0"/>
              <a:t> of the book </a:t>
            </a:r>
            <a:r>
              <a:rPr lang="fr-FR" sz="2000" b="1" dirty="0" err="1" smtClean="0"/>
              <a:t>focuses</a:t>
            </a:r>
            <a:r>
              <a:rPr lang="fr-FR" sz="2000" b="1" dirty="0" smtClean="0"/>
              <a:t> on how open </a:t>
            </a:r>
            <a:r>
              <a:rPr lang="fr-FR" sz="2000" b="1" dirty="0" err="1" smtClean="0"/>
              <a:t>access</a:t>
            </a:r>
            <a:r>
              <a:rPr lang="fr-FR" sz="2000" b="1" dirty="0" smtClean="0"/>
              <a:t> </a:t>
            </a:r>
            <a:r>
              <a:rPr lang="fr-FR" sz="2000" b="1" dirty="0" err="1" smtClean="0"/>
              <a:t>is</a:t>
            </a:r>
            <a:r>
              <a:rPr lang="fr-FR" sz="2000" b="1" dirty="0" smtClean="0"/>
              <a:t> essential but </a:t>
            </a:r>
            <a:r>
              <a:rPr lang="fr-FR" sz="2000" b="1" dirty="0" err="1" smtClean="0"/>
              <a:t>our</a:t>
            </a:r>
            <a:r>
              <a:rPr lang="fr-FR" sz="2000" b="1" dirty="0" smtClean="0"/>
              <a:t> content </a:t>
            </a:r>
            <a:r>
              <a:rPr lang="fr-FR" sz="2000" b="1" dirty="0" err="1" smtClean="0"/>
              <a:t>is</a:t>
            </a:r>
            <a:r>
              <a:rPr lang="fr-FR" sz="2000" b="1" dirty="0" smtClean="0"/>
              <a:t> </a:t>
            </a:r>
            <a:r>
              <a:rPr lang="fr-FR" sz="2000" b="1" dirty="0" err="1" smtClean="0"/>
              <a:t>still</a:t>
            </a:r>
            <a:r>
              <a:rPr lang="fr-FR" sz="2000" b="1" dirty="0" smtClean="0"/>
              <a:t> </a:t>
            </a:r>
            <a:r>
              <a:rPr lang="fr-FR" sz="2000" b="1" dirty="0" err="1" smtClean="0"/>
              <a:t>very</a:t>
            </a:r>
            <a:r>
              <a:rPr lang="fr-FR" sz="2000" b="1" dirty="0" smtClean="0"/>
              <a:t> immature – </a:t>
            </a:r>
            <a:r>
              <a:rPr lang="fr-FR" sz="2000" b="1" dirty="0" err="1" smtClean="0"/>
              <a:t>with</a:t>
            </a:r>
            <a:r>
              <a:rPr lang="fr-FR" sz="2000" b="1" dirty="0" smtClean="0"/>
              <a:t> </a:t>
            </a:r>
            <a:r>
              <a:rPr lang="fr-FR" sz="2000" b="1" dirty="0" err="1" smtClean="0"/>
              <a:t>specialist</a:t>
            </a:r>
            <a:r>
              <a:rPr lang="fr-FR" sz="2000" b="1" dirty="0" smtClean="0"/>
              <a:t> </a:t>
            </a:r>
            <a:r>
              <a:rPr lang="fr-FR" sz="2000" b="1" dirty="0" err="1" smtClean="0"/>
              <a:t>search</a:t>
            </a:r>
            <a:r>
              <a:rPr lang="fr-FR" sz="2000" b="1" dirty="0" smtClean="0"/>
              <a:t> </a:t>
            </a:r>
            <a:r>
              <a:rPr lang="fr-FR" sz="2000" b="1" dirty="0" err="1" smtClean="0"/>
              <a:t>being</a:t>
            </a:r>
            <a:r>
              <a:rPr lang="fr-FR" sz="2000" b="1" dirty="0" smtClean="0"/>
              <a:t> terrible</a:t>
            </a:r>
          </a:p>
          <a:p>
            <a:endParaRPr lang="fr-FR" sz="2000" b="1" dirty="0"/>
          </a:p>
          <a:p>
            <a:r>
              <a:rPr lang="fr-FR" sz="2000" b="1" dirty="0" smtClean="0"/>
              <a:t>03 </a:t>
            </a:r>
            <a:r>
              <a:rPr lang="fr-FR" sz="2000" b="1" dirty="0" err="1" smtClean="0"/>
              <a:t>Knowledge</a:t>
            </a:r>
            <a:r>
              <a:rPr lang="fr-FR" sz="2000" b="1" dirty="0" smtClean="0"/>
              <a:t> </a:t>
            </a:r>
            <a:r>
              <a:rPr lang="fr-FR" sz="2000" b="1" dirty="0" err="1" smtClean="0"/>
              <a:t>is</a:t>
            </a:r>
            <a:r>
              <a:rPr lang="fr-FR" sz="2000" b="1" dirty="0" smtClean="0"/>
              <a:t> no longer the </a:t>
            </a:r>
            <a:r>
              <a:rPr lang="fr-FR" sz="2000" b="1" dirty="0" err="1" smtClean="0"/>
              <a:t>primary</a:t>
            </a:r>
            <a:r>
              <a:rPr lang="fr-FR" sz="2000" b="1" dirty="0" smtClean="0"/>
              <a:t> </a:t>
            </a:r>
            <a:r>
              <a:rPr lang="fr-FR" sz="2000" b="1" dirty="0" err="1" smtClean="0"/>
              <a:t>domain</a:t>
            </a:r>
            <a:r>
              <a:rPr lang="fr-FR" sz="2000" b="1" dirty="0" smtClean="0"/>
              <a:t> of the </a:t>
            </a:r>
            <a:r>
              <a:rPr lang="fr-FR" sz="2000" b="1" dirty="0" err="1" smtClean="0"/>
              <a:t>academic</a:t>
            </a:r>
            <a:r>
              <a:rPr lang="fr-FR" sz="2000" b="1" dirty="0" smtClean="0"/>
              <a:t> world – </a:t>
            </a:r>
            <a:r>
              <a:rPr lang="fr-FR" sz="2000" b="1" dirty="0" err="1" smtClean="0"/>
              <a:t>our</a:t>
            </a:r>
            <a:r>
              <a:rPr lang="fr-FR" sz="2000" b="1" dirty="0" smtClean="0"/>
              <a:t> architecture has not </a:t>
            </a:r>
            <a:r>
              <a:rPr lang="fr-FR" sz="2000" b="1" dirty="0" err="1" smtClean="0"/>
              <a:t>caught</a:t>
            </a:r>
            <a:r>
              <a:rPr lang="fr-FR" sz="2000" b="1" dirty="0" smtClean="0"/>
              <a:t> up </a:t>
            </a:r>
            <a:r>
              <a:rPr lang="fr-FR" sz="2000" b="1" dirty="0" err="1" smtClean="0"/>
              <a:t>with</a:t>
            </a:r>
            <a:r>
              <a:rPr lang="fr-FR" sz="2000" b="1" dirty="0" smtClean="0"/>
              <a:t> </a:t>
            </a:r>
            <a:r>
              <a:rPr lang="fr-FR" sz="2000" b="1" dirty="0" err="1" smtClean="0"/>
              <a:t>this</a:t>
            </a:r>
            <a:r>
              <a:rPr lang="fr-FR" sz="2000" b="1" dirty="0" smtClean="0"/>
              <a:t> reality</a:t>
            </a:r>
          </a:p>
          <a:p>
            <a:endParaRPr lang="fr-FR" sz="2000" b="1" dirty="0"/>
          </a:p>
          <a:p>
            <a:r>
              <a:rPr lang="fr-FR" sz="2000" b="1" dirty="0" smtClean="0"/>
              <a:t>04 No one, </a:t>
            </a:r>
            <a:r>
              <a:rPr lang="fr-FR" sz="2000" b="1" dirty="0" err="1" smtClean="0"/>
              <a:t>anywhere</a:t>
            </a:r>
            <a:r>
              <a:rPr lang="fr-FR" sz="2000" b="1" dirty="0" smtClean="0"/>
              <a:t>, </a:t>
            </a:r>
            <a:r>
              <a:rPr lang="fr-FR" sz="2000" b="1" dirty="0" err="1" smtClean="0"/>
              <a:t>is</a:t>
            </a:r>
            <a:r>
              <a:rPr lang="fr-FR" sz="2000" b="1" dirty="0" smtClean="0"/>
              <a:t> </a:t>
            </a:r>
            <a:r>
              <a:rPr lang="fr-FR" sz="2000" b="1" dirty="0" err="1" smtClean="0"/>
              <a:t>serious</a:t>
            </a:r>
            <a:r>
              <a:rPr lang="fr-FR" sz="2000" b="1" dirty="0" smtClean="0"/>
              <a:t> about real time science or real time information sharing and </a:t>
            </a:r>
            <a:r>
              <a:rPr lang="fr-FR" sz="2000" b="1" dirty="0" err="1" smtClean="0"/>
              <a:t>sense-making</a:t>
            </a:r>
            <a:endParaRPr lang="en-US" sz="20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13061674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84"/>
            <a:ext cx="4572000" cy="6844311"/>
          </a:xfrm>
          <a:prstGeom prst="rect">
            <a:avLst/>
          </a:prstGeom>
        </p:spPr>
      </p:pic>
      <p:sp>
        <p:nvSpPr>
          <p:cNvPr id="5" name="TextBox 4"/>
          <p:cNvSpPr txBox="1"/>
          <p:nvPr/>
        </p:nvSpPr>
        <p:spPr>
          <a:xfrm>
            <a:off x="4648200" y="73759"/>
            <a:ext cx="4419600" cy="5940088"/>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Teach everything in context – other disciplines, other players, other challenges, learn to learn the hidden.</a:t>
            </a:r>
          </a:p>
          <a:p>
            <a:endParaRPr lang="en-US" sz="1200" b="1" dirty="0"/>
          </a:p>
          <a:p>
            <a:r>
              <a:rPr lang="en-US" sz="2000" b="1" dirty="0" smtClean="0"/>
              <a:t>02 Rote memorization undermines learning of generic principles.</a:t>
            </a:r>
          </a:p>
          <a:p>
            <a:endParaRPr lang="en-US" sz="1200" b="1" dirty="0"/>
          </a:p>
          <a:p>
            <a:r>
              <a:rPr lang="en-US" sz="2000" b="1" dirty="0" smtClean="0"/>
              <a:t>03 Learning to find problems is at least as important as learning to solve problems identified by others.</a:t>
            </a:r>
          </a:p>
          <a:p>
            <a:endParaRPr lang="en-US" sz="1200" b="1" dirty="0"/>
          </a:p>
          <a:p>
            <a:r>
              <a:rPr lang="en-US" sz="2000" b="1" dirty="0" smtClean="0"/>
              <a:t>04 Knowledge is multifaceted and includes, beyond “facts,” logic, probability, and intuition.</a:t>
            </a:r>
          </a:p>
          <a:p>
            <a:endParaRPr lang="en-US" sz="1200" b="1" dirty="0"/>
          </a:p>
          <a:p>
            <a:r>
              <a:rPr lang="en-US" sz="2000" b="1" dirty="0" smtClean="0"/>
              <a:t>05 The acme of skill in education is learning to recognize ignorance – areas of uncertainty, errors, taboos, the unknown unknowns.</a:t>
            </a:r>
            <a:endParaRPr lang="en-US" sz="2000" b="1" dirty="0"/>
          </a:p>
        </p:txBody>
      </p:sp>
      <p:sp>
        <p:nvSpPr>
          <p:cNvPr id="6" name="TextBox 5"/>
          <p:cNvSpPr txBox="1"/>
          <p:nvPr/>
        </p:nvSpPr>
        <p:spPr>
          <a:xfrm>
            <a:off x="0" y="0"/>
            <a:ext cx="1326004" cy="769441"/>
          </a:xfrm>
          <a:prstGeom prst="rect">
            <a:avLst/>
          </a:prstGeom>
          <a:solidFill>
            <a:srgbClr val="FFFF00"/>
          </a:solidFill>
        </p:spPr>
        <p:txBody>
          <a:bodyPr wrap="none" rtlCol="0">
            <a:spAutoFit/>
          </a:bodyPr>
          <a:lstStyle/>
          <a:p>
            <a:r>
              <a:rPr lang="en-US" sz="4400" b="1" dirty="0" smtClean="0"/>
              <a:t>2010</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20563798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419600" cy="6848039"/>
          </a:xfrm>
          <a:prstGeom prst="rect">
            <a:avLst/>
          </a:prstGeom>
        </p:spPr>
      </p:pic>
      <p:sp>
        <p:nvSpPr>
          <p:cNvPr id="5" name="TextBox 4"/>
          <p:cNvSpPr txBox="1"/>
          <p:nvPr/>
        </p:nvSpPr>
        <p:spPr>
          <a:xfrm>
            <a:off x="4495800" y="76200"/>
            <a:ext cx="4572000" cy="5509200"/>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Ossified thinking patterns harm us:</a:t>
            </a:r>
          </a:p>
          <a:p>
            <a:endParaRPr lang="en-US" sz="1200" b="1" dirty="0" smtClean="0"/>
          </a:p>
          <a:p>
            <a:r>
              <a:rPr lang="en-US" sz="2000" b="1" dirty="0" smtClean="0"/>
              <a:t>· a rational pattern locks in optimal solutions that rapidly become obsolete</a:t>
            </a:r>
          </a:p>
          <a:p>
            <a:endParaRPr lang="en-US" sz="1200" b="1" dirty="0" smtClean="0"/>
          </a:p>
          <a:p>
            <a:r>
              <a:rPr lang="en-US" sz="2000" b="1" dirty="0" smtClean="0"/>
              <a:t>· a focused pattern is blind to reconfiguration options and the influence of external relationships</a:t>
            </a:r>
          </a:p>
          <a:p>
            <a:endParaRPr lang="en-US" sz="1200" b="1" dirty="0" smtClean="0"/>
          </a:p>
          <a:p>
            <a:r>
              <a:rPr lang="en-US" sz="2000" b="1" dirty="0" smtClean="0"/>
              <a:t>· a principled pattern fails to apprehend and develop the unique opportunities of a situation</a:t>
            </a:r>
          </a:p>
          <a:p>
            <a:endParaRPr lang="en-US" sz="1200" b="1" dirty="0" smtClean="0"/>
          </a:p>
          <a:p>
            <a:r>
              <a:rPr lang="en-US" sz="2000" b="1" dirty="0" smtClean="0"/>
              <a:t>· a interested pattern undercuts common interests that are already imperiled</a:t>
            </a:r>
            <a:endParaRPr lang="en-US" sz="2000" b="1" dirty="0"/>
          </a:p>
          <a:p>
            <a:endParaRPr lang="en-US" sz="1200" b="1" dirty="0" smtClean="0"/>
          </a:p>
          <a:p>
            <a:r>
              <a:rPr lang="en-US" sz="2000" b="1" dirty="0" smtClean="0"/>
              <a:t>02 Reflexive practice is the alternative – adaptive, holistic, open-minded.</a:t>
            </a:r>
            <a:endParaRPr lang="en-US" sz="2000" b="1" dirty="0"/>
          </a:p>
        </p:txBody>
      </p:sp>
      <p:sp>
        <p:nvSpPr>
          <p:cNvPr id="6" name="TextBox 5"/>
          <p:cNvSpPr txBox="1"/>
          <p:nvPr/>
        </p:nvSpPr>
        <p:spPr>
          <a:xfrm>
            <a:off x="0" y="-27639"/>
            <a:ext cx="1326004" cy="769441"/>
          </a:xfrm>
          <a:prstGeom prst="rect">
            <a:avLst/>
          </a:prstGeom>
          <a:solidFill>
            <a:srgbClr val="FFFF00"/>
          </a:solidFill>
        </p:spPr>
        <p:txBody>
          <a:bodyPr wrap="none" rtlCol="0">
            <a:spAutoFit/>
          </a:bodyPr>
          <a:lstStyle/>
          <a:p>
            <a:r>
              <a:rPr lang="en-US" sz="4400" b="1" dirty="0" smtClean="0"/>
              <a:t>2010</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26829258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9" y="0"/>
            <a:ext cx="4572914" cy="6858000"/>
          </a:xfrm>
          <a:prstGeom prst="rect">
            <a:avLst/>
          </a:prstGeom>
        </p:spPr>
      </p:pic>
      <p:sp>
        <p:nvSpPr>
          <p:cNvPr id="5" name="TextBox 4"/>
          <p:cNvSpPr txBox="1"/>
          <p:nvPr/>
        </p:nvSpPr>
        <p:spPr>
          <a:xfrm>
            <a:off x="4724400" y="76200"/>
            <a:ext cx="4267200" cy="6494085"/>
          </a:xfrm>
          <a:prstGeom prst="rect">
            <a:avLst/>
          </a:prstGeom>
          <a:noFill/>
        </p:spPr>
        <p:txBody>
          <a:bodyPr wrap="square" rtlCol="0">
            <a:spAutoFit/>
          </a:bodyPr>
          <a:lstStyle/>
          <a:p>
            <a:r>
              <a:rPr lang="en-US" sz="2000" b="1" dirty="0" smtClean="0"/>
              <a:t>Summary:</a:t>
            </a:r>
          </a:p>
          <a:p>
            <a:endParaRPr lang="en-US" sz="2000" b="1" dirty="0"/>
          </a:p>
          <a:p>
            <a:r>
              <a:rPr lang="en-US" sz="2000" b="1" dirty="0" smtClean="0"/>
              <a:t>We </a:t>
            </a:r>
            <a:r>
              <a:rPr lang="en-US" sz="2000" b="1" dirty="0"/>
              <a:t>are entering an era in which global networks and the sharing of information can create revolutionary wealth at the micro-level, while enabling the harmonization of investments at the macro-level. This is an era in which transparency of cost and effect will eradicate corruption, fraud, waste, and abuse at the same time that it makes possible global to local engagement and collaboration such that we can create a prosperous world at peace. This is an era in which we will see a bottom-up conscious evolution of humanity that liberates and leverages the one inexhaustible resource we have: the human brain. </a:t>
            </a:r>
            <a:endParaRPr lang="en-US" sz="2000" b="1" dirty="0" smtClean="0"/>
          </a:p>
          <a:p>
            <a:endParaRPr lang="en-US" dirty="0"/>
          </a:p>
          <a:p>
            <a:endParaRPr lang="en-US" dirty="0"/>
          </a:p>
        </p:txBody>
      </p:sp>
      <p:sp>
        <p:nvSpPr>
          <p:cNvPr id="6" name="TextBox 5"/>
          <p:cNvSpPr txBox="1"/>
          <p:nvPr/>
        </p:nvSpPr>
        <p:spPr>
          <a:xfrm>
            <a:off x="0" y="19864"/>
            <a:ext cx="1326004" cy="769441"/>
          </a:xfrm>
          <a:prstGeom prst="rect">
            <a:avLst/>
          </a:prstGeom>
          <a:solidFill>
            <a:srgbClr val="FFFF00"/>
          </a:solidFill>
        </p:spPr>
        <p:txBody>
          <a:bodyPr wrap="none" rtlCol="0">
            <a:spAutoFit/>
          </a:bodyPr>
          <a:lstStyle/>
          <a:p>
            <a:r>
              <a:rPr lang="en-US" sz="4400" b="1" dirty="0" smtClean="0"/>
              <a:t>2010</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909458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4" y="-304800"/>
            <a:ext cx="4540286" cy="7776926"/>
          </a:xfrm>
          <a:prstGeom prst="rect">
            <a:avLst/>
          </a:prstGeom>
        </p:spPr>
      </p:pic>
      <p:sp>
        <p:nvSpPr>
          <p:cNvPr id="5" name="TextBox 4"/>
          <p:cNvSpPr txBox="1"/>
          <p:nvPr/>
        </p:nvSpPr>
        <p:spPr>
          <a:xfrm>
            <a:off x="-24740" y="0"/>
            <a:ext cx="1326004" cy="769441"/>
          </a:xfrm>
          <a:prstGeom prst="rect">
            <a:avLst/>
          </a:prstGeom>
          <a:solidFill>
            <a:srgbClr val="FFFF00"/>
          </a:solidFill>
        </p:spPr>
        <p:txBody>
          <a:bodyPr wrap="none" rtlCol="0">
            <a:spAutoFit/>
          </a:bodyPr>
          <a:lstStyle/>
          <a:p>
            <a:r>
              <a:rPr lang="en-US" sz="4400" b="1" dirty="0" smtClean="0"/>
              <a:t>1967</a:t>
            </a:r>
            <a:endParaRPr lang="en-US" sz="4400" b="1" dirty="0"/>
          </a:p>
        </p:txBody>
      </p:sp>
      <p:sp>
        <p:nvSpPr>
          <p:cNvPr id="6" name="TextBox 5"/>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
        <p:nvSpPr>
          <p:cNvPr id="7" name="TextBox 6"/>
          <p:cNvSpPr txBox="1"/>
          <p:nvPr/>
        </p:nvSpPr>
        <p:spPr>
          <a:xfrm>
            <a:off x="4553151" y="30777"/>
            <a:ext cx="4495800" cy="6401753"/>
          </a:xfrm>
          <a:prstGeom prst="rect">
            <a:avLst/>
          </a:prstGeom>
          <a:noFill/>
        </p:spPr>
        <p:txBody>
          <a:bodyPr wrap="square" rtlCol="0">
            <a:spAutoFit/>
          </a:bodyPr>
          <a:lstStyle/>
          <a:p>
            <a:r>
              <a:rPr lang="en-US" b="1" dirty="0" smtClean="0"/>
              <a:t>Highlights:</a:t>
            </a:r>
          </a:p>
          <a:p>
            <a:endParaRPr lang="en-US" sz="1000" b="1" dirty="0"/>
          </a:p>
          <a:p>
            <a:r>
              <a:rPr lang="en-US" b="1" dirty="0" smtClean="0"/>
              <a:t>01 Explores how knowledge shapes (or does not shape) policy in both </a:t>
            </a:r>
            <a:r>
              <a:rPr lang="en-US" b="1" dirty="0" err="1" smtClean="0"/>
              <a:t>governent</a:t>
            </a:r>
            <a:r>
              <a:rPr lang="en-US" b="1" dirty="0" smtClean="0"/>
              <a:t> and industry</a:t>
            </a:r>
          </a:p>
          <a:p>
            <a:endParaRPr lang="en-US" sz="1000" b="1" dirty="0"/>
          </a:p>
          <a:p>
            <a:r>
              <a:rPr lang="en-US" b="1" dirty="0" smtClean="0"/>
              <a:t>02 Information converted into intelligence integrates clear, timely, reliable, valid, adequate, and wide-ranging.</a:t>
            </a:r>
          </a:p>
          <a:p>
            <a:endParaRPr lang="en-US" sz="1000" b="1" dirty="0"/>
          </a:p>
          <a:p>
            <a:r>
              <a:rPr lang="en-US" b="1" dirty="0" smtClean="0"/>
              <a:t>03 Intelligence failures stem in part from hierarchy (which conceals and misinterprets), specialization, rivalry, and other institutional </a:t>
            </a:r>
            <a:r>
              <a:rPr lang="en-US" b="1" dirty="0" err="1" smtClean="0"/>
              <a:t>dysfuntionalities</a:t>
            </a:r>
            <a:r>
              <a:rPr lang="en-US" b="1" dirty="0" smtClean="0"/>
              <a:t>.</a:t>
            </a:r>
          </a:p>
          <a:p>
            <a:endParaRPr lang="en-US" sz="1000" b="1" dirty="0"/>
          </a:p>
          <a:p>
            <a:r>
              <a:rPr lang="en-US" b="1" dirty="0" smtClean="0"/>
              <a:t>04 There remains a great shortage of generalists able to select, discriminate, and integrate.</a:t>
            </a:r>
          </a:p>
          <a:p>
            <a:endParaRPr lang="en-US" sz="1000" b="1" dirty="0"/>
          </a:p>
          <a:p>
            <a:r>
              <a:rPr lang="en-US" b="1" dirty="0" smtClean="0"/>
              <a:t>05 Information technology elevates the hard variables, represses the soft variables</a:t>
            </a:r>
          </a:p>
          <a:p>
            <a:endParaRPr lang="en-US" sz="1000" b="1" dirty="0"/>
          </a:p>
          <a:p>
            <a:r>
              <a:rPr lang="en-US" b="1" dirty="0" smtClean="0"/>
              <a:t>06 Those at the top are out of touch; good judgment is rare, decisions are not fully informed nor deliberative.</a:t>
            </a:r>
            <a:endParaRPr lang="en-US" b="1" dirty="0"/>
          </a:p>
        </p:txBody>
      </p:sp>
    </p:spTree>
    <p:extLst>
      <p:ext uri="{BB962C8B-B14F-4D97-AF65-F5344CB8AC3E}">
        <p14:creationId xmlns:p14="http://schemas.microsoft.com/office/powerpoint/2010/main" val="20162889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24400" cy="6886880"/>
          </a:xfrm>
          <a:prstGeom prst="rect">
            <a:avLst/>
          </a:prstGeom>
        </p:spPr>
      </p:pic>
      <p:sp>
        <p:nvSpPr>
          <p:cNvPr id="5" name="TextBox 4"/>
          <p:cNvSpPr txBox="1"/>
          <p:nvPr/>
        </p:nvSpPr>
        <p:spPr>
          <a:xfrm>
            <a:off x="4724400" y="31430"/>
            <a:ext cx="4343400" cy="6247864"/>
          </a:xfrm>
          <a:prstGeom prst="rect">
            <a:avLst/>
          </a:prstGeom>
          <a:noFill/>
        </p:spPr>
        <p:txBody>
          <a:bodyPr wrap="square" rtlCol="0">
            <a:spAutoFit/>
          </a:bodyPr>
          <a:lstStyle/>
          <a:p>
            <a:r>
              <a:rPr lang="en-US" sz="2000" b="1" dirty="0" smtClean="0"/>
              <a:t>Highlights:</a:t>
            </a:r>
          </a:p>
          <a:p>
            <a:endParaRPr lang="en-US" sz="2000" b="1" dirty="0"/>
          </a:p>
          <a:p>
            <a:r>
              <a:rPr lang="en-US" sz="2000" b="1" dirty="0" smtClean="0"/>
              <a:t>01 Our educational “delivery system” is broken and shows no sign of adapting to student and faculty needs or newly available technologies.</a:t>
            </a:r>
          </a:p>
          <a:p>
            <a:endParaRPr lang="en-US" sz="2000" b="1" dirty="0"/>
          </a:p>
          <a:p>
            <a:r>
              <a:rPr lang="en-US" sz="2000" b="1" dirty="0" smtClean="0"/>
              <a:t>02 The ten key trends for those universities that do wish to adapt:</a:t>
            </a:r>
          </a:p>
          <a:p>
            <a:endParaRPr lang="en-US" sz="2000" b="1" dirty="0"/>
          </a:p>
          <a:p>
            <a:pPr marL="342900" indent="-342900">
              <a:buFont typeface="Arial" panose="020B0604020202020204" pitchFamily="34" charset="0"/>
              <a:buChar char="•"/>
            </a:pPr>
            <a:r>
              <a:rPr lang="en-US" sz="2000" b="1" dirty="0" smtClean="0"/>
              <a:t>Web-Searching</a:t>
            </a:r>
          </a:p>
          <a:p>
            <a:pPr marL="342900" indent="-342900">
              <a:buFont typeface="Arial" panose="020B0604020202020204" pitchFamily="34" charset="0"/>
              <a:buChar char="•"/>
            </a:pPr>
            <a:r>
              <a:rPr lang="en-US" sz="2000" b="1" dirty="0" smtClean="0"/>
              <a:t>Blended Learning</a:t>
            </a:r>
          </a:p>
          <a:p>
            <a:pPr marL="342900" indent="-342900">
              <a:buFont typeface="Arial" panose="020B0604020202020204" pitchFamily="34" charset="0"/>
              <a:buChar char="•"/>
            </a:pPr>
            <a:r>
              <a:rPr lang="en-US" sz="2000" b="1" dirty="0" smtClean="0"/>
              <a:t>Free/Open Source Software (F/OSS)</a:t>
            </a:r>
          </a:p>
          <a:p>
            <a:pPr marL="342900" indent="-342900">
              <a:buFont typeface="Arial" panose="020B0604020202020204" pitchFamily="34" charset="0"/>
              <a:buChar char="•"/>
            </a:pPr>
            <a:r>
              <a:rPr lang="en-US" sz="2000" b="1" dirty="0" err="1" smtClean="0"/>
              <a:t>OpenCourseWare</a:t>
            </a:r>
            <a:endParaRPr lang="en-US" sz="2000" b="1" dirty="0" smtClean="0"/>
          </a:p>
          <a:p>
            <a:pPr marL="342900" indent="-342900">
              <a:buFont typeface="Arial" panose="020B0604020202020204" pitchFamily="34" charset="0"/>
              <a:buChar char="•"/>
            </a:pPr>
            <a:r>
              <a:rPr lang="en-US" sz="2000" b="1" dirty="0" smtClean="0"/>
              <a:t>Learning Portals</a:t>
            </a:r>
          </a:p>
          <a:p>
            <a:pPr marL="342900" indent="-342900">
              <a:buFont typeface="Arial" panose="020B0604020202020204" pitchFamily="34" charset="0"/>
              <a:buChar char="•"/>
            </a:pPr>
            <a:r>
              <a:rPr lang="en-US" sz="2000" b="1" dirty="0" smtClean="0"/>
              <a:t>Learners as Teachers</a:t>
            </a:r>
          </a:p>
          <a:p>
            <a:pPr marL="342900" indent="-342900">
              <a:buFont typeface="Arial" panose="020B0604020202020204" pitchFamily="34" charset="0"/>
              <a:buChar char="•"/>
            </a:pPr>
            <a:r>
              <a:rPr lang="en-US" sz="2000" b="1" dirty="0" smtClean="0"/>
              <a:t>Electronic Collaboration</a:t>
            </a:r>
          </a:p>
          <a:p>
            <a:pPr marL="342900" indent="-342900">
              <a:buFont typeface="Arial" panose="020B0604020202020204" pitchFamily="34" charset="0"/>
              <a:buChar char="•"/>
            </a:pPr>
            <a:r>
              <a:rPr lang="en-US" sz="2000" b="1" dirty="0" smtClean="0"/>
              <a:t>Alternative Reality/Serious Games</a:t>
            </a:r>
          </a:p>
          <a:p>
            <a:pPr marL="342900" indent="-342900">
              <a:buFont typeface="Arial" panose="020B0604020202020204" pitchFamily="34" charset="0"/>
              <a:buChar char="•"/>
            </a:pPr>
            <a:r>
              <a:rPr lang="en-US" sz="2000" b="1" dirty="0" smtClean="0"/>
              <a:t>Mobile Real-Time Learning</a:t>
            </a:r>
          </a:p>
          <a:p>
            <a:pPr marL="342900" indent="-342900">
              <a:buFont typeface="Arial" panose="020B0604020202020204" pitchFamily="34" charset="0"/>
              <a:buChar char="•"/>
            </a:pPr>
            <a:r>
              <a:rPr lang="en-US" sz="2000" b="1" dirty="0" smtClean="0"/>
              <a:t>Networks of Personalized Learning</a:t>
            </a:r>
            <a:endParaRPr lang="en-US" sz="2000" b="1" dirty="0"/>
          </a:p>
        </p:txBody>
      </p:sp>
      <p:sp>
        <p:nvSpPr>
          <p:cNvPr id="6" name="TextBox 5"/>
          <p:cNvSpPr txBox="1"/>
          <p:nvPr/>
        </p:nvSpPr>
        <p:spPr>
          <a:xfrm>
            <a:off x="0" y="19864"/>
            <a:ext cx="1326004" cy="769441"/>
          </a:xfrm>
          <a:prstGeom prst="rect">
            <a:avLst/>
          </a:prstGeom>
          <a:solidFill>
            <a:srgbClr val="FFFF00"/>
          </a:solidFill>
        </p:spPr>
        <p:txBody>
          <a:bodyPr wrap="none" rtlCol="0">
            <a:spAutoFit/>
          </a:bodyPr>
          <a:lstStyle/>
          <a:p>
            <a:r>
              <a:rPr lang="en-US" sz="4400" b="1" dirty="0" smtClean="0"/>
              <a:t>2011</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37141096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584"/>
            <a:ext cx="4507557" cy="6840415"/>
          </a:xfrm>
          <a:prstGeom prst="rect">
            <a:avLst/>
          </a:prstGeom>
        </p:spPr>
      </p:pic>
      <p:sp>
        <p:nvSpPr>
          <p:cNvPr id="5" name="TextBox 4"/>
          <p:cNvSpPr txBox="1"/>
          <p:nvPr/>
        </p:nvSpPr>
        <p:spPr>
          <a:xfrm>
            <a:off x="4572000" y="67270"/>
            <a:ext cx="4495800" cy="6463308"/>
          </a:xfrm>
          <a:prstGeom prst="rect">
            <a:avLst/>
          </a:prstGeom>
          <a:noFill/>
        </p:spPr>
        <p:txBody>
          <a:bodyPr wrap="square" rtlCol="0">
            <a:spAutoFit/>
          </a:bodyPr>
          <a:lstStyle/>
          <a:p>
            <a:r>
              <a:rPr lang="en-US" sz="2000" b="1" dirty="0" smtClean="0"/>
              <a:t>Highlights: </a:t>
            </a:r>
          </a:p>
          <a:p>
            <a:endParaRPr lang="en-US" sz="1000" b="1" dirty="0"/>
          </a:p>
          <a:p>
            <a:r>
              <a:rPr lang="en-US" sz="2000" b="1" dirty="0" smtClean="0"/>
              <a:t>01 Six major factors of happiness not now impacted significantly by education</a:t>
            </a:r>
          </a:p>
          <a:p>
            <a:pPr marL="342900" indent="-342900">
              <a:buFont typeface="Arial" panose="020B0604020202020204" pitchFamily="34" charset="0"/>
              <a:buChar char="•"/>
            </a:pPr>
            <a:r>
              <a:rPr lang="en-US" sz="2000" b="1" dirty="0" smtClean="0"/>
              <a:t>Marriage</a:t>
            </a:r>
          </a:p>
          <a:p>
            <a:pPr marL="342900" indent="-342900">
              <a:buFont typeface="Arial" panose="020B0604020202020204" pitchFamily="34" charset="0"/>
              <a:buChar char="•"/>
            </a:pPr>
            <a:r>
              <a:rPr lang="en-US" sz="2000" b="1" dirty="0" smtClean="0"/>
              <a:t>Social Relationships</a:t>
            </a:r>
          </a:p>
          <a:p>
            <a:pPr marL="342900" indent="-342900">
              <a:buFont typeface="Arial" panose="020B0604020202020204" pitchFamily="34" charset="0"/>
              <a:buChar char="•"/>
            </a:pPr>
            <a:r>
              <a:rPr lang="en-US" sz="2000" b="1" dirty="0" smtClean="0"/>
              <a:t>Employment with Trust in Management</a:t>
            </a:r>
          </a:p>
          <a:p>
            <a:pPr marL="342900" indent="-342900">
              <a:buFont typeface="Arial" panose="020B0604020202020204" pitchFamily="34" charset="0"/>
              <a:buChar char="•"/>
            </a:pPr>
            <a:r>
              <a:rPr lang="en-US" sz="2000" b="1" dirty="0" smtClean="0"/>
              <a:t>Perceived Health</a:t>
            </a:r>
          </a:p>
          <a:p>
            <a:pPr marL="342900" indent="-342900">
              <a:buFont typeface="Arial" panose="020B0604020202020204" pitchFamily="34" charset="0"/>
              <a:buChar char="•"/>
            </a:pPr>
            <a:r>
              <a:rPr lang="en-US" sz="2000" b="1" dirty="0" smtClean="0"/>
              <a:t>Religion in sense of Community</a:t>
            </a:r>
          </a:p>
          <a:p>
            <a:pPr marL="342900" indent="-342900">
              <a:buFont typeface="Arial" panose="020B0604020202020204" pitchFamily="34" charset="0"/>
              <a:buChar char="•"/>
            </a:pPr>
            <a:r>
              <a:rPr lang="en-US" sz="2000" b="1" dirty="0" smtClean="0"/>
              <a:t>Quality of Government</a:t>
            </a:r>
          </a:p>
          <a:p>
            <a:endParaRPr lang="en-US" sz="1000" b="1" dirty="0"/>
          </a:p>
          <a:p>
            <a:r>
              <a:rPr lang="en-US" sz="2000" b="1" dirty="0" smtClean="0"/>
              <a:t>02 QUOTE: “At present, few government officials and educators pay enough attention to preparing young people for a full and rewarding life.” [p. 177]</a:t>
            </a:r>
          </a:p>
          <a:p>
            <a:endParaRPr lang="en-US" sz="1000" b="1" dirty="0"/>
          </a:p>
          <a:p>
            <a:r>
              <a:rPr lang="en-US" sz="2000" b="1" dirty="0" smtClean="0"/>
              <a:t>03 Education has lost art of teaching liberal arts and broad learning and learning how to think – gone too far toward vocational and pre-professional education.</a:t>
            </a:r>
            <a:endParaRPr lang="en-US" sz="2000" b="1" dirty="0"/>
          </a:p>
        </p:txBody>
      </p:sp>
      <p:sp>
        <p:nvSpPr>
          <p:cNvPr id="6" name="TextBox 5"/>
          <p:cNvSpPr txBox="1"/>
          <p:nvPr/>
        </p:nvSpPr>
        <p:spPr>
          <a:xfrm>
            <a:off x="45596" y="17584"/>
            <a:ext cx="1326004" cy="769441"/>
          </a:xfrm>
          <a:prstGeom prst="rect">
            <a:avLst/>
          </a:prstGeom>
          <a:solidFill>
            <a:srgbClr val="FFFF00"/>
          </a:solidFill>
        </p:spPr>
        <p:txBody>
          <a:bodyPr wrap="none" rtlCol="0">
            <a:spAutoFit/>
          </a:bodyPr>
          <a:lstStyle/>
          <a:p>
            <a:r>
              <a:rPr lang="en-US" sz="4400" b="1" dirty="0" smtClean="0"/>
              <a:t>2011</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18062101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57890" cy="6858000"/>
          </a:xfrm>
          <a:prstGeom prst="rect">
            <a:avLst/>
          </a:prstGeom>
        </p:spPr>
      </p:pic>
      <p:sp>
        <p:nvSpPr>
          <p:cNvPr id="5" name="TextBox 4"/>
          <p:cNvSpPr txBox="1"/>
          <p:nvPr/>
        </p:nvSpPr>
        <p:spPr>
          <a:xfrm>
            <a:off x="4683620" y="33646"/>
            <a:ext cx="4384180" cy="6263253"/>
          </a:xfrm>
          <a:prstGeom prst="rect">
            <a:avLst/>
          </a:prstGeom>
          <a:noFill/>
        </p:spPr>
        <p:txBody>
          <a:bodyPr wrap="square" rtlCol="0">
            <a:spAutoFit/>
          </a:bodyPr>
          <a:lstStyle/>
          <a:p>
            <a:r>
              <a:rPr lang="en-US" sz="1900" b="1" dirty="0" smtClean="0"/>
              <a:t>Highlights:</a:t>
            </a:r>
          </a:p>
          <a:p>
            <a:endParaRPr lang="en-US" sz="1000" b="1" dirty="0"/>
          </a:p>
          <a:p>
            <a:r>
              <a:rPr lang="en-US" sz="1900" b="1" dirty="0"/>
              <a:t>01 </a:t>
            </a:r>
            <a:r>
              <a:rPr lang="en-US" sz="1900" b="1" dirty="0" smtClean="0"/>
              <a:t>Everything </a:t>
            </a:r>
            <a:r>
              <a:rPr lang="en-US" sz="1900" b="1" dirty="0"/>
              <a:t>we do now with hierarchical organization, hoarded information, restricted accesses, and isolation from the full range of external sources and methods, is wrong for the times.</a:t>
            </a:r>
            <a:endParaRPr lang="en-US" sz="1900" b="1" dirty="0" smtClean="0"/>
          </a:p>
          <a:p>
            <a:endParaRPr lang="en-US" sz="1000" b="1" dirty="0"/>
          </a:p>
          <a:p>
            <a:r>
              <a:rPr lang="en-US" sz="1900" b="1" dirty="0" smtClean="0"/>
              <a:t>02 Recommendations: open </a:t>
            </a:r>
            <a:r>
              <a:rPr lang="en-US" sz="1900" b="1" dirty="0"/>
              <a:t>up </a:t>
            </a:r>
            <a:r>
              <a:rPr lang="en-US" sz="1900" b="1" dirty="0" smtClean="0"/>
              <a:t>access; provide </a:t>
            </a:r>
            <a:r>
              <a:rPr lang="en-US" sz="1900" b="1" dirty="0"/>
              <a:t>the hooks for intelligence (meta-data</a:t>
            </a:r>
            <a:r>
              <a:rPr lang="en-US" sz="1900" b="1" dirty="0" smtClean="0"/>
              <a:t>); link everything; leave </a:t>
            </a:r>
            <a:r>
              <a:rPr lang="en-US" sz="1900" b="1" dirty="0"/>
              <a:t>no institutional knowledge </a:t>
            </a:r>
            <a:r>
              <a:rPr lang="en-US" sz="1900" b="1" dirty="0" smtClean="0"/>
              <a:t>behind; teach </a:t>
            </a:r>
            <a:r>
              <a:rPr lang="en-US" sz="1900" b="1" dirty="0"/>
              <a:t>everyone</a:t>
            </a:r>
            <a:r>
              <a:rPr lang="en-US" sz="1900" b="1" dirty="0" smtClean="0"/>
              <a:t>.</a:t>
            </a:r>
          </a:p>
          <a:p>
            <a:endParaRPr lang="en-US" sz="1000" b="1" dirty="0"/>
          </a:p>
          <a:p>
            <a:r>
              <a:rPr lang="en-US" sz="1900" b="1" dirty="0" smtClean="0"/>
              <a:t>03 True learning occurs within networks of learning – we are not </a:t>
            </a:r>
            <a:r>
              <a:rPr lang="en-US" sz="1900" b="1" dirty="0" err="1" smtClean="0"/>
              <a:t>sufgfering</a:t>
            </a:r>
            <a:r>
              <a:rPr lang="en-US" sz="1900" b="1" dirty="0" smtClean="0"/>
              <a:t> from information overload as much as from filter failure.</a:t>
            </a:r>
          </a:p>
          <a:p>
            <a:endParaRPr lang="en-US" sz="1000" b="1" dirty="0"/>
          </a:p>
          <a:p>
            <a:r>
              <a:rPr lang="en-US" sz="1900" b="1" dirty="0"/>
              <a:t>04 TRUST is what determines the successful </a:t>
            </a:r>
            <a:r>
              <a:rPr lang="en-US" sz="1900" b="1" dirty="0" smtClean="0"/>
              <a:t>rendering </a:t>
            </a:r>
            <a:r>
              <a:rPr lang="en-US" sz="1900" b="1" dirty="0"/>
              <a:t>of information into intelligence</a:t>
            </a:r>
          </a:p>
        </p:txBody>
      </p:sp>
      <p:sp>
        <p:nvSpPr>
          <p:cNvPr id="6" name="TextBox 5"/>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
        <p:nvSpPr>
          <p:cNvPr id="7" name="TextBox 6"/>
          <p:cNvSpPr txBox="1"/>
          <p:nvPr/>
        </p:nvSpPr>
        <p:spPr>
          <a:xfrm>
            <a:off x="45596" y="17584"/>
            <a:ext cx="1326004" cy="769441"/>
          </a:xfrm>
          <a:prstGeom prst="rect">
            <a:avLst/>
          </a:prstGeom>
          <a:solidFill>
            <a:srgbClr val="FFFF00"/>
          </a:solidFill>
        </p:spPr>
        <p:txBody>
          <a:bodyPr wrap="none" rtlCol="0">
            <a:spAutoFit/>
          </a:bodyPr>
          <a:lstStyle/>
          <a:p>
            <a:r>
              <a:rPr lang="en-US" sz="4400" b="1" dirty="0" smtClean="0"/>
              <a:t>2012</a:t>
            </a:r>
            <a:endParaRPr lang="en-US" sz="4400" b="1" dirty="0"/>
          </a:p>
        </p:txBody>
      </p:sp>
    </p:spTree>
    <p:extLst>
      <p:ext uri="{BB962C8B-B14F-4D97-AF65-F5344CB8AC3E}">
        <p14:creationId xmlns:p14="http://schemas.microsoft.com/office/powerpoint/2010/main" val="38217555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48"/>
            <a:ext cx="4572000" cy="6848104"/>
          </a:xfrm>
          <a:prstGeom prst="rect">
            <a:avLst/>
          </a:prstGeom>
        </p:spPr>
      </p:pic>
      <p:sp>
        <p:nvSpPr>
          <p:cNvPr id="5" name="TextBox 4"/>
          <p:cNvSpPr txBox="1"/>
          <p:nvPr/>
        </p:nvSpPr>
        <p:spPr>
          <a:xfrm>
            <a:off x="4572000" y="76200"/>
            <a:ext cx="4419600" cy="5755422"/>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Education is a protected cartel and a dinosaur of an industry – the factory model is not working.</a:t>
            </a:r>
          </a:p>
          <a:p>
            <a:endParaRPr lang="en-US" sz="1200" b="1" dirty="0"/>
          </a:p>
          <a:p>
            <a:r>
              <a:rPr lang="en-US" sz="2000" b="1" dirty="0" smtClean="0"/>
              <a:t>02 Decentralization, Adaptability, Transparency, and Accountability are the recommended precepts for change.</a:t>
            </a:r>
          </a:p>
          <a:p>
            <a:endParaRPr lang="en-US" sz="1200" b="1" dirty="0"/>
          </a:p>
          <a:p>
            <a:r>
              <a:rPr lang="en-US" sz="2000" b="1" dirty="0" smtClean="0"/>
              <a:t>03 Credentials for long-term study have lost value while credentials for specific competencies are rising.</a:t>
            </a:r>
          </a:p>
          <a:p>
            <a:endParaRPr lang="en-US" sz="1200" b="1" dirty="0"/>
          </a:p>
          <a:p>
            <a:r>
              <a:rPr lang="en-US" sz="2000" b="1" dirty="0" smtClean="0"/>
              <a:t>04 Human capital matters much more now but must be able to learn on the fly and continuously, be adaptable, collaborate effectively, be accountable, and continuously build social and financial equity.</a:t>
            </a:r>
            <a:endParaRPr lang="en-US" sz="2000" b="1" dirty="0"/>
          </a:p>
        </p:txBody>
      </p:sp>
      <p:sp>
        <p:nvSpPr>
          <p:cNvPr id="6" name="TextBox 5"/>
          <p:cNvSpPr txBox="1"/>
          <p:nvPr/>
        </p:nvSpPr>
        <p:spPr>
          <a:xfrm>
            <a:off x="5334000" y="6457890"/>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
        <p:nvSpPr>
          <p:cNvPr id="7" name="TextBox 6"/>
          <p:cNvSpPr txBox="1"/>
          <p:nvPr/>
        </p:nvSpPr>
        <p:spPr>
          <a:xfrm>
            <a:off x="45596" y="17584"/>
            <a:ext cx="1326004" cy="769441"/>
          </a:xfrm>
          <a:prstGeom prst="rect">
            <a:avLst/>
          </a:prstGeom>
          <a:solidFill>
            <a:srgbClr val="FFFF00"/>
          </a:solidFill>
        </p:spPr>
        <p:txBody>
          <a:bodyPr wrap="none" rtlCol="0">
            <a:spAutoFit/>
          </a:bodyPr>
          <a:lstStyle/>
          <a:p>
            <a:r>
              <a:rPr lang="en-US" sz="4400" b="1" dirty="0" smtClean="0"/>
              <a:t>2013</a:t>
            </a:r>
            <a:endParaRPr lang="en-US" sz="4400" b="1" dirty="0"/>
          </a:p>
        </p:txBody>
      </p:sp>
    </p:spTree>
    <p:extLst>
      <p:ext uri="{BB962C8B-B14F-4D97-AF65-F5344CB8AC3E}">
        <p14:creationId xmlns:p14="http://schemas.microsoft.com/office/powerpoint/2010/main" val="36917874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4648200" cy="6932229"/>
          </a:xfrm>
          <a:prstGeom prst="rect">
            <a:avLst/>
          </a:prstGeom>
        </p:spPr>
      </p:pic>
      <p:sp>
        <p:nvSpPr>
          <p:cNvPr id="5" name="TextBox 4"/>
          <p:cNvSpPr txBox="1"/>
          <p:nvPr/>
        </p:nvSpPr>
        <p:spPr>
          <a:xfrm>
            <a:off x="4653148" y="76200"/>
            <a:ext cx="4414652" cy="5632311"/>
          </a:xfrm>
          <a:prstGeom prst="rect">
            <a:avLst/>
          </a:prstGeom>
          <a:noFill/>
        </p:spPr>
        <p:txBody>
          <a:bodyPr wrap="square" rtlCol="0">
            <a:spAutoFit/>
          </a:bodyPr>
          <a:lstStyle/>
          <a:p>
            <a:r>
              <a:rPr lang="en-US" sz="2000" b="1" dirty="0" smtClean="0"/>
              <a:t>Highlights:</a:t>
            </a:r>
          </a:p>
          <a:p>
            <a:endParaRPr lang="en-US" sz="2000" b="1" dirty="0"/>
          </a:p>
          <a:p>
            <a:r>
              <a:rPr lang="en-US" sz="2000" b="1" dirty="0" smtClean="0"/>
              <a:t>01 The Industrial Era is collapsing – this is a good thing</a:t>
            </a:r>
          </a:p>
          <a:p>
            <a:endParaRPr lang="en-US" sz="2000" b="1" dirty="0"/>
          </a:p>
          <a:p>
            <a:r>
              <a:rPr lang="en-US" sz="2000" b="1" dirty="0" smtClean="0"/>
              <a:t>02 Apocalypse is about revelation of new possibilities not the end of all</a:t>
            </a:r>
          </a:p>
          <a:p>
            <a:endParaRPr lang="en-US" sz="2000" b="1" dirty="0"/>
          </a:p>
          <a:p>
            <a:r>
              <a:rPr lang="en-US" sz="2000" b="1" dirty="0" smtClean="0"/>
              <a:t>03 The primary bridge for transformation, the primary solution, is spiritual.</a:t>
            </a:r>
          </a:p>
          <a:p>
            <a:endParaRPr lang="en-US" sz="2000" b="1" dirty="0"/>
          </a:p>
          <a:p>
            <a:r>
              <a:rPr lang="en-US" sz="2000" b="1" dirty="0" smtClean="0"/>
              <a:t>04 We have been our own worst enemies, inclusive of our acceptance of a debt economy, and dumbing-down</a:t>
            </a:r>
          </a:p>
          <a:p>
            <a:endParaRPr lang="en-US" sz="2000" b="1" dirty="0"/>
          </a:p>
          <a:p>
            <a:r>
              <a:rPr lang="en-US" sz="2000" b="1" dirty="0" smtClean="0"/>
              <a:t>05 We have an opportunity to grow, to restore our unity with nature</a:t>
            </a:r>
            <a:endParaRPr lang="en-US" sz="2000" b="1" dirty="0"/>
          </a:p>
        </p:txBody>
      </p:sp>
      <p:sp>
        <p:nvSpPr>
          <p:cNvPr id="6" name="TextBox 5"/>
          <p:cNvSpPr txBox="1"/>
          <p:nvPr/>
        </p:nvSpPr>
        <p:spPr>
          <a:xfrm>
            <a:off x="45596" y="17584"/>
            <a:ext cx="1326004" cy="769441"/>
          </a:xfrm>
          <a:prstGeom prst="rect">
            <a:avLst/>
          </a:prstGeom>
          <a:solidFill>
            <a:srgbClr val="FFFF00"/>
          </a:solidFill>
        </p:spPr>
        <p:txBody>
          <a:bodyPr wrap="none" rtlCol="0">
            <a:spAutoFit/>
          </a:bodyPr>
          <a:lstStyle/>
          <a:p>
            <a:r>
              <a:rPr lang="en-US" sz="4400" b="1" dirty="0" smtClean="0"/>
              <a:t>2013</a:t>
            </a:r>
            <a:endParaRPr lang="en-US" sz="4400" b="1" dirty="0"/>
          </a:p>
        </p:txBody>
      </p:sp>
      <p:sp>
        <p:nvSpPr>
          <p:cNvPr id="7" name="TextBox 6"/>
          <p:cNvSpPr txBox="1"/>
          <p:nvPr/>
        </p:nvSpPr>
        <p:spPr>
          <a:xfrm>
            <a:off x="5334000" y="6457890"/>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35864495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5" name="TextBox 4"/>
          <p:cNvSpPr txBox="1"/>
          <p:nvPr/>
        </p:nvSpPr>
        <p:spPr>
          <a:xfrm>
            <a:off x="0" y="17584"/>
            <a:ext cx="1326004" cy="769441"/>
          </a:xfrm>
          <a:prstGeom prst="rect">
            <a:avLst/>
          </a:prstGeom>
          <a:solidFill>
            <a:srgbClr val="FFFF00"/>
          </a:solidFill>
        </p:spPr>
        <p:txBody>
          <a:bodyPr wrap="none" rtlCol="0">
            <a:spAutoFit/>
          </a:bodyPr>
          <a:lstStyle/>
          <a:p>
            <a:r>
              <a:rPr lang="en-US" sz="4400" b="1" dirty="0" smtClean="0"/>
              <a:t>2015</a:t>
            </a:r>
            <a:endParaRPr lang="en-US" sz="4400" b="1" dirty="0"/>
          </a:p>
        </p:txBody>
      </p:sp>
      <p:sp>
        <p:nvSpPr>
          <p:cNvPr id="6" name="TextBox 5"/>
          <p:cNvSpPr txBox="1"/>
          <p:nvPr/>
        </p:nvSpPr>
        <p:spPr>
          <a:xfrm>
            <a:off x="5162302" y="60680"/>
            <a:ext cx="3981697" cy="5940088"/>
          </a:xfrm>
          <a:prstGeom prst="rect">
            <a:avLst/>
          </a:prstGeom>
          <a:noFill/>
        </p:spPr>
        <p:txBody>
          <a:bodyPr wrap="square" rtlCol="0">
            <a:spAutoFit/>
          </a:bodyPr>
          <a:lstStyle/>
          <a:p>
            <a:r>
              <a:rPr lang="en-US" sz="2000" b="1" dirty="0" smtClean="0"/>
              <a:t>Highlights:</a:t>
            </a:r>
          </a:p>
          <a:p>
            <a:endParaRPr lang="en-US" sz="1000" b="1" dirty="0"/>
          </a:p>
          <a:p>
            <a:r>
              <a:rPr lang="en-US" sz="2000" b="1" dirty="0" smtClean="0"/>
              <a:t>01 Intelligence is evaluated on the basis of its outputs – ethical evidence-based decision-support – not about inputs (sources and methods).</a:t>
            </a:r>
          </a:p>
          <a:p>
            <a:endParaRPr lang="en-US" sz="1000" b="1" dirty="0"/>
          </a:p>
          <a:p>
            <a:r>
              <a:rPr lang="en-US" sz="2000" b="1" dirty="0" smtClean="0"/>
              <a:t>02 Everybody, without exception, should be a producer and a consumer of intelligence.</a:t>
            </a:r>
          </a:p>
          <a:p>
            <a:endParaRPr lang="en-US" sz="1000" b="1" dirty="0"/>
          </a:p>
          <a:p>
            <a:r>
              <a:rPr lang="en-US" sz="2000" b="1" dirty="0" smtClean="0"/>
              <a:t>03 Sharing, not secrecy, is the core nature of 21</a:t>
            </a:r>
            <a:r>
              <a:rPr lang="en-US" sz="2000" b="1" baseline="30000" dirty="0" smtClean="0"/>
              <a:t>st</a:t>
            </a:r>
            <a:r>
              <a:rPr lang="en-US" sz="2000" b="1" dirty="0" smtClean="0"/>
              <a:t> Century intelligence.</a:t>
            </a:r>
          </a:p>
          <a:p>
            <a:endParaRPr lang="en-US" sz="1000" b="1" dirty="0"/>
          </a:p>
          <a:p>
            <a:r>
              <a:rPr lang="en-US" sz="2000" b="1" dirty="0" smtClean="0"/>
              <a:t>04 Multinational, multiagency, multidisciplinary, </a:t>
            </a:r>
            <a:r>
              <a:rPr lang="en-US" sz="2000" b="1" dirty="0" err="1" smtClean="0"/>
              <a:t>multidomain</a:t>
            </a:r>
            <a:r>
              <a:rPr lang="en-US" sz="2000" b="1" dirty="0" smtClean="0"/>
              <a:t> is the human aspect.</a:t>
            </a:r>
          </a:p>
          <a:p>
            <a:endParaRPr lang="en-US" sz="1000" b="1" dirty="0"/>
          </a:p>
          <a:p>
            <a:r>
              <a:rPr lang="en-US" sz="2000" b="1" dirty="0" smtClean="0"/>
              <a:t>05 Open Source Everything is the technical aspect.</a:t>
            </a:r>
            <a:endParaRPr lang="en-US" sz="2000" b="1" dirty="0"/>
          </a:p>
        </p:txBody>
      </p:sp>
      <p:sp>
        <p:nvSpPr>
          <p:cNvPr id="8" name="TextBox 7"/>
          <p:cNvSpPr txBox="1"/>
          <p:nvPr/>
        </p:nvSpPr>
        <p:spPr>
          <a:xfrm>
            <a:off x="5791200" y="6430024"/>
            <a:ext cx="2748701" cy="400110"/>
          </a:xfrm>
          <a:prstGeom prst="rect">
            <a:avLst/>
          </a:prstGeom>
          <a:solidFill>
            <a:srgbClr val="FFFF00"/>
          </a:solidFill>
        </p:spPr>
        <p:txBody>
          <a:bodyPr wrap="none" rtlCol="0">
            <a:spAutoFit/>
          </a:bodyPr>
          <a:lstStyle/>
          <a:p>
            <a:r>
              <a:rPr lang="en-US" sz="2000" b="1" dirty="0" smtClean="0">
                <a:hlinkClick r:id="rId3"/>
              </a:rPr>
              <a:t>Full-Text Online (Partial)</a:t>
            </a:r>
            <a:endParaRPr lang="en-US" sz="2000" b="1" dirty="0"/>
          </a:p>
        </p:txBody>
      </p:sp>
    </p:spTree>
    <p:extLst>
      <p:ext uri="{BB962C8B-B14F-4D97-AF65-F5344CB8AC3E}">
        <p14:creationId xmlns:p14="http://schemas.microsoft.com/office/powerpoint/2010/main" val="281387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 y="0"/>
            <a:ext cx="4594860" cy="6858000"/>
          </a:xfrm>
          <a:prstGeom prst="rect">
            <a:avLst/>
          </a:prstGeom>
        </p:spPr>
      </p:pic>
      <p:sp>
        <p:nvSpPr>
          <p:cNvPr id="5" name="TextBox 4"/>
          <p:cNvSpPr txBox="1"/>
          <p:nvPr/>
        </p:nvSpPr>
        <p:spPr>
          <a:xfrm>
            <a:off x="16824" y="0"/>
            <a:ext cx="1326004" cy="769441"/>
          </a:xfrm>
          <a:prstGeom prst="rect">
            <a:avLst/>
          </a:prstGeom>
          <a:solidFill>
            <a:srgbClr val="FFFF00"/>
          </a:solidFill>
        </p:spPr>
        <p:txBody>
          <a:bodyPr wrap="none" rtlCol="0">
            <a:spAutoFit/>
          </a:bodyPr>
          <a:lstStyle/>
          <a:p>
            <a:r>
              <a:rPr lang="en-US" sz="4400" b="1" dirty="0" smtClean="0"/>
              <a:t>1968</a:t>
            </a:r>
            <a:endParaRPr lang="en-US" sz="4400" b="1" dirty="0"/>
          </a:p>
        </p:txBody>
      </p:sp>
      <p:sp>
        <p:nvSpPr>
          <p:cNvPr id="6" name="TextBox 5"/>
          <p:cNvSpPr txBox="1"/>
          <p:nvPr/>
        </p:nvSpPr>
        <p:spPr>
          <a:xfrm>
            <a:off x="4595850" y="0"/>
            <a:ext cx="4548150" cy="6555641"/>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Education is running on empty, teaching old knowledge without teaching critical thinking or how to create new knowledge</a:t>
            </a:r>
          </a:p>
          <a:p>
            <a:endParaRPr lang="en-US" sz="1200" b="1" dirty="0"/>
          </a:p>
          <a:p>
            <a:r>
              <a:rPr lang="en-US" sz="2000" b="1" dirty="0" smtClean="0"/>
              <a:t>02 Class – elite versus the masses – not race – is the dividing line between good and bad education</a:t>
            </a:r>
          </a:p>
          <a:p>
            <a:endParaRPr lang="en-US" sz="1200" b="1" dirty="0"/>
          </a:p>
          <a:p>
            <a:r>
              <a:rPr lang="en-US" sz="2000" b="1" dirty="0" smtClean="0"/>
              <a:t>03 Modern education teaches a culture of silence and lethargy instead of dignity, liberation, and the ability to change</a:t>
            </a:r>
          </a:p>
          <a:p>
            <a:endParaRPr lang="en-US" sz="1200" b="1" dirty="0"/>
          </a:p>
          <a:p>
            <a:r>
              <a:rPr lang="en-US" sz="2000" b="1" dirty="0" smtClean="0"/>
              <a:t>04 Illiterates are not stupid! They just cannot read</a:t>
            </a:r>
          </a:p>
          <a:p>
            <a:endParaRPr lang="en-US" sz="1200" b="1" dirty="0"/>
          </a:p>
          <a:p>
            <a:r>
              <a:rPr lang="en-US" sz="2000" b="1" dirty="0" smtClean="0"/>
              <a:t>05 Recognizing reality is liberating for both the oppressed and the oppressor</a:t>
            </a:r>
          </a:p>
          <a:p>
            <a:endParaRPr lang="en-US" sz="1200" b="1" dirty="0"/>
          </a:p>
          <a:p>
            <a:r>
              <a:rPr lang="en-US" sz="2000" b="1" dirty="0" smtClean="0"/>
              <a:t>06 Educating the five billion poor must begin with listening to them</a:t>
            </a:r>
            <a:endParaRPr lang="en-US" sz="20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16132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7"/>
            <a:ext cx="4572000" cy="6864865"/>
          </a:xfrm>
          <a:prstGeom prst="rect">
            <a:avLst/>
          </a:prstGeom>
        </p:spPr>
      </p:pic>
      <p:sp>
        <p:nvSpPr>
          <p:cNvPr id="5" name="TextBox 4"/>
          <p:cNvSpPr txBox="1"/>
          <p:nvPr/>
        </p:nvSpPr>
        <p:spPr>
          <a:xfrm>
            <a:off x="4572000" y="21771"/>
            <a:ext cx="4419600" cy="5632311"/>
          </a:xfrm>
          <a:prstGeom prst="rect">
            <a:avLst/>
          </a:prstGeom>
          <a:noFill/>
        </p:spPr>
        <p:txBody>
          <a:bodyPr wrap="square" rtlCol="0">
            <a:spAutoFit/>
          </a:bodyPr>
          <a:lstStyle/>
          <a:p>
            <a:r>
              <a:rPr lang="en-US" sz="2000" b="1" dirty="0" smtClean="0"/>
              <a:t>Highlights:</a:t>
            </a:r>
          </a:p>
          <a:p>
            <a:endParaRPr lang="en-US" sz="2000" b="1" dirty="0"/>
          </a:p>
          <a:p>
            <a:r>
              <a:rPr lang="en-US" sz="2000" b="1" dirty="0" smtClean="0"/>
              <a:t>01 In the age of information employees deal with ideas instead of things. They are “Gold Collar” workers.</a:t>
            </a:r>
          </a:p>
          <a:p>
            <a:endParaRPr lang="en-US" sz="2000" b="1" dirty="0"/>
          </a:p>
          <a:p>
            <a:r>
              <a:rPr lang="en-US" sz="2000" b="1" dirty="0" smtClean="0"/>
              <a:t>02 Gold Collar workers require different education, training, management, and compensation models from factory workers.</a:t>
            </a:r>
          </a:p>
          <a:p>
            <a:endParaRPr lang="en-US" sz="2000" b="1" dirty="0" smtClean="0"/>
          </a:p>
          <a:p>
            <a:r>
              <a:rPr lang="en-US" sz="2000" b="1" dirty="0" smtClean="0"/>
              <a:t>03 We knew in the 1970’s and 1980’s that we needed to change our human resource system – but political and economic leaders refused to make changes or new investments while social leaders refused to confront the political and economic leaders.</a:t>
            </a:r>
            <a:endParaRPr lang="en-US" sz="2000" b="1" dirty="0"/>
          </a:p>
        </p:txBody>
      </p:sp>
      <p:sp>
        <p:nvSpPr>
          <p:cNvPr id="6" name="TextBox 5"/>
          <p:cNvSpPr txBox="1"/>
          <p:nvPr/>
        </p:nvSpPr>
        <p:spPr>
          <a:xfrm>
            <a:off x="0" y="-4948"/>
            <a:ext cx="1326004" cy="769441"/>
          </a:xfrm>
          <a:prstGeom prst="rect">
            <a:avLst/>
          </a:prstGeom>
          <a:solidFill>
            <a:srgbClr val="FFFF00"/>
          </a:solidFill>
        </p:spPr>
        <p:txBody>
          <a:bodyPr wrap="none" rtlCol="0">
            <a:spAutoFit/>
          </a:bodyPr>
          <a:lstStyle/>
          <a:p>
            <a:r>
              <a:rPr lang="en-US" sz="4400" b="1" dirty="0" smtClean="0"/>
              <a:t>1984</a:t>
            </a:r>
            <a:endParaRPr lang="en-US" sz="4400" b="1" dirty="0"/>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2149030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8" y="-21771"/>
            <a:ext cx="4528457" cy="6872132"/>
          </a:xfrm>
          <a:prstGeom prst="rect">
            <a:avLst/>
          </a:prstGeom>
        </p:spPr>
      </p:pic>
      <p:sp>
        <p:nvSpPr>
          <p:cNvPr id="5" name="TextBox 4"/>
          <p:cNvSpPr txBox="1"/>
          <p:nvPr/>
        </p:nvSpPr>
        <p:spPr>
          <a:xfrm>
            <a:off x="-30604" y="-21771"/>
            <a:ext cx="1326004" cy="769441"/>
          </a:xfrm>
          <a:prstGeom prst="rect">
            <a:avLst/>
          </a:prstGeom>
          <a:solidFill>
            <a:srgbClr val="FFFF00"/>
          </a:solidFill>
        </p:spPr>
        <p:txBody>
          <a:bodyPr wrap="none" rtlCol="0">
            <a:spAutoFit/>
          </a:bodyPr>
          <a:lstStyle/>
          <a:p>
            <a:r>
              <a:rPr lang="en-US" sz="4400" b="1" dirty="0" smtClean="0"/>
              <a:t>1985</a:t>
            </a:r>
            <a:endParaRPr lang="en-US" sz="4400" b="1" dirty="0"/>
          </a:p>
        </p:txBody>
      </p:sp>
      <p:sp>
        <p:nvSpPr>
          <p:cNvPr id="6" name="TextBox 5"/>
          <p:cNvSpPr txBox="1"/>
          <p:nvPr/>
        </p:nvSpPr>
        <p:spPr>
          <a:xfrm>
            <a:off x="4495800" y="39231"/>
            <a:ext cx="4572000" cy="6186309"/>
          </a:xfrm>
          <a:prstGeom prst="rect">
            <a:avLst/>
          </a:prstGeom>
          <a:noFill/>
        </p:spPr>
        <p:txBody>
          <a:bodyPr wrap="square" rtlCol="0">
            <a:spAutoFit/>
          </a:bodyPr>
          <a:lstStyle/>
          <a:p>
            <a:r>
              <a:rPr lang="en-US" sz="2000" b="1" dirty="0" smtClean="0"/>
              <a:t>Highlights:</a:t>
            </a:r>
          </a:p>
          <a:p>
            <a:endParaRPr lang="en-US" sz="1200" b="1" dirty="0"/>
          </a:p>
          <a:p>
            <a:r>
              <a:rPr lang="en-US" sz="2000" b="1" dirty="0" smtClean="0"/>
              <a:t>01 Leaders in the past managed physical and human resources. Now they must manage information as the primary resource.</a:t>
            </a:r>
          </a:p>
          <a:p>
            <a:endParaRPr lang="en-US" sz="1200" b="1" dirty="0"/>
          </a:p>
          <a:p>
            <a:r>
              <a:rPr lang="en-US" sz="2000" b="1" dirty="0" smtClean="0"/>
              <a:t>02 Schools must change to teach the integration of all formerly distinct branches of knowledge, while also teaching how to study cause and effect</a:t>
            </a:r>
          </a:p>
          <a:p>
            <a:endParaRPr lang="en-US" sz="1200" b="1" dirty="0"/>
          </a:p>
          <a:p>
            <a:r>
              <a:rPr lang="en-US" sz="2000" b="1" dirty="0" smtClean="0"/>
              <a:t>03  "If there was ever a moment in history when a comprehensive strategic view was needed, not just by a few leaders in high (which is to say visible) office but by a large number of executives and other generalists in and out of government, this is certainly it. Meeting that need is what should be higher about higher education." </a:t>
            </a:r>
          </a:p>
        </p:txBody>
      </p:sp>
      <p:sp>
        <p:nvSpPr>
          <p:cNvPr id="7" name="TextBox 6"/>
          <p:cNvSpPr txBox="1"/>
          <p:nvPr/>
        </p:nvSpPr>
        <p:spPr>
          <a:xfrm>
            <a:off x="5376805" y="6430024"/>
            <a:ext cx="3038589" cy="400110"/>
          </a:xfrm>
          <a:prstGeom prst="rect">
            <a:avLst/>
          </a:prstGeom>
          <a:solidFill>
            <a:srgbClr val="FFFF00"/>
          </a:solidFill>
        </p:spPr>
        <p:txBody>
          <a:bodyPr wrap="none" rtlCol="0">
            <a:spAutoFit/>
          </a:bodyPr>
          <a:lstStyle/>
          <a:p>
            <a:r>
              <a:rPr lang="en-US" sz="2000" b="1" dirty="0" smtClean="0">
                <a:hlinkClick r:id="rId3"/>
              </a:rPr>
              <a:t>Full-Text Review with Links</a:t>
            </a:r>
            <a:endParaRPr lang="en-US" sz="2000" b="1" dirty="0"/>
          </a:p>
        </p:txBody>
      </p:sp>
    </p:spTree>
    <p:extLst>
      <p:ext uri="{BB962C8B-B14F-4D97-AF65-F5344CB8AC3E}">
        <p14:creationId xmlns:p14="http://schemas.microsoft.com/office/powerpoint/2010/main" val="3377245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TotalTime>
  <Words>6303</Words>
  <Application>Microsoft Office PowerPoint</Application>
  <PresentationFormat>On-screen Show (4:3)</PresentationFormat>
  <Paragraphs>784</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RobertSteele</dc:creator>
  <cp:lastModifiedBy>RobertSteele</cp:lastModifiedBy>
  <cp:revision>90</cp:revision>
  <dcterms:created xsi:type="dcterms:W3CDTF">2014-03-27T12:31:27Z</dcterms:created>
  <dcterms:modified xsi:type="dcterms:W3CDTF">2014-04-01T13:51:18Z</dcterms:modified>
</cp:coreProperties>
</file>