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2.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charts/chart1.xml" ContentType="application/vnd.openxmlformats-officedocument.drawingml.chart+xml"/>
  <Override PartName="/ppt/tags/tag64.xml" ContentType="application/vnd.openxmlformats-officedocument.presentationml.tags+xml"/>
  <Override PartName="/ppt/tags/tag65.xml" ContentType="application/vnd.openxmlformats-officedocument.presentationml.tags+xml"/>
  <Override PartName="/ppt/charts/chart2.xml" ContentType="application/vnd.openxmlformats-officedocument.drawingml.chart+xml"/>
  <Override PartName="/ppt/tags/tag66.xml" ContentType="application/vnd.openxmlformats-officedocument.presentationml.tags+xml"/>
  <Override PartName="/ppt/tags/tag67.xml" ContentType="application/vnd.openxmlformats-officedocument.presentationml.tags+xml"/>
  <Override PartName="/ppt/notesSlides/notesSlide3.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notesSlides/notesSlide4.xml" ContentType="application/vnd.openxmlformats-officedocument.presentationml.notesSlide+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3" r:id="rId1"/>
    <p:sldMasterId id="2147483671" r:id="rId2"/>
  </p:sldMasterIdLst>
  <p:notesMasterIdLst>
    <p:notesMasterId r:id="rId27"/>
  </p:notesMasterIdLst>
  <p:handoutMasterIdLst>
    <p:handoutMasterId r:id="rId28"/>
  </p:handoutMasterIdLst>
  <p:sldIdLst>
    <p:sldId id="299" r:id="rId3"/>
    <p:sldId id="258" r:id="rId4"/>
    <p:sldId id="259" r:id="rId5"/>
    <p:sldId id="260" r:id="rId6"/>
    <p:sldId id="261" r:id="rId7"/>
    <p:sldId id="300" r:id="rId8"/>
    <p:sldId id="263" r:id="rId9"/>
    <p:sldId id="282" r:id="rId10"/>
    <p:sldId id="265" r:id="rId11"/>
    <p:sldId id="267" r:id="rId12"/>
    <p:sldId id="268" r:id="rId13"/>
    <p:sldId id="269" r:id="rId14"/>
    <p:sldId id="270" r:id="rId15"/>
    <p:sldId id="271" r:id="rId16"/>
    <p:sldId id="272" r:id="rId17"/>
    <p:sldId id="273" r:id="rId18"/>
    <p:sldId id="301" r:id="rId19"/>
    <p:sldId id="274" r:id="rId20"/>
    <p:sldId id="302" r:id="rId21"/>
    <p:sldId id="275" r:id="rId22"/>
    <p:sldId id="278" r:id="rId23"/>
    <p:sldId id="276" r:id="rId24"/>
    <p:sldId id="279" r:id="rId25"/>
    <p:sldId id="295" r:id="rId26"/>
  </p:sldIdLst>
  <p:sldSz cx="10058400" cy="7772400"/>
  <p:notesSz cx="7010400" cy="9296400"/>
  <p:defaultTextStyle>
    <a:defPPr>
      <a:defRPr lang="en-US"/>
    </a:defPPr>
    <a:lvl1pPr algn="l" defTabSz="1017588" rtl="0" fontAlgn="base">
      <a:spcBef>
        <a:spcPct val="0"/>
      </a:spcBef>
      <a:spcAft>
        <a:spcPct val="0"/>
      </a:spcAft>
      <a:defRPr sz="2000" kern="1200">
        <a:solidFill>
          <a:schemeClr val="tx1"/>
        </a:solidFill>
        <a:latin typeface="Arial" charset="0"/>
        <a:ea typeface="+mn-ea"/>
        <a:cs typeface="+mn-cs"/>
      </a:defRPr>
    </a:lvl1pPr>
    <a:lvl2pPr marL="508000" indent="-50800" algn="l" defTabSz="1017588" rtl="0" fontAlgn="base">
      <a:spcBef>
        <a:spcPct val="0"/>
      </a:spcBef>
      <a:spcAft>
        <a:spcPct val="0"/>
      </a:spcAft>
      <a:defRPr sz="2000" kern="1200">
        <a:solidFill>
          <a:schemeClr val="tx1"/>
        </a:solidFill>
        <a:latin typeface="Arial" charset="0"/>
        <a:ea typeface="+mn-ea"/>
        <a:cs typeface="+mn-cs"/>
      </a:defRPr>
    </a:lvl2pPr>
    <a:lvl3pPr marL="1017588" indent="-103188" algn="l" defTabSz="1017588" rtl="0" fontAlgn="base">
      <a:spcBef>
        <a:spcPct val="0"/>
      </a:spcBef>
      <a:spcAft>
        <a:spcPct val="0"/>
      </a:spcAft>
      <a:defRPr sz="2000" kern="1200">
        <a:solidFill>
          <a:schemeClr val="tx1"/>
        </a:solidFill>
        <a:latin typeface="Arial" charset="0"/>
        <a:ea typeface="+mn-ea"/>
        <a:cs typeface="+mn-cs"/>
      </a:defRPr>
    </a:lvl3pPr>
    <a:lvl4pPr marL="1527175" indent="-155575" algn="l" defTabSz="1017588" rtl="0" fontAlgn="base">
      <a:spcBef>
        <a:spcPct val="0"/>
      </a:spcBef>
      <a:spcAft>
        <a:spcPct val="0"/>
      </a:spcAft>
      <a:defRPr sz="2000" kern="1200">
        <a:solidFill>
          <a:schemeClr val="tx1"/>
        </a:solidFill>
        <a:latin typeface="Arial" charset="0"/>
        <a:ea typeface="+mn-ea"/>
        <a:cs typeface="+mn-cs"/>
      </a:defRPr>
    </a:lvl4pPr>
    <a:lvl5pPr marL="2036763" indent="-207963" algn="l" defTabSz="1017588"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88">
          <p15:clr>
            <a:srgbClr val="A4A3A4"/>
          </p15:clr>
        </p15:guide>
        <p15:guide id="2" orient="horz" pos="2638">
          <p15:clr>
            <a:srgbClr val="A4A3A4"/>
          </p15:clr>
        </p15:guide>
        <p15:guide id="3" orient="horz" pos="816" userDrawn="1">
          <p15:clr>
            <a:srgbClr val="A4A3A4"/>
          </p15:clr>
        </p15:guide>
        <p15:guide id="4" orient="horz" pos="4464" userDrawn="1">
          <p15:clr>
            <a:srgbClr val="A4A3A4"/>
          </p15:clr>
        </p15:guide>
        <p15:guide id="5" orient="horz" pos="3912" userDrawn="1">
          <p15:clr>
            <a:srgbClr val="A4A3A4"/>
          </p15:clr>
        </p15:guide>
        <p15:guide id="6" orient="horz" pos="2184" userDrawn="1">
          <p15:clr>
            <a:srgbClr val="A4A3A4"/>
          </p15:clr>
        </p15:guide>
        <p15:guide id="7" orient="horz" pos="3024" userDrawn="1">
          <p15:clr>
            <a:srgbClr val="A4A3A4"/>
          </p15:clr>
        </p15:guide>
        <p15:guide id="8" orient="horz" pos="917">
          <p15:clr>
            <a:srgbClr val="A4A3A4"/>
          </p15:clr>
        </p15:guide>
        <p15:guide id="9" orient="horz" pos="1968" userDrawn="1">
          <p15:clr>
            <a:srgbClr val="A4A3A4"/>
          </p15:clr>
        </p15:guide>
        <p15:guide id="10" orient="horz" pos="2376" userDrawn="1">
          <p15:clr>
            <a:srgbClr val="A4A3A4"/>
          </p15:clr>
        </p15:guide>
        <p15:guide id="11" orient="horz" pos="2472" userDrawn="1">
          <p15:clr>
            <a:srgbClr val="A4A3A4"/>
          </p15:clr>
        </p15:guide>
        <p15:guide id="12" orient="horz" pos="4248" userDrawn="1">
          <p15:clr>
            <a:srgbClr val="A4A3A4"/>
          </p15:clr>
        </p15:guide>
        <p15:guide id="13" pos="1632" userDrawn="1">
          <p15:clr>
            <a:srgbClr val="A4A3A4"/>
          </p15:clr>
        </p15:guide>
        <p15:guide id="14" pos="5650">
          <p15:clr>
            <a:srgbClr val="A4A3A4"/>
          </p15:clr>
        </p15:guide>
        <p15:guide id="15" pos="4944" userDrawn="1">
          <p15:clr>
            <a:srgbClr val="A4A3A4"/>
          </p15:clr>
        </p15:guide>
        <p15:guide id="16" orient="horz" pos="3360" userDrawn="1">
          <p15:clr>
            <a:srgbClr val="A4A3A4"/>
          </p15:clr>
        </p15:guide>
        <p15:guide id="17" orient="horz" pos="1248" userDrawn="1">
          <p15:clr>
            <a:srgbClr val="A4A3A4"/>
          </p15:clr>
        </p15:guide>
        <p15:guide id="18" orient="horz" pos="4296" userDrawn="1">
          <p15:clr>
            <a:srgbClr val="A4A3A4"/>
          </p15:clr>
        </p15:guide>
        <p15:guide id="19" orient="horz" pos="3984" userDrawn="1">
          <p15:clr>
            <a:srgbClr val="A4A3A4"/>
          </p15:clr>
        </p15:guide>
        <p15:guide id="20" orient="horz" pos="2064" userDrawn="1">
          <p15:clr>
            <a:srgbClr val="A4A3A4"/>
          </p15:clr>
        </p15:guide>
        <p15:guide id="22" orient="horz" pos="1464" userDrawn="1">
          <p15:clr>
            <a:srgbClr val="A4A3A4"/>
          </p15:clr>
        </p15:guide>
        <p15:guide id="23" orient="horz" pos="2112" userDrawn="1">
          <p15:clr>
            <a:srgbClr val="A4A3A4"/>
          </p15:clr>
        </p15:guide>
        <p15:guide id="24" orient="horz" pos="2832" userDrawn="1">
          <p15:clr>
            <a:srgbClr val="A4A3A4"/>
          </p15:clr>
        </p15:guide>
        <p15:guide id="25" orient="horz" pos="4224" userDrawn="1">
          <p15:clr>
            <a:srgbClr val="A4A3A4"/>
          </p15:clr>
        </p15:guide>
        <p15:guide id="26" pos="3720" userDrawn="1">
          <p15:clr>
            <a:srgbClr val="A4A3A4"/>
          </p15:clr>
        </p15:guide>
        <p15:guide id="27" pos="3130">
          <p15:clr>
            <a:srgbClr val="A4A3A4"/>
          </p15:clr>
        </p15:guide>
        <p15:guide id="28" pos="3384" userDrawn="1">
          <p15:clr>
            <a:srgbClr val="A4A3A4"/>
          </p15:clr>
        </p15:guide>
        <p15:guide id="29" pos="3271">
          <p15:clr>
            <a:srgbClr val="A4A3A4"/>
          </p15:clr>
        </p15:guide>
        <p15:guide id="30" orient="horz" pos="4680" userDrawn="1">
          <p15:clr>
            <a:srgbClr val="A4A3A4"/>
          </p15:clr>
        </p15:guide>
        <p15:guide id="31" pos="3072" userDrawn="1">
          <p15:clr>
            <a:srgbClr val="A4A3A4"/>
          </p15:clr>
        </p15:guide>
        <p15:guide id="32" orient="horz" pos="4368" userDrawn="1">
          <p15:clr>
            <a:srgbClr val="A4A3A4"/>
          </p15:clr>
        </p15:guide>
        <p15:guide id="33" pos="1896" userDrawn="1">
          <p15:clr>
            <a:srgbClr val="A4A3A4"/>
          </p15:clr>
        </p15:guide>
        <p15:guide id="34" pos="142">
          <p15:clr>
            <a:srgbClr val="A4A3A4"/>
          </p15:clr>
        </p15:guide>
      </p15:sldGuideLst>
    </p:ext>
    <p:ext uri="{2D200454-40CA-4A62-9FC3-DE9A4176ACB9}">
      <p15:notesGuideLst xmlns=""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C5C"/>
    <a:srgbClr val="5B739F"/>
    <a:srgbClr val="FF7F27"/>
    <a:srgbClr val="4F83B3"/>
    <a:srgbClr val="99D9EA"/>
    <a:srgbClr val="B97A57"/>
    <a:srgbClr val="B77109"/>
    <a:srgbClr val="FF964F"/>
    <a:srgbClr val="F3B507"/>
    <a:srgbClr val="4B4B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65" autoAdjust="0"/>
    <p:restoredTop sz="94573" autoAdjust="0"/>
  </p:normalViewPr>
  <p:slideViewPr>
    <p:cSldViewPr snapToGrid="0">
      <p:cViewPr>
        <p:scale>
          <a:sx n="134" d="100"/>
          <a:sy n="134" d="100"/>
        </p:scale>
        <p:origin x="158" y="2741"/>
      </p:cViewPr>
      <p:guideLst>
        <p:guide orient="horz" pos="288"/>
        <p:guide orient="horz" pos="2638"/>
        <p:guide orient="horz" pos="816"/>
        <p:guide orient="horz" pos="4464"/>
        <p:guide orient="horz" pos="3912"/>
        <p:guide orient="horz" pos="2184"/>
        <p:guide orient="horz" pos="3024"/>
        <p:guide orient="horz" pos="917"/>
        <p:guide orient="horz" pos="1968"/>
        <p:guide orient="horz" pos="2376"/>
        <p:guide orient="horz" pos="2472"/>
        <p:guide orient="horz" pos="4248"/>
        <p:guide orient="horz" pos="3360"/>
        <p:guide orient="horz" pos="1248"/>
        <p:guide orient="horz" pos="4296"/>
        <p:guide orient="horz" pos="3984"/>
        <p:guide orient="horz" pos="2064"/>
        <p:guide orient="horz" pos="1464"/>
        <p:guide orient="horz" pos="2112"/>
        <p:guide orient="horz" pos="2832"/>
        <p:guide orient="horz" pos="4224"/>
        <p:guide orient="horz" pos="4680"/>
        <p:guide orient="horz" pos="4368"/>
        <p:guide pos="1632"/>
        <p:guide pos="5650"/>
        <p:guide pos="4944"/>
        <p:guide pos="3720"/>
        <p:guide pos="3130"/>
        <p:guide pos="3384"/>
        <p:guide pos="3271"/>
        <p:guide pos="3072"/>
        <p:guide pos="1896"/>
        <p:guide pos="14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0" d="100"/>
          <a:sy n="70" d="100"/>
        </p:scale>
        <p:origin x="-3014"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Sheet1!$B$1</c:f>
              <c:strCache>
                <c:ptCount val="1"/>
                <c:pt idx="0">
                  <c:v>Fiber Connected</c:v>
                </c:pt>
              </c:strCache>
            </c:strRef>
          </c:tx>
          <c:invertIfNegative val="0"/>
          <c:dLbls>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delete val="1"/>
              <c:extLst>
                <c:ext xmlns:c15="http://schemas.microsoft.com/office/drawing/2012/chart" uri="{CE6537A1-D6FC-4f65-9D91-7224C49458BB}"/>
              </c:extLst>
            </c:dLbl>
            <c:spPr>
              <a:noFill/>
              <a:ln>
                <a:noFill/>
              </a:ln>
              <a:effectLst/>
            </c:spPr>
            <c:txPr>
              <a:bodyPr/>
              <a:lstStyle/>
              <a:p>
                <a:pPr>
                  <a:defRPr sz="1000" b="1" baseline="0">
                    <a:solidFill>
                      <a:schemeClr val="bg1"/>
                    </a:solidFill>
                    <a:latin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Sheet1!$A$2:$A$10</c:f>
              <c:numCache>
                <c:formatCode>General</c:formatCode>
                <c:ptCount val="9"/>
                <c:pt idx="0">
                  <c:v>2004</c:v>
                </c:pt>
                <c:pt idx="1">
                  <c:v>2005</c:v>
                </c:pt>
                <c:pt idx="2">
                  <c:v>2006</c:v>
                </c:pt>
                <c:pt idx="3">
                  <c:v>2007</c:v>
                </c:pt>
                <c:pt idx="4">
                  <c:v>2008</c:v>
                </c:pt>
                <c:pt idx="5">
                  <c:v>2009</c:v>
                </c:pt>
                <c:pt idx="6">
                  <c:v>2010</c:v>
                </c:pt>
                <c:pt idx="7">
                  <c:v>2011</c:v>
                </c:pt>
                <c:pt idx="8">
                  <c:v>2012</c:v>
                </c:pt>
              </c:numCache>
            </c:numRef>
          </c:cat>
          <c:val>
            <c:numRef>
              <c:f>Sheet1!$B$2:$B$10</c:f>
              <c:numCache>
                <c:formatCode>0.0%</c:formatCode>
                <c:ptCount val="9"/>
                <c:pt idx="0">
                  <c:v>0.109</c:v>
                </c:pt>
                <c:pt idx="1">
                  <c:v>0.109</c:v>
                </c:pt>
                <c:pt idx="2">
                  <c:v>0.14000000000000001</c:v>
                </c:pt>
                <c:pt idx="3">
                  <c:v>0.16</c:v>
                </c:pt>
                <c:pt idx="4">
                  <c:v>0.2</c:v>
                </c:pt>
                <c:pt idx="5">
                  <c:v>0.25</c:v>
                </c:pt>
                <c:pt idx="6">
                  <c:v>0.3</c:v>
                </c:pt>
                <c:pt idx="7">
                  <c:v>0.33</c:v>
                </c:pt>
                <c:pt idx="8">
                  <c:v>0.36099999999999999</c:v>
                </c:pt>
              </c:numCache>
            </c:numRef>
          </c:val>
        </c:ser>
        <c:ser>
          <c:idx val="1"/>
          <c:order val="1"/>
          <c:tx>
            <c:strRef>
              <c:f>Sheet1!$C$1</c:f>
              <c:strCache>
                <c:ptCount val="1"/>
                <c:pt idx="0">
                  <c:v>No Fiber</c:v>
                </c:pt>
              </c:strCache>
            </c:strRef>
          </c:tx>
          <c:spPr>
            <a:solidFill>
              <a:schemeClr val="bg1">
                <a:lumMod val="85000"/>
              </a:schemeClr>
            </a:solidFill>
          </c:spPr>
          <c:invertIfNegative val="0"/>
          <c:dLbls>
            <c:dLbl>
              <c:idx val="8"/>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000" b="1" baseline="0">
                    <a:latin typeface="Arial"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Sheet1!$A$2:$A$10</c:f>
              <c:numCache>
                <c:formatCode>General</c:formatCode>
                <c:ptCount val="9"/>
                <c:pt idx="0">
                  <c:v>2004</c:v>
                </c:pt>
                <c:pt idx="1">
                  <c:v>2005</c:v>
                </c:pt>
                <c:pt idx="2">
                  <c:v>2006</c:v>
                </c:pt>
                <c:pt idx="3">
                  <c:v>2007</c:v>
                </c:pt>
                <c:pt idx="4">
                  <c:v>2008</c:v>
                </c:pt>
                <c:pt idx="5">
                  <c:v>2009</c:v>
                </c:pt>
                <c:pt idx="6">
                  <c:v>2010</c:v>
                </c:pt>
                <c:pt idx="7">
                  <c:v>2011</c:v>
                </c:pt>
                <c:pt idx="8">
                  <c:v>2012</c:v>
                </c:pt>
              </c:numCache>
            </c:numRef>
          </c:cat>
          <c:val>
            <c:numRef>
              <c:f>Sheet1!$C$2:$C$10</c:f>
              <c:numCache>
                <c:formatCode>0.0%</c:formatCode>
                <c:ptCount val="9"/>
                <c:pt idx="0">
                  <c:v>0.89100000000000001</c:v>
                </c:pt>
                <c:pt idx="1">
                  <c:v>0.89100000000000001</c:v>
                </c:pt>
                <c:pt idx="2">
                  <c:v>0.86</c:v>
                </c:pt>
                <c:pt idx="3">
                  <c:v>0.84</c:v>
                </c:pt>
                <c:pt idx="4">
                  <c:v>0.8</c:v>
                </c:pt>
                <c:pt idx="5">
                  <c:v>0.75</c:v>
                </c:pt>
                <c:pt idx="6">
                  <c:v>0.7</c:v>
                </c:pt>
                <c:pt idx="7">
                  <c:v>0.67</c:v>
                </c:pt>
                <c:pt idx="8">
                  <c:v>0.63900000000000001</c:v>
                </c:pt>
              </c:numCache>
            </c:numRef>
          </c:val>
        </c:ser>
        <c:dLbls>
          <c:showLegendKey val="0"/>
          <c:showVal val="0"/>
          <c:showCatName val="0"/>
          <c:showSerName val="0"/>
          <c:showPercent val="0"/>
          <c:showBubbleSize val="0"/>
        </c:dLbls>
        <c:gapWidth val="30"/>
        <c:overlap val="100"/>
        <c:axId val="51571328"/>
        <c:axId val="51589504"/>
      </c:barChart>
      <c:catAx>
        <c:axId val="51571328"/>
        <c:scaling>
          <c:orientation val="minMax"/>
        </c:scaling>
        <c:delete val="0"/>
        <c:axPos val="l"/>
        <c:numFmt formatCode="General" sourceLinked="1"/>
        <c:majorTickMark val="out"/>
        <c:minorTickMark val="none"/>
        <c:tickLblPos val="nextTo"/>
        <c:txPr>
          <a:bodyPr/>
          <a:lstStyle/>
          <a:p>
            <a:pPr>
              <a:defRPr sz="1000" baseline="0">
                <a:latin typeface="Arial" pitchFamily="34" charset="0"/>
              </a:defRPr>
            </a:pPr>
            <a:endParaRPr lang="en-US"/>
          </a:p>
        </c:txPr>
        <c:crossAx val="51589504"/>
        <c:crosses val="autoZero"/>
        <c:auto val="1"/>
        <c:lblAlgn val="ctr"/>
        <c:lblOffset val="100"/>
        <c:noMultiLvlLbl val="0"/>
      </c:catAx>
      <c:valAx>
        <c:axId val="51589504"/>
        <c:scaling>
          <c:orientation val="minMax"/>
        </c:scaling>
        <c:delete val="0"/>
        <c:axPos val="b"/>
        <c:majorGridlines>
          <c:spPr>
            <a:ln>
              <a:noFill/>
            </a:ln>
          </c:spPr>
        </c:majorGridlines>
        <c:numFmt formatCode="0%" sourceLinked="1"/>
        <c:majorTickMark val="out"/>
        <c:minorTickMark val="none"/>
        <c:tickLblPos val="nextTo"/>
        <c:txPr>
          <a:bodyPr/>
          <a:lstStyle/>
          <a:p>
            <a:pPr>
              <a:defRPr sz="1000" baseline="0">
                <a:latin typeface="Arial" pitchFamily="34" charset="0"/>
              </a:defRPr>
            </a:pPr>
            <a:endParaRPr lang="en-US"/>
          </a:p>
        </c:txPr>
        <c:crossAx val="51571328"/>
        <c:crosses val="autoZero"/>
        <c:crossBetween val="between"/>
      </c:valAx>
    </c:plotArea>
    <c:legend>
      <c:legendPos val="b"/>
      <c:layout/>
      <c:overlay val="0"/>
      <c:txPr>
        <a:bodyPr/>
        <a:lstStyle/>
        <a:p>
          <a:pPr>
            <a:defRPr sz="1000" baseline="0">
              <a:latin typeface="Arial"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tx>
            <c:strRef>
              <c:f>Sheet1!$B$1</c:f>
              <c:strCache>
                <c:ptCount val="1"/>
                <c:pt idx="0">
                  <c:v>Sales</c:v>
                </c:pt>
              </c:strCache>
            </c:strRef>
          </c:tx>
          <c:dPt>
            <c:idx val="1"/>
            <c:bubble3D val="0"/>
            <c:spPr>
              <a:solidFill>
                <a:srgbClr val="001C5C"/>
              </a:solidFill>
            </c:spPr>
          </c:dPt>
          <c:dPt>
            <c:idx val="3"/>
            <c:bubble3D val="0"/>
            <c:spPr>
              <a:solidFill>
                <a:schemeClr val="bg1">
                  <a:lumMod val="75000"/>
                </a:schemeClr>
              </a:solidFill>
            </c:spPr>
          </c:dPt>
          <c:dLbls>
            <c:dLbl>
              <c:idx val="0"/>
              <c:layout/>
              <c:dLblPos val="outEnd"/>
              <c:showLegendKey val="0"/>
              <c:showVal val="1"/>
              <c:showCatName val="1"/>
              <c:showSerName val="0"/>
              <c:showPercent val="0"/>
              <c:showBubbleSize val="0"/>
              <c:extLst>
                <c:ext xmlns:c15="http://schemas.microsoft.com/office/drawing/2012/chart" uri="{CE6537A1-D6FC-4f65-9D91-7224C49458BB}"/>
              </c:extLst>
            </c:dLbl>
            <c:dLbl>
              <c:idx val="1"/>
              <c:layout>
                <c:manualLayout>
                  <c:x val="1.7276948809216899E-2"/>
                  <c:y val="7.6110410435876005E-2"/>
                </c:manualLayout>
              </c:layout>
              <c:dLblPos val="bestFit"/>
              <c:showLegendKey val="0"/>
              <c:showVal val="1"/>
              <c:showCatName val="1"/>
              <c:showSerName val="0"/>
              <c:showPercent val="0"/>
              <c:showBubbleSize val="0"/>
              <c:extLst>
                <c:ext xmlns:c15="http://schemas.microsoft.com/office/drawing/2012/chart" uri="{CE6537A1-D6FC-4f65-9D91-7224C49458BB}"/>
              </c:extLst>
            </c:dLbl>
            <c:dLbl>
              <c:idx val="2"/>
              <c:layout/>
              <c:dLblPos val="outEnd"/>
              <c:showLegendKey val="0"/>
              <c:showVal val="1"/>
              <c:showCatName val="1"/>
              <c:showSerName val="0"/>
              <c:showPercent val="0"/>
              <c:showBubbleSize val="0"/>
              <c:extLst>
                <c:ext xmlns:c15="http://schemas.microsoft.com/office/drawing/2012/chart" uri="{CE6537A1-D6FC-4f65-9D91-7224C49458BB}"/>
              </c:extLst>
            </c:dLbl>
            <c:dLbl>
              <c:idx val="3"/>
              <c:layout/>
              <c:dLblPos val="outEnd"/>
              <c:showLegendKey val="0"/>
              <c:showVal val="1"/>
              <c:showCatName val="1"/>
              <c:showSerName val="0"/>
              <c:showPercent val="0"/>
              <c:showBubbleSize val="0"/>
              <c:extLst>
                <c:ext xmlns:c15="http://schemas.microsoft.com/office/drawing/2012/chart" uri="{CE6537A1-D6FC-4f65-9D91-7224C49458BB}"/>
              </c:extLst>
            </c:dLbl>
            <c:spPr>
              <a:noFill/>
              <a:ln>
                <a:noFill/>
              </a:ln>
              <a:effectLst/>
            </c:spPr>
            <c:txPr>
              <a:bodyPr/>
              <a:lstStyle/>
              <a:p>
                <a:pPr>
                  <a:defRPr sz="1100">
                    <a:latin typeface="Arial" pitchFamily="34" charset="0"/>
                    <a:cs typeface="Arial" pitchFamily="34" charset="0"/>
                  </a:defRPr>
                </a:pPr>
                <a:endParaRPr lang="en-US"/>
              </a:p>
            </c:txPr>
            <c:dLblPos val="outEnd"/>
            <c:showLegendKey val="0"/>
            <c:showVal val="1"/>
            <c:showCatName val="0"/>
            <c:showSerName val="1"/>
            <c:showPercent val="0"/>
            <c:showBubbleSize val="0"/>
            <c:showLeaderLines val="1"/>
            <c:extLst>
              <c:ext xmlns:c15="http://schemas.microsoft.com/office/drawing/2012/chart" uri="{CE6537A1-D6FC-4f65-9D91-7224C49458BB}"/>
            </c:extLst>
          </c:dLbls>
          <c:cat>
            <c:strRef>
              <c:f>Sheet1!$A$2:$A$5</c:f>
              <c:strCache>
                <c:ptCount val="4"/>
                <c:pt idx="0">
                  <c:v>Colocation &amp; Other</c:v>
                </c:pt>
                <c:pt idx="1">
                  <c:v>Fiber-to-the-Tower</c:v>
                </c:pt>
                <c:pt idx="2">
                  <c:v>Short-haul Services</c:v>
                </c:pt>
                <c:pt idx="3">
                  <c:v>Long-haul Services</c:v>
                </c:pt>
              </c:strCache>
            </c:strRef>
          </c:cat>
          <c:val>
            <c:numRef>
              <c:f>Sheet1!$B$2:$B$5</c:f>
              <c:numCache>
                <c:formatCode>0%</c:formatCode>
                <c:ptCount val="4"/>
                <c:pt idx="0">
                  <c:v>7.0000000000000007E-2</c:v>
                </c:pt>
                <c:pt idx="1">
                  <c:v>0.08</c:v>
                </c:pt>
                <c:pt idx="2">
                  <c:v>0.36</c:v>
                </c:pt>
                <c:pt idx="3">
                  <c:v>0.5</c:v>
                </c:pt>
              </c:numCache>
            </c:numRef>
          </c:val>
        </c:ser>
        <c:dLbls>
          <c:dLblPos val="outEnd"/>
          <c:showLegendKey val="0"/>
          <c:showVal val="1"/>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image" Target="../media/image30.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image" Target="../media/image3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1"/>
            <a:ext cx="3038145" cy="465743"/>
          </a:xfrm>
          <a:prstGeom prst="rect">
            <a:avLst/>
          </a:prstGeom>
          <a:noFill/>
          <a:ln w="9525">
            <a:noFill/>
            <a:miter lim="800000"/>
            <a:headEnd/>
            <a:tailEnd/>
          </a:ln>
        </p:spPr>
        <p:txBody>
          <a:bodyPr vert="horz" wrap="square" lIns="92263" tIns="46132" rIns="92263" bIns="46132" numCol="1" anchor="t" anchorCtr="0" compatLnSpc="1">
            <a:prstTxWarp prst="textNoShape">
              <a:avLst/>
            </a:prstTxWarp>
          </a:bodyPr>
          <a:lstStyle>
            <a:lvl1pPr defTabSz="1026588">
              <a:defRPr sz="1300">
                <a:latin typeface="Calibri" pitchFamily="34" charset="0"/>
              </a:defRPr>
            </a:lvl1pPr>
          </a:lstStyle>
          <a:p>
            <a:endParaRPr lang="en-US" dirty="0"/>
          </a:p>
        </p:txBody>
      </p:sp>
      <p:sp>
        <p:nvSpPr>
          <p:cNvPr id="3" name="Date Placeholder 2"/>
          <p:cNvSpPr>
            <a:spLocks noGrp="1"/>
          </p:cNvSpPr>
          <p:nvPr>
            <p:ph type="dt" sz="quarter" idx="1"/>
          </p:nvPr>
        </p:nvSpPr>
        <p:spPr bwMode="auto">
          <a:xfrm>
            <a:off x="3970735" y="1"/>
            <a:ext cx="3038145" cy="465743"/>
          </a:xfrm>
          <a:prstGeom prst="rect">
            <a:avLst/>
          </a:prstGeom>
          <a:noFill/>
          <a:ln w="9525">
            <a:noFill/>
            <a:miter lim="800000"/>
            <a:headEnd/>
            <a:tailEnd/>
          </a:ln>
        </p:spPr>
        <p:txBody>
          <a:bodyPr vert="horz" wrap="square" lIns="92263" tIns="46132" rIns="92263" bIns="46132" numCol="1" anchor="t" anchorCtr="0" compatLnSpc="1">
            <a:prstTxWarp prst="textNoShape">
              <a:avLst/>
            </a:prstTxWarp>
          </a:bodyPr>
          <a:lstStyle>
            <a:lvl1pPr algn="r" defTabSz="1026588">
              <a:defRPr sz="1300">
                <a:latin typeface="Calibri" pitchFamily="34" charset="0"/>
              </a:defRPr>
            </a:lvl1pPr>
          </a:lstStyle>
          <a:p>
            <a:fld id="{B6029FD5-29C1-47C8-B0B4-21789B5ABFD2}" type="datetimeFigureOut">
              <a:rPr lang="en-US"/>
              <a:pPr/>
              <a:t>2014-05-22</a:t>
            </a:fld>
            <a:endParaRPr lang="en-US" dirty="0"/>
          </a:p>
        </p:txBody>
      </p:sp>
      <p:sp>
        <p:nvSpPr>
          <p:cNvPr id="4" name="Footer Placeholder 3"/>
          <p:cNvSpPr>
            <a:spLocks noGrp="1"/>
          </p:cNvSpPr>
          <p:nvPr>
            <p:ph type="ftr" sz="quarter" idx="2"/>
          </p:nvPr>
        </p:nvSpPr>
        <p:spPr bwMode="auto">
          <a:xfrm>
            <a:off x="1" y="8829122"/>
            <a:ext cx="3038145" cy="465743"/>
          </a:xfrm>
          <a:prstGeom prst="rect">
            <a:avLst/>
          </a:prstGeom>
          <a:noFill/>
          <a:ln w="9525">
            <a:noFill/>
            <a:miter lim="800000"/>
            <a:headEnd/>
            <a:tailEnd/>
          </a:ln>
        </p:spPr>
        <p:txBody>
          <a:bodyPr vert="horz" wrap="square" lIns="92263" tIns="46132" rIns="92263" bIns="46132" numCol="1" anchor="b" anchorCtr="0" compatLnSpc="1">
            <a:prstTxWarp prst="textNoShape">
              <a:avLst/>
            </a:prstTxWarp>
          </a:bodyPr>
          <a:lstStyle>
            <a:lvl1pPr defTabSz="1026588">
              <a:defRPr sz="1300">
                <a:latin typeface="Calibri" pitchFamily="34" charset="0"/>
              </a:defRPr>
            </a:lvl1pPr>
          </a:lstStyle>
          <a:p>
            <a:endParaRPr lang="en-US" dirty="0"/>
          </a:p>
        </p:txBody>
      </p:sp>
      <p:sp>
        <p:nvSpPr>
          <p:cNvPr id="5" name="Slide Number Placeholder 4"/>
          <p:cNvSpPr>
            <a:spLocks noGrp="1"/>
          </p:cNvSpPr>
          <p:nvPr>
            <p:ph type="sldNum" sz="quarter" idx="3"/>
          </p:nvPr>
        </p:nvSpPr>
        <p:spPr bwMode="auto">
          <a:xfrm>
            <a:off x="3970735" y="8829122"/>
            <a:ext cx="3038145" cy="465743"/>
          </a:xfrm>
          <a:prstGeom prst="rect">
            <a:avLst/>
          </a:prstGeom>
          <a:noFill/>
          <a:ln w="9525">
            <a:noFill/>
            <a:miter lim="800000"/>
            <a:headEnd/>
            <a:tailEnd/>
          </a:ln>
        </p:spPr>
        <p:txBody>
          <a:bodyPr vert="horz" wrap="square" lIns="92263" tIns="46132" rIns="92263" bIns="46132" numCol="1" anchor="b" anchorCtr="0" compatLnSpc="1">
            <a:prstTxWarp prst="textNoShape">
              <a:avLst/>
            </a:prstTxWarp>
          </a:bodyPr>
          <a:lstStyle>
            <a:lvl1pPr algn="r" defTabSz="1026588">
              <a:defRPr sz="1300">
                <a:latin typeface="Calibri" pitchFamily="34" charset="0"/>
              </a:defRPr>
            </a:lvl1pPr>
          </a:lstStyle>
          <a:p>
            <a:fld id="{47A389B3-2D27-4C5D-9454-19B4AB48D601}" type="slidenum">
              <a:rPr lang="en-US"/>
              <a:pPr/>
              <a:t>‹#›</a:t>
            </a:fld>
            <a:endParaRPr lang="en-US" dirty="0"/>
          </a:p>
        </p:txBody>
      </p:sp>
    </p:spTree>
    <p:extLst>
      <p:ext uri="{BB962C8B-B14F-4D97-AF65-F5344CB8AC3E}">
        <p14:creationId xmlns:p14="http://schemas.microsoft.com/office/powerpoint/2010/main" val="12026001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1"/>
            <a:ext cx="3038145" cy="465743"/>
          </a:xfrm>
          <a:prstGeom prst="rect">
            <a:avLst/>
          </a:prstGeom>
          <a:noFill/>
          <a:ln w="9525">
            <a:noFill/>
            <a:miter lim="800000"/>
            <a:headEnd/>
            <a:tailEnd/>
          </a:ln>
        </p:spPr>
        <p:txBody>
          <a:bodyPr vert="horz" wrap="square" lIns="92263" tIns="46132" rIns="92263" bIns="46132" numCol="1" anchor="t" anchorCtr="0" compatLnSpc="1">
            <a:prstTxWarp prst="textNoShape">
              <a:avLst/>
            </a:prstTxWarp>
          </a:bodyPr>
          <a:lstStyle>
            <a:lvl1pPr defTabSz="1026588">
              <a:defRPr sz="1300">
                <a:latin typeface="Calibri" pitchFamily="34" charset="0"/>
              </a:defRPr>
            </a:lvl1pPr>
          </a:lstStyle>
          <a:p>
            <a:endParaRPr lang="en-US" dirty="0"/>
          </a:p>
        </p:txBody>
      </p:sp>
      <p:sp>
        <p:nvSpPr>
          <p:cNvPr id="3" name="Date Placeholder 2"/>
          <p:cNvSpPr>
            <a:spLocks noGrp="1"/>
          </p:cNvSpPr>
          <p:nvPr>
            <p:ph type="dt" idx="1"/>
          </p:nvPr>
        </p:nvSpPr>
        <p:spPr bwMode="auto">
          <a:xfrm>
            <a:off x="3970735" y="1"/>
            <a:ext cx="3038145" cy="465743"/>
          </a:xfrm>
          <a:prstGeom prst="rect">
            <a:avLst/>
          </a:prstGeom>
          <a:noFill/>
          <a:ln w="9525">
            <a:noFill/>
            <a:miter lim="800000"/>
            <a:headEnd/>
            <a:tailEnd/>
          </a:ln>
        </p:spPr>
        <p:txBody>
          <a:bodyPr vert="horz" wrap="square" lIns="92263" tIns="46132" rIns="92263" bIns="46132" numCol="1" anchor="t" anchorCtr="0" compatLnSpc="1">
            <a:prstTxWarp prst="textNoShape">
              <a:avLst/>
            </a:prstTxWarp>
          </a:bodyPr>
          <a:lstStyle>
            <a:lvl1pPr algn="r" defTabSz="1026588">
              <a:defRPr sz="1300">
                <a:latin typeface="Calibri" pitchFamily="34" charset="0"/>
              </a:defRPr>
            </a:lvl1pPr>
          </a:lstStyle>
          <a:p>
            <a:fld id="{1CAC2EEF-10E9-463E-97E1-BC7589B80925}" type="datetimeFigureOut">
              <a:rPr lang="en-US"/>
              <a:pPr/>
              <a:t>2014-05-22</a:t>
            </a:fld>
            <a:endParaRPr lang="en-US" dirty="0"/>
          </a:p>
        </p:txBody>
      </p:sp>
      <p:sp>
        <p:nvSpPr>
          <p:cNvPr id="4" name="Slide Image Placeholder 3"/>
          <p:cNvSpPr>
            <a:spLocks noGrp="1" noRot="1" noChangeAspect="1"/>
          </p:cNvSpPr>
          <p:nvPr>
            <p:ph type="sldImg" idx="2"/>
          </p:nvPr>
        </p:nvSpPr>
        <p:spPr>
          <a:xfrm>
            <a:off x="1250950" y="696913"/>
            <a:ext cx="4508500" cy="3486150"/>
          </a:xfrm>
          <a:prstGeom prst="rect">
            <a:avLst/>
          </a:prstGeom>
          <a:noFill/>
          <a:ln w="12700">
            <a:solidFill>
              <a:prstClr val="black"/>
            </a:solidFill>
          </a:ln>
        </p:spPr>
        <p:txBody>
          <a:bodyPr vert="horz" lIns="88113" tIns="44057" rIns="88113" bIns="44057" rtlCol="0" anchor="ctr"/>
          <a:lstStyle/>
          <a:p>
            <a:pPr lvl="0"/>
            <a:endParaRPr lang="en-US" noProof="0" dirty="0"/>
          </a:p>
        </p:txBody>
      </p:sp>
      <p:sp>
        <p:nvSpPr>
          <p:cNvPr id="5" name="Notes Placeholder 4"/>
          <p:cNvSpPr>
            <a:spLocks noGrp="1"/>
          </p:cNvSpPr>
          <p:nvPr>
            <p:ph type="body" sz="quarter" idx="3"/>
          </p:nvPr>
        </p:nvSpPr>
        <p:spPr bwMode="auto">
          <a:xfrm>
            <a:off x="701346" y="4416099"/>
            <a:ext cx="5607711" cy="4183995"/>
          </a:xfrm>
          <a:prstGeom prst="rect">
            <a:avLst/>
          </a:prstGeom>
          <a:noFill/>
          <a:ln w="9525">
            <a:noFill/>
            <a:miter lim="800000"/>
            <a:headEnd/>
            <a:tailEnd/>
          </a:ln>
        </p:spPr>
        <p:txBody>
          <a:bodyPr vert="horz" wrap="square" lIns="92263" tIns="46132" rIns="92263" bIns="4613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bwMode="auto">
          <a:xfrm>
            <a:off x="1" y="8829122"/>
            <a:ext cx="3038145" cy="465743"/>
          </a:xfrm>
          <a:prstGeom prst="rect">
            <a:avLst/>
          </a:prstGeom>
          <a:noFill/>
          <a:ln w="9525">
            <a:noFill/>
            <a:miter lim="800000"/>
            <a:headEnd/>
            <a:tailEnd/>
          </a:ln>
        </p:spPr>
        <p:txBody>
          <a:bodyPr vert="horz" wrap="square" lIns="92263" tIns="46132" rIns="92263" bIns="46132" numCol="1" anchor="b" anchorCtr="0" compatLnSpc="1">
            <a:prstTxWarp prst="textNoShape">
              <a:avLst/>
            </a:prstTxWarp>
          </a:bodyPr>
          <a:lstStyle>
            <a:lvl1pPr defTabSz="1026588">
              <a:defRPr sz="1300">
                <a:latin typeface="Calibri" pitchFamily="34" charset="0"/>
              </a:defRPr>
            </a:lvl1pPr>
          </a:lstStyle>
          <a:p>
            <a:endParaRPr lang="en-US" dirty="0"/>
          </a:p>
        </p:txBody>
      </p:sp>
      <p:sp>
        <p:nvSpPr>
          <p:cNvPr id="7" name="Slide Number Placeholder 6"/>
          <p:cNvSpPr>
            <a:spLocks noGrp="1"/>
          </p:cNvSpPr>
          <p:nvPr>
            <p:ph type="sldNum" sz="quarter" idx="5"/>
          </p:nvPr>
        </p:nvSpPr>
        <p:spPr bwMode="auto">
          <a:xfrm>
            <a:off x="3970735" y="8829122"/>
            <a:ext cx="3038145" cy="465743"/>
          </a:xfrm>
          <a:prstGeom prst="rect">
            <a:avLst/>
          </a:prstGeom>
          <a:noFill/>
          <a:ln w="9525">
            <a:noFill/>
            <a:miter lim="800000"/>
            <a:headEnd/>
            <a:tailEnd/>
          </a:ln>
        </p:spPr>
        <p:txBody>
          <a:bodyPr vert="horz" wrap="square" lIns="92263" tIns="46132" rIns="92263" bIns="46132" numCol="1" anchor="b" anchorCtr="0" compatLnSpc="1">
            <a:prstTxWarp prst="textNoShape">
              <a:avLst/>
            </a:prstTxWarp>
          </a:bodyPr>
          <a:lstStyle>
            <a:lvl1pPr algn="r" defTabSz="1026588">
              <a:defRPr sz="1300">
                <a:latin typeface="Calibri" pitchFamily="34" charset="0"/>
              </a:defRPr>
            </a:lvl1pPr>
          </a:lstStyle>
          <a:p>
            <a:fld id="{A9545A4D-C71C-41A5-8EBD-EE0862D976C0}" type="slidenum">
              <a:rPr lang="en-US"/>
              <a:pPr/>
              <a:t>‹#›</a:t>
            </a:fld>
            <a:endParaRPr lang="en-US" dirty="0"/>
          </a:p>
        </p:txBody>
      </p:sp>
    </p:spTree>
    <p:extLst>
      <p:ext uri="{BB962C8B-B14F-4D97-AF65-F5344CB8AC3E}">
        <p14:creationId xmlns:p14="http://schemas.microsoft.com/office/powerpoint/2010/main" val="1667808606"/>
      </p:ext>
    </p:extLst>
  </p:cSld>
  <p:clrMap bg1="lt1" tx1="dk1" bg2="lt2" tx2="dk2" accent1="accent1" accent2="accent2" accent3="accent3" accent4="accent4" accent5="accent5" accent6="accent6" hlink="hlink" folHlink="folHlink"/>
  <p:notesStyle>
    <a:lvl1pPr algn="l" defTabSz="1017588" rtl="0" eaLnBrk="0" fontAlgn="base" hangingPunct="0">
      <a:spcBef>
        <a:spcPct val="30000"/>
      </a:spcBef>
      <a:spcAft>
        <a:spcPct val="0"/>
      </a:spcAft>
      <a:defRPr sz="1300" kern="1200">
        <a:solidFill>
          <a:schemeClr val="tx1"/>
        </a:solidFill>
        <a:latin typeface="+mn-lt"/>
        <a:ea typeface="+mn-ea"/>
        <a:cs typeface="+mn-cs"/>
      </a:defRPr>
    </a:lvl1pPr>
    <a:lvl2pPr marL="508000" algn="l" defTabSz="1017588" rtl="0" eaLnBrk="0" fontAlgn="base" hangingPunct="0">
      <a:spcBef>
        <a:spcPct val="30000"/>
      </a:spcBef>
      <a:spcAft>
        <a:spcPct val="0"/>
      </a:spcAft>
      <a:defRPr sz="1300" kern="1200">
        <a:solidFill>
          <a:schemeClr val="tx1"/>
        </a:solidFill>
        <a:latin typeface="+mn-lt"/>
        <a:ea typeface="+mn-ea"/>
        <a:cs typeface="+mn-cs"/>
      </a:defRPr>
    </a:lvl2pPr>
    <a:lvl3pPr marL="1017588" algn="l" defTabSz="1017588" rtl="0" eaLnBrk="0" fontAlgn="base" hangingPunct="0">
      <a:spcBef>
        <a:spcPct val="30000"/>
      </a:spcBef>
      <a:spcAft>
        <a:spcPct val="0"/>
      </a:spcAft>
      <a:defRPr sz="1300" kern="1200">
        <a:solidFill>
          <a:schemeClr val="tx1"/>
        </a:solidFill>
        <a:latin typeface="+mn-lt"/>
        <a:ea typeface="+mn-ea"/>
        <a:cs typeface="+mn-cs"/>
      </a:defRPr>
    </a:lvl3pPr>
    <a:lvl4pPr marL="1527175" algn="l" defTabSz="1017588" rtl="0" eaLnBrk="0" fontAlgn="base" hangingPunct="0">
      <a:spcBef>
        <a:spcPct val="30000"/>
      </a:spcBef>
      <a:spcAft>
        <a:spcPct val="0"/>
      </a:spcAft>
      <a:defRPr sz="1300" kern="1200">
        <a:solidFill>
          <a:schemeClr val="tx1"/>
        </a:solidFill>
        <a:latin typeface="+mn-lt"/>
        <a:ea typeface="+mn-ea"/>
        <a:cs typeface="+mn-cs"/>
      </a:defRPr>
    </a:lvl4pPr>
    <a:lvl5pPr marL="2036763" algn="l" defTabSz="1017588" rtl="0" eaLnBrk="0" fontAlgn="base" hangingPunct="0">
      <a:spcBef>
        <a:spcPct val="30000"/>
      </a:spcBef>
      <a:spcAft>
        <a:spcPct val="0"/>
      </a:spcAft>
      <a:defRPr sz="1300" kern="1200">
        <a:solidFill>
          <a:schemeClr val="tx1"/>
        </a:solidFill>
        <a:latin typeface="+mn-lt"/>
        <a:ea typeface="+mn-ea"/>
        <a:cs typeface="+mn-cs"/>
      </a:defRPr>
    </a:lvl5pPr>
    <a:lvl6pPr marL="2547061" algn="l" defTabSz="1018824" rtl="0" eaLnBrk="1" latinLnBrk="0" hangingPunct="1">
      <a:defRPr sz="1300" kern="1200">
        <a:solidFill>
          <a:schemeClr val="tx1"/>
        </a:solidFill>
        <a:latin typeface="+mn-lt"/>
        <a:ea typeface="+mn-ea"/>
        <a:cs typeface="+mn-cs"/>
      </a:defRPr>
    </a:lvl6pPr>
    <a:lvl7pPr marL="3056473" algn="l" defTabSz="1018824" rtl="0" eaLnBrk="1" latinLnBrk="0" hangingPunct="1">
      <a:defRPr sz="1300" kern="1200">
        <a:solidFill>
          <a:schemeClr val="tx1"/>
        </a:solidFill>
        <a:latin typeface="+mn-lt"/>
        <a:ea typeface="+mn-ea"/>
        <a:cs typeface="+mn-cs"/>
      </a:defRPr>
    </a:lvl7pPr>
    <a:lvl8pPr marL="3565886" algn="l" defTabSz="1018824" rtl="0" eaLnBrk="1" latinLnBrk="0" hangingPunct="1">
      <a:defRPr sz="1300" kern="1200">
        <a:solidFill>
          <a:schemeClr val="tx1"/>
        </a:solidFill>
        <a:latin typeface="+mn-lt"/>
        <a:ea typeface="+mn-ea"/>
        <a:cs typeface="+mn-cs"/>
      </a:defRPr>
    </a:lvl8pPr>
    <a:lvl9pPr marL="4075298" algn="l" defTabSz="1018824"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545A4D-C71C-41A5-8EBD-EE0862D976C0}" type="slidenum">
              <a:rPr lang="en-US" smtClean="0"/>
              <a:pPr/>
              <a:t>1</a:t>
            </a:fld>
            <a:endParaRPr lang="en-US" dirty="0"/>
          </a:p>
        </p:txBody>
      </p:sp>
    </p:spTree>
    <p:extLst>
      <p:ext uri="{BB962C8B-B14F-4D97-AF65-F5344CB8AC3E}">
        <p14:creationId xmlns:p14="http://schemas.microsoft.com/office/powerpoint/2010/main" val="2900152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545A4D-C71C-41A5-8EBD-EE0862D976C0}" type="slidenum">
              <a:rPr lang="en-US" smtClean="0"/>
              <a:pPr/>
              <a:t>9</a:t>
            </a:fld>
            <a:endParaRPr lang="en-US"/>
          </a:p>
        </p:txBody>
      </p:sp>
    </p:spTree>
    <p:extLst>
      <p:ext uri="{BB962C8B-B14F-4D97-AF65-F5344CB8AC3E}">
        <p14:creationId xmlns:p14="http://schemas.microsoft.com/office/powerpoint/2010/main" val="131881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545A4D-C71C-41A5-8EBD-EE0862D976C0}" type="slidenum">
              <a:rPr lang="en-US" smtClean="0"/>
              <a:pPr/>
              <a:t>16</a:t>
            </a:fld>
            <a:endParaRPr lang="en-US" dirty="0"/>
          </a:p>
        </p:txBody>
      </p:sp>
    </p:spTree>
    <p:extLst>
      <p:ext uri="{BB962C8B-B14F-4D97-AF65-F5344CB8AC3E}">
        <p14:creationId xmlns:p14="http://schemas.microsoft.com/office/powerpoint/2010/main" val="4058164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545A4D-C71C-41A5-8EBD-EE0862D976C0}" type="slidenum">
              <a:rPr lang="en-US" smtClean="0"/>
              <a:pPr/>
              <a:t>20</a:t>
            </a:fld>
            <a:endParaRPr lang="en-US"/>
          </a:p>
        </p:txBody>
      </p:sp>
    </p:spTree>
    <p:extLst>
      <p:ext uri="{BB962C8B-B14F-4D97-AF65-F5344CB8AC3E}">
        <p14:creationId xmlns:p14="http://schemas.microsoft.com/office/powerpoint/2010/main" val="1318815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690364"/>
            <a:ext cx="10058400" cy="381000"/>
          </a:xfrm>
        </p:spPr>
        <p:txBody>
          <a:bodyPr>
            <a:noAutofit/>
          </a:bodyPr>
          <a:lstStyle>
            <a:lvl1pPr algn="ctr">
              <a:defRPr sz="2600" b="0" i="0" baseline="0">
                <a:solidFill>
                  <a:srgbClr val="24245A"/>
                </a:solidFill>
                <a:latin typeface="+mj-lt"/>
                <a:cs typeface="Fontin Bold"/>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0" y="7190839"/>
            <a:ext cx="10058400" cy="400414"/>
          </a:xfrm>
        </p:spPr>
        <p:txBody>
          <a:bodyPr>
            <a:noAutofit/>
          </a:bodyPr>
          <a:lstStyle>
            <a:lvl1pPr marL="0" indent="0" algn="ctr">
              <a:lnSpc>
                <a:spcPct val="100000"/>
              </a:lnSpc>
              <a:buNone/>
              <a:defRPr sz="1800" b="0" i="0">
                <a:solidFill>
                  <a:srgbClr val="001C5C"/>
                </a:solidFill>
                <a:latin typeface="+mj-lt"/>
                <a:cs typeface="Fontin Regular"/>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atin typeface="+mj-lt"/>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Slide Number Placeholder 6"/>
          <p:cNvSpPr txBox="1">
            <a:spLocks/>
          </p:cNvSpPr>
          <p:nvPr/>
        </p:nvSpPr>
        <p:spPr>
          <a:xfrm>
            <a:off x="4857185" y="7018338"/>
            <a:ext cx="304800" cy="304800"/>
          </a:xfrm>
          <a:prstGeom prst="rect">
            <a:avLst/>
          </a:prstGeom>
        </p:spPr>
        <p:txBody>
          <a:bodyPr vert="horz" lIns="0" tIns="0" rIns="0" bIns="0" rtlCol="0" anchor="b">
            <a:noAutofit/>
          </a:bodyPr>
          <a:lstStyle>
            <a:lvl1pPr algn="ctr">
              <a:defRPr/>
            </a:lvl1pPr>
          </a:lstStyle>
          <a:p>
            <a:pPr defTabSz="1018705" fontAlgn="auto">
              <a:spcBef>
                <a:spcPts val="0"/>
              </a:spcBef>
              <a:spcAft>
                <a:spcPts val="0"/>
              </a:spcAft>
              <a:defRPr/>
            </a:pPr>
            <a:fld id="{5022DBC9-CA2D-4590-A50F-B8413D8BD62E}" type="slidenum">
              <a:rPr lang="en-US" sz="1000" smtClean="0">
                <a:solidFill>
                  <a:srgbClr val="000000"/>
                </a:solidFill>
                <a:latin typeface="Arial" pitchFamily="34" charset="0"/>
                <a:cs typeface="Arial" pitchFamily="34" charset="0"/>
              </a:rPr>
              <a:pPr defTabSz="1018705" fontAlgn="auto">
                <a:spcBef>
                  <a:spcPts val="0"/>
                </a:spcBef>
                <a:spcAft>
                  <a:spcPts val="0"/>
                </a:spcAft>
                <a:defRPr/>
              </a:pPr>
              <a:t>‹#›</a:t>
            </a:fld>
            <a:endParaRPr lang="en-US" sz="1000" dirty="0">
              <a:solidFill>
                <a:srgbClr val="000000"/>
              </a:solidFill>
              <a:latin typeface="Arial" pitchFamily="34" charset="0"/>
              <a:cs typeface="Arial" pitchFamily="34" charset="0"/>
            </a:endParaRPr>
          </a:p>
        </p:txBody>
      </p:sp>
      <p:sp>
        <p:nvSpPr>
          <p:cNvPr id="5" name="Slide Number Placeholder 6"/>
          <p:cNvSpPr txBox="1">
            <a:spLocks/>
          </p:cNvSpPr>
          <p:nvPr userDrawn="1"/>
        </p:nvSpPr>
        <p:spPr>
          <a:xfrm>
            <a:off x="4857185" y="7018338"/>
            <a:ext cx="304800" cy="304800"/>
          </a:xfrm>
          <a:prstGeom prst="rect">
            <a:avLst/>
          </a:prstGeom>
        </p:spPr>
        <p:txBody>
          <a:bodyPr vert="horz" lIns="0" tIns="0" rIns="0" bIns="0" rtlCol="0" anchor="b">
            <a:noAutofit/>
          </a:bodyPr>
          <a:lstStyle>
            <a:lvl1pPr algn="ctr">
              <a:defRPr/>
            </a:lvl1pPr>
          </a:lstStyle>
          <a:p>
            <a:pPr defTabSz="1018705" fontAlgn="auto">
              <a:spcBef>
                <a:spcPts val="0"/>
              </a:spcBef>
              <a:spcAft>
                <a:spcPts val="0"/>
              </a:spcAft>
              <a:defRPr/>
            </a:pPr>
            <a:fld id="{5022DBC9-CA2D-4590-A50F-B8413D8BD62E}" type="slidenum">
              <a:rPr lang="en-US" sz="1000" smtClean="0">
                <a:solidFill>
                  <a:srgbClr val="000000"/>
                </a:solidFill>
                <a:latin typeface="Arial" pitchFamily="34" charset="0"/>
                <a:cs typeface="Arial" pitchFamily="34" charset="0"/>
              </a:rPr>
              <a:pPr defTabSz="1018705" fontAlgn="auto">
                <a:spcBef>
                  <a:spcPts val="0"/>
                </a:spcBef>
                <a:spcAft>
                  <a:spcPts val="0"/>
                </a:spcAft>
                <a:defRPr/>
              </a:pPr>
              <a:t>‹#›</a:t>
            </a:fld>
            <a:endParaRPr lang="en-US" sz="10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151098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8"/>
            <a:ext cx="8549640" cy="1543685"/>
          </a:xfrm>
        </p:spPr>
        <p:txBody>
          <a:bodyPr>
            <a:noAutofit/>
          </a:bodyPr>
          <a:lstStyle>
            <a:lvl1pPr algn="l">
              <a:defRPr sz="1800" b="0" cap="none" baseline="0">
                <a:solidFill>
                  <a:schemeClr val="tx1"/>
                </a:solidFill>
                <a:latin typeface="+mj-lt"/>
              </a:defRPr>
            </a:lvl1pPr>
          </a:lstStyle>
          <a:p>
            <a:r>
              <a:rPr lang="en-US" smtClean="0"/>
              <a:t>Click to edit Master title style</a:t>
            </a:r>
            <a:endParaRPr lang="en-US" dirty="0"/>
          </a:p>
        </p:txBody>
      </p:sp>
      <p:sp>
        <p:nvSpPr>
          <p:cNvPr id="3" name="Text Placeholder 2"/>
          <p:cNvSpPr>
            <a:spLocks noGrp="1"/>
          </p:cNvSpPr>
          <p:nvPr>
            <p:ph type="body" idx="1"/>
          </p:nvPr>
        </p:nvSpPr>
        <p:spPr>
          <a:xfrm>
            <a:off x="794544" y="3200400"/>
            <a:ext cx="8549640" cy="1700212"/>
          </a:xfrm>
        </p:spPr>
        <p:txBody>
          <a:bodyPr anchor="b">
            <a:noAutofit/>
          </a:bodyPr>
          <a:lstStyle>
            <a:lvl1pPr marL="0" indent="0">
              <a:buNone/>
              <a:defRPr sz="2600" b="1" i="0">
                <a:solidFill>
                  <a:schemeClr val="tx1"/>
                </a:solidFill>
                <a:latin typeface="+mj-lt"/>
              </a:defRPr>
            </a:lvl1pPr>
            <a:lvl2pPr marL="509352" indent="0">
              <a:buNone/>
              <a:defRPr sz="2000">
                <a:solidFill>
                  <a:schemeClr val="tx1">
                    <a:tint val="75000"/>
                  </a:schemeClr>
                </a:solidFill>
              </a:defRPr>
            </a:lvl2pPr>
            <a:lvl3pPr marL="1018705" indent="0">
              <a:buNone/>
              <a:defRPr sz="1800">
                <a:solidFill>
                  <a:schemeClr val="tx1">
                    <a:tint val="75000"/>
                  </a:schemeClr>
                </a:solidFill>
              </a:defRPr>
            </a:lvl3pPr>
            <a:lvl4pPr marL="1528058" indent="0">
              <a:buNone/>
              <a:defRPr sz="1600">
                <a:solidFill>
                  <a:schemeClr val="tx1">
                    <a:tint val="75000"/>
                  </a:schemeClr>
                </a:solidFill>
              </a:defRPr>
            </a:lvl4pPr>
            <a:lvl5pPr marL="2037411" indent="0">
              <a:buNone/>
              <a:defRPr sz="1600">
                <a:solidFill>
                  <a:schemeClr val="tx1">
                    <a:tint val="75000"/>
                  </a:schemeClr>
                </a:solidFill>
              </a:defRPr>
            </a:lvl5pPr>
            <a:lvl6pPr marL="2546764" indent="0">
              <a:buNone/>
              <a:defRPr sz="1600">
                <a:solidFill>
                  <a:schemeClr val="tx1">
                    <a:tint val="75000"/>
                  </a:schemeClr>
                </a:solidFill>
              </a:defRPr>
            </a:lvl6pPr>
            <a:lvl7pPr marL="3056116" indent="0">
              <a:buNone/>
              <a:defRPr sz="1600">
                <a:solidFill>
                  <a:schemeClr val="tx1">
                    <a:tint val="75000"/>
                  </a:schemeClr>
                </a:solidFill>
              </a:defRPr>
            </a:lvl7pPr>
            <a:lvl8pPr marL="3565469" indent="0">
              <a:buNone/>
              <a:defRPr sz="1600">
                <a:solidFill>
                  <a:schemeClr val="tx1">
                    <a:tint val="75000"/>
                  </a:schemeClr>
                </a:solidFill>
              </a:defRPr>
            </a:lvl8pPr>
            <a:lvl9pPr marL="4074821" indent="0">
              <a:buNone/>
              <a:defRPr sz="1600">
                <a:solidFill>
                  <a:schemeClr val="tx1">
                    <a:tint val="75000"/>
                  </a:schemeClr>
                </a:solidFill>
              </a:defRPr>
            </a:lvl9pPr>
          </a:lstStyle>
          <a:p>
            <a:pPr lvl="0"/>
            <a:r>
              <a:rPr lang="en-US" smtClean="0"/>
              <a:t>Click to edit Master text styles</a:t>
            </a:r>
          </a:p>
        </p:txBody>
      </p:sp>
      <p:sp>
        <p:nvSpPr>
          <p:cNvPr id="6" name="Slide Number Placeholder 6"/>
          <p:cNvSpPr txBox="1">
            <a:spLocks/>
          </p:cNvSpPr>
          <p:nvPr/>
        </p:nvSpPr>
        <p:spPr>
          <a:xfrm>
            <a:off x="4857185" y="7018338"/>
            <a:ext cx="304800" cy="304800"/>
          </a:xfrm>
          <a:prstGeom prst="rect">
            <a:avLst/>
          </a:prstGeom>
        </p:spPr>
        <p:txBody>
          <a:bodyPr vert="horz" lIns="0" tIns="0" rIns="0" bIns="0" rtlCol="0" anchor="b">
            <a:noAutofit/>
          </a:bodyPr>
          <a:lstStyle>
            <a:lvl1pPr algn="ctr">
              <a:defRPr/>
            </a:lvl1pPr>
          </a:lstStyle>
          <a:p>
            <a:pPr defTabSz="1018705" fontAlgn="auto">
              <a:spcBef>
                <a:spcPts val="0"/>
              </a:spcBef>
              <a:spcAft>
                <a:spcPts val="0"/>
              </a:spcAft>
              <a:defRPr/>
            </a:pPr>
            <a:fld id="{5022DBC9-CA2D-4590-A50F-B8413D8BD62E}" type="slidenum">
              <a:rPr lang="en-US" sz="1000" smtClean="0">
                <a:solidFill>
                  <a:srgbClr val="000000"/>
                </a:solidFill>
                <a:latin typeface="Arial" pitchFamily="34" charset="0"/>
                <a:cs typeface="Arial" pitchFamily="34" charset="0"/>
              </a:rPr>
              <a:pPr defTabSz="1018705" fontAlgn="auto">
                <a:spcBef>
                  <a:spcPts val="0"/>
                </a:spcBef>
                <a:spcAft>
                  <a:spcPts val="0"/>
                </a:spcAft>
                <a:defRPr/>
              </a:pPr>
              <a:t>‹#›</a:t>
            </a:fld>
            <a:endParaRPr lang="en-US" sz="1000" dirty="0">
              <a:solidFill>
                <a:srgbClr val="000000"/>
              </a:solidFill>
              <a:latin typeface="Arial" pitchFamily="34" charset="0"/>
              <a:cs typeface="Arial" pitchFamily="34" charset="0"/>
            </a:endParaRPr>
          </a:p>
        </p:txBody>
      </p:sp>
      <p:sp>
        <p:nvSpPr>
          <p:cNvPr id="5" name="Slide Number Placeholder 6"/>
          <p:cNvSpPr txBox="1">
            <a:spLocks/>
          </p:cNvSpPr>
          <p:nvPr userDrawn="1"/>
        </p:nvSpPr>
        <p:spPr>
          <a:xfrm>
            <a:off x="4857185" y="7018338"/>
            <a:ext cx="304800" cy="304800"/>
          </a:xfrm>
          <a:prstGeom prst="rect">
            <a:avLst/>
          </a:prstGeom>
        </p:spPr>
        <p:txBody>
          <a:bodyPr vert="horz" lIns="0" tIns="0" rIns="0" bIns="0" rtlCol="0" anchor="b">
            <a:noAutofit/>
          </a:bodyPr>
          <a:lstStyle>
            <a:lvl1pPr algn="ctr">
              <a:defRPr/>
            </a:lvl1pPr>
          </a:lstStyle>
          <a:p>
            <a:pPr defTabSz="1018705" fontAlgn="auto">
              <a:spcBef>
                <a:spcPts val="0"/>
              </a:spcBef>
              <a:spcAft>
                <a:spcPts val="0"/>
              </a:spcAft>
              <a:defRPr/>
            </a:pPr>
            <a:fld id="{5022DBC9-CA2D-4590-A50F-B8413D8BD62E}" type="slidenum">
              <a:rPr lang="en-US" sz="1000" smtClean="0">
                <a:solidFill>
                  <a:srgbClr val="000000"/>
                </a:solidFill>
                <a:latin typeface="Arial" pitchFamily="34" charset="0"/>
                <a:cs typeface="Arial" pitchFamily="34" charset="0"/>
              </a:rPr>
              <a:pPr defTabSz="1018705" fontAlgn="auto">
                <a:spcBef>
                  <a:spcPts val="0"/>
                </a:spcBef>
                <a:spcAft>
                  <a:spcPts val="0"/>
                </a:spcAft>
                <a:defRPr/>
              </a:pPr>
              <a:t>‹#›</a:t>
            </a:fld>
            <a:endParaRPr lang="en-US" sz="10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19114644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b="1" i="0">
                <a:latin typeface="+mj-lt"/>
                <a:cs typeface="Fontin Regular"/>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813562"/>
            <a:ext cx="4442460" cy="5129425"/>
          </a:xfrm>
        </p:spPr>
        <p:txBody>
          <a:bodyPr>
            <a:noAutofit/>
          </a:bodyPr>
          <a:lstStyle>
            <a:lvl1pPr>
              <a:defRPr sz="1000">
                <a:latin typeface="Arial"/>
                <a:cs typeface="Arial"/>
              </a:defRPr>
            </a:lvl1pPr>
            <a:lvl2pPr>
              <a:defRPr sz="1000">
                <a:latin typeface="Arial"/>
                <a:cs typeface="Arial"/>
              </a:defRPr>
            </a:lvl2pPr>
            <a:lvl3pPr>
              <a:defRPr sz="1000">
                <a:latin typeface="Arial"/>
                <a:cs typeface="Arial"/>
              </a:defRPr>
            </a:lvl3pPr>
            <a:lvl4pPr>
              <a:defRPr sz="1000">
                <a:latin typeface="Arial"/>
                <a:cs typeface="Arial"/>
              </a:defRPr>
            </a:lvl4pPr>
            <a:lvl5pPr>
              <a:defRPr sz="1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5158740" y="1813562"/>
            <a:ext cx="4442460" cy="5129425"/>
          </a:xfrm>
        </p:spPr>
        <p:txBody>
          <a:bodyPr>
            <a:noAutofit/>
          </a:bodyPr>
          <a:lstStyle>
            <a:lvl1pPr>
              <a:defRPr sz="1000">
                <a:latin typeface="Arial"/>
                <a:cs typeface="Arial"/>
              </a:defRPr>
            </a:lvl1pPr>
            <a:lvl2pPr>
              <a:defRPr sz="1000">
                <a:latin typeface="Arial"/>
                <a:cs typeface="Arial"/>
              </a:defRPr>
            </a:lvl2pPr>
            <a:lvl3pPr>
              <a:defRPr sz="1000">
                <a:latin typeface="Arial"/>
                <a:cs typeface="Arial"/>
              </a:defRPr>
            </a:lvl3pPr>
            <a:lvl4pPr>
              <a:defRPr sz="1000">
                <a:latin typeface="Arial"/>
                <a:cs typeface="Arial"/>
              </a:defRPr>
            </a:lvl4pPr>
            <a:lvl5pPr>
              <a:defRPr sz="1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Slide Number Placeholder 6"/>
          <p:cNvSpPr>
            <a:spLocks noGrp="1"/>
          </p:cNvSpPr>
          <p:nvPr>
            <p:ph type="sldNum" sz="quarter" idx="10"/>
          </p:nvPr>
        </p:nvSpPr>
        <p:spPr>
          <a:xfrm>
            <a:off x="4857185" y="7018338"/>
            <a:ext cx="304800" cy="304800"/>
          </a:xfrm>
        </p:spPr>
        <p:txBody>
          <a:bodyPr/>
          <a:lstStyle>
            <a:lvl1pPr algn="ctr">
              <a:defRPr/>
            </a:lvl1pPr>
          </a:lstStyle>
          <a:p>
            <a:pPr>
              <a:defRPr/>
            </a:pPr>
            <a:fld id="{5022DBC9-CA2D-4590-A50F-B8413D8BD62E}"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727708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1" y="1676401"/>
            <a:ext cx="4444207" cy="648864"/>
          </a:xfrm>
        </p:spPr>
        <p:txBody>
          <a:bodyPr anchor="b">
            <a:noAutofit/>
          </a:bodyPr>
          <a:lstStyle>
            <a:lvl1pPr marL="0" indent="0">
              <a:buNone/>
              <a:defRPr sz="1800" b="0">
                <a:latin typeface="Fontin" panose="020B0604020202020204" pitchFamily="2" charset="0"/>
              </a:defRPr>
            </a:lvl1pPr>
            <a:lvl2pPr marL="509352" indent="0">
              <a:buNone/>
              <a:defRPr sz="2200" b="1"/>
            </a:lvl2pPr>
            <a:lvl3pPr marL="1018705" indent="0">
              <a:buNone/>
              <a:defRPr sz="2000" b="1"/>
            </a:lvl3pPr>
            <a:lvl4pPr marL="1528058" indent="0">
              <a:buNone/>
              <a:defRPr sz="1800" b="1"/>
            </a:lvl4pPr>
            <a:lvl5pPr marL="2037411" indent="0">
              <a:buNone/>
              <a:defRPr sz="1800" b="1"/>
            </a:lvl5pPr>
            <a:lvl6pPr marL="2546764" indent="0">
              <a:buNone/>
              <a:defRPr sz="1800" b="1"/>
            </a:lvl6pPr>
            <a:lvl7pPr marL="3056116" indent="0">
              <a:buNone/>
              <a:defRPr sz="1800" b="1"/>
            </a:lvl7pPr>
            <a:lvl8pPr marL="3565469" indent="0">
              <a:buNone/>
              <a:defRPr sz="1800" b="1"/>
            </a:lvl8pPr>
            <a:lvl9pPr marL="4074821"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457201" y="2464859"/>
            <a:ext cx="4444207" cy="4478126"/>
          </a:xfrm>
        </p:spPr>
        <p:txBody>
          <a:bodyPr>
            <a:noAutofit/>
          </a:bodyPr>
          <a:lstStyle>
            <a:lvl1pPr>
              <a:defRPr sz="1000">
                <a:latin typeface="Arial"/>
                <a:cs typeface="Arial"/>
              </a:defRPr>
            </a:lvl1pPr>
            <a:lvl2pPr>
              <a:defRPr sz="1000">
                <a:latin typeface="Arial"/>
                <a:cs typeface="Arial"/>
              </a:defRPr>
            </a:lvl2pPr>
            <a:lvl3pPr>
              <a:defRPr sz="1000">
                <a:latin typeface="Arial"/>
                <a:cs typeface="Arial"/>
              </a:defRPr>
            </a:lvl3pPr>
            <a:lvl4pPr>
              <a:defRPr sz="1000">
                <a:latin typeface="Arial"/>
                <a:cs typeface="Arial"/>
              </a:defRPr>
            </a:lvl4pPr>
            <a:lvl5pPr>
              <a:defRPr sz="1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ext Placeholder 4"/>
          <p:cNvSpPr>
            <a:spLocks noGrp="1"/>
          </p:cNvSpPr>
          <p:nvPr>
            <p:ph type="body" sz="quarter" idx="3"/>
          </p:nvPr>
        </p:nvSpPr>
        <p:spPr>
          <a:xfrm>
            <a:off x="5155248" y="1676401"/>
            <a:ext cx="4445953" cy="648864"/>
          </a:xfrm>
        </p:spPr>
        <p:txBody>
          <a:bodyPr anchor="b">
            <a:noAutofit/>
          </a:bodyPr>
          <a:lstStyle>
            <a:lvl1pPr marL="0" indent="0">
              <a:buNone/>
              <a:defRPr sz="1800" b="0">
                <a:latin typeface="Fontin" panose="020B0604020202020204" pitchFamily="2" charset="0"/>
              </a:defRPr>
            </a:lvl1pPr>
            <a:lvl2pPr marL="509352" indent="0">
              <a:buNone/>
              <a:defRPr sz="2200" b="1"/>
            </a:lvl2pPr>
            <a:lvl3pPr marL="1018705" indent="0">
              <a:buNone/>
              <a:defRPr sz="2000" b="1"/>
            </a:lvl3pPr>
            <a:lvl4pPr marL="1528058" indent="0">
              <a:buNone/>
              <a:defRPr sz="1800" b="1"/>
            </a:lvl4pPr>
            <a:lvl5pPr marL="2037411" indent="0">
              <a:buNone/>
              <a:defRPr sz="1800" b="1"/>
            </a:lvl5pPr>
            <a:lvl6pPr marL="2546764" indent="0">
              <a:buNone/>
              <a:defRPr sz="1800" b="1"/>
            </a:lvl6pPr>
            <a:lvl7pPr marL="3056116" indent="0">
              <a:buNone/>
              <a:defRPr sz="1800" b="1"/>
            </a:lvl7pPr>
            <a:lvl8pPr marL="3565469" indent="0">
              <a:buNone/>
              <a:defRPr sz="1800" b="1"/>
            </a:lvl8pPr>
            <a:lvl9pPr marL="4074821"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55248" y="2464859"/>
            <a:ext cx="4445953" cy="4478126"/>
          </a:xfrm>
        </p:spPr>
        <p:txBody>
          <a:bodyPr>
            <a:noAutofit/>
          </a:bodyPr>
          <a:lstStyle>
            <a:lvl1pPr>
              <a:defRPr sz="1000">
                <a:latin typeface="Arial"/>
                <a:cs typeface="Arial"/>
              </a:defRPr>
            </a:lvl1pPr>
            <a:lvl2pPr>
              <a:defRPr sz="1000">
                <a:latin typeface="Arial"/>
                <a:cs typeface="Arial"/>
              </a:defRPr>
            </a:lvl2pPr>
            <a:lvl3pPr>
              <a:defRPr sz="1000">
                <a:latin typeface="Arial"/>
                <a:cs typeface="Arial"/>
              </a:defRPr>
            </a:lvl3pPr>
            <a:lvl4pPr>
              <a:defRPr sz="1000">
                <a:latin typeface="Arial"/>
                <a:cs typeface="Arial"/>
              </a:defRPr>
            </a:lvl4pPr>
            <a:lvl5pPr>
              <a:defRPr sz="1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Title Placeholder 1"/>
          <p:cNvSpPr>
            <a:spLocks noGrp="1"/>
          </p:cNvSpPr>
          <p:nvPr>
            <p:ph type="title"/>
          </p:nvPr>
        </p:nvSpPr>
        <p:spPr>
          <a:xfrm>
            <a:off x="384049" y="182880"/>
            <a:ext cx="9144000" cy="868036"/>
          </a:xfrm>
          <a:prstGeom prst="rect">
            <a:avLst/>
          </a:prstGeom>
        </p:spPr>
        <p:txBody>
          <a:bodyPr rtlCol="0" anchor="ctr" anchorCtr="0">
            <a:noAutofit/>
          </a:bodyPr>
          <a:lstStyle/>
          <a:p>
            <a:r>
              <a:rPr lang="en-US" smtClean="0"/>
              <a:t>Click to edit Master title style</a:t>
            </a:r>
            <a:endParaRPr lang="en-US" dirty="0"/>
          </a:p>
        </p:txBody>
      </p:sp>
      <p:sp>
        <p:nvSpPr>
          <p:cNvPr id="11" name="Slide Number Placeholder 6"/>
          <p:cNvSpPr>
            <a:spLocks noGrp="1"/>
          </p:cNvSpPr>
          <p:nvPr>
            <p:ph type="sldNum" sz="quarter" idx="10"/>
          </p:nvPr>
        </p:nvSpPr>
        <p:spPr>
          <a:xfrm>
            <a:off x="4857185" y="7018338"/>
            <a:ext cx="304800" cy="304800"/>
          </a:xfrm>
        </p:spPr>
        <p:txBody>
          <a:bodyPr/>
          <a:lstStyle>
            <a:lvl1pPr algn="ctr">
              <a:defRPr/>
            </a:lvl1pPr>
          </a:lstStyle>
          <a:p>
            <a:pPr>
              <a:defRPr/>
            </a:pPr>
            <a:fld id="{5022DBC9-CA2D-4590-A50F-B8413D8BD62E}"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096757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atin typeface="+mj-lt"/>
              </a:defRPr>
            </a:lvl1pPr>
          </a:lstStyle>
          <a:p>
            <a:r>
              <a:rPr lang="en-US" smtClean="0"/>
              <a:t>Click to edit Master title style</a:t>
            </a:r>
            <a:endParaRPr lang="en-US" dirty="0"/>
          </a:p>
        </p:txBody>
      </p:sp>
      <p:sp>
        <p:nvSpPr>
          <p:cNvPr id="5" name="Slide Number Placeholder 6"/>
          <p:cNvSpPr>
            <a:spLocks noGrp="1"/>
          </p:cNvSpPr>
          <p:nvPr>
            <p:ph type="sldNum" sz="quarter" idx="10"/>
          </p:nvPr>
        </p:nvSpPr>
        <p:spPr>
          <a:xfrm>
            <a:off x="4857185" y="7018338"/>
            <a:ext cx="304800" cy="304800"/>
          </a:xfrm>
        </p:spPr>
        <p:txBody>
          <a:bodyPr/>
          <a:lstStyle>
            <a:lvl1pPr algn="ctr">
              <a:defRPr/>
            </a:lvl1pPr>
          </a:lstStyle>
          <a:p>
            <a:pPr>
              <a:defRPr/>
            </a:pPr>
            <a:fld id="{5022DBC9-CA2D-4590-A50F-B8413D8BD62E}"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564110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6"/>
          <p:cNvSpPr>
            <a:spLocks noGrp="1"/>
          </p:cNvSpPr>
          <p:nvPr>
            <p:ph type="sldNum" sz="quarter" idx="10"/>
          </p:nvPr>
        </p:nvSpPr>
        <p:spPr>
          <a:xfrm>
            <a:off x="4857185" y="7018338"/>
            <a:ext cx="304800" cy="304800"/>
          </a:xfrm>
        </p:spPr>
        <p:txBody>
          <a:bodyPr/>
          <a:lstStyle>
            <a:lvl1pPr algn="ctr">
              <a:defRPr/>
            </a:lvl1pPr>
          </a:lstStyle>
          <a:p>
            <a:pPr>
              <a:defRPr/>
            </a:pPr>
            <a:fld id="{5022DBC9-CA2D-4590-A50F-B8413D8BD62E}"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059918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1" y="1676401"/>
            <a:ext cx="4444207" cy="648864"/>
          </a:xfrm>
        </p:spPr>
        <p:txBody>
          <a:bodyPr anchor="b">
            <a:noAutofit/>
          </a:bodyPr>
          <a:lstStyle>
            <a:lvl1pPr marL="0" indent="0">
              <a:buNone/>
              <a:defRPr sz="1800" b="1" i="0">
                <a:latin typeface="+mj-lt"/>
              </a:defRPr>
            </a:lvl1pPr>
            <a:lvl2pPr marL="509352" indent="0">
              <a:buNone/>
              <a:defRPr sz="2200" b="1"/>
            </a:lvl2pPr>
            <a:lvl3pPr marL="1018705" indent="0">
              <a:buNone/>
              <a:defRPr sz="2000" b="1"/>
            </a:lvl3pPr>
            <a:lvl4pPr marL="1528058" indent="0">
              <a:buNone/>
              <a:defRPr sz="1800" b="1"/>
            </a:lvl4pPr>
            <a:lvl5pPr marL="2037411" indent="0">
              <a:buNone/>
              <a:defRPr sz="1800" b="1"/>
            </a:lvl5pPr>
            <a:lvl6pPr marL="2546764" indent="0">
              <a:buNone/>
              <a:defRPr sz="1800" b="1"/>
            </a:lvl6pPr>
            <a:lvl7pPr marL="3056116" indent="0">
              <a:buNone/>
              <a:defRPr sz="1800" b="1"/>
            </a:lvl7pPr>
            <a:lvl8pPr marL="3565469" indent="0">
              <a:buNone/>
              <a:defRPr sz="1800" b="1"/>
            </a:lvl8pPr>
            <a:lvl9pPr marL="4074821" indent="0">
              <a:buNone/>
              <a:defRPr sz="1800" b="1"/>
            </a:lvl9pPr>
          </a:lstStyle>
          <a:p>
            <a:pPr lvl="0"/>
            <a:r>
              <a:rPr lang="en-US" dirty="0" smtClean="0"/>
              <a:t>Click to edit Master text styles</a:t>
            </a:r>
          </a:p>
        </p:txBody>
      </p:sp>
      <p:sp>
        <p:nvSpPr>
          <p:cNvPr id="4" name="Content Placeholder 3"/>
          <p:cNvSpPr>
            <a:spLocks noGrp="1"/>
          </p:cNvSpPr>
          <p:nvPr>
            <p:ph sz="half" idx="2"/>
          </p:nvPr>
        </p:nvSpPr>
        <p:spPr>
          <a:xfrm>
            <a:off x="457201" y="2464859"/>
            <a:ext cx="4444207" cy="4478126"/>
          </a:xfrm>
        </p:spPr>
        <p:txBody>
          <a:bodyPr>
            <a:noAutofit/>
          </a:bodyPr>
          <a:lstStyle>
            <a:lvl1pPr>
              <a:defRPr sz="1000">
                <a:latin typeface="Arial"/>
                <a:cs typeface="Arial"/>
              </a:defRPr>
            </a:lvl1pPr>
            <a:lvl2pPr>
              <a:defRPr sz="1000">
                <a:latin typeface="Arial"/>
                <a:cs typeface="Arial"/>
              </a:defRPr>
            </a:lvl2pPr>
            <a:lvl3pPr>
              <a:defRPr sz="1000">
                <a:latin typeface="Arial"/>
                <a:cs typeface="Arial"/>
              </a:defRPr>
            </a:lvl3pPr>
            <a:lvl4pPr>
              <a:defRPr sz="1000">
                <a:latin typeface="Arial"/>
                <a:cs typeface="Arial"/>
              </a:defRPr>
            </a:lvl4pPr>
            <a:lvl5pPr>
              <a:defRPr sz="1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Text Placeholder 4"/>
          <p:cNvSpPr>
            <a:spLocks noGrp="1"/>
          </p:cNvSpPr>
          <p:nvPr>
            <p:ph type="body" sz="quarter" idx="3"/>
          </p:nvPr>
        </p:nvSpPr>
        <p:spPr>
          <a:xfrm>
            <a:off x="5155248" y="1676401"/>
            <a:ext cx="4445953" cy="648864"/>
          </a:xfrm>
        </p:spPr>
        <p:txBody>
          <a:bodyPr anchor="b">
            <a:noAutofit/>
          </a:bodyPr>
          <a:lstStyle>
            <a:lvl1pPr marL="0" indent="0">
              <a:buNone/>
              <a:defRPr sz="1800" b="1" i="0">
                <a:latin typeface="+mj-lt"/>
              </a:defRPr>
            </a:lvl1pPr>
            <a:lvl2pPr marL="509352" indent="0">
              <a:buNone/>
              <a:defRPr sz="2200" b="1"/>
            </a:lvl2pPr>
            <a:lvl3pPr marL="1018705" indent="0">
              <a:buNone/>
              <a:defRPr sz="2000" b="1"/>
            </a:lvl3pPr>
            <a:lvl4pPr marL="1528058" indent="0">
              <a:buNone/>
              <a:defRPr sz="1800" b="1"/>
            </a:lvl4pPr>
            <a:lvl5pPr marL="2037411" indent="0">
              <a:buNone/>
              <a:defRPr sz="1800" b="1"/>
            </a:lvl5pPr>
            <a:lvl6pPr marL="2546764" indent="0">
              <a:buNone/>
              <a:defRPr sz="1800" b="1"/>
            </a:lvl6pPr>
            <a:lvl7pPr marL="3056116" indent="0">
              <a:buNone/>
              <a:defRPr sz="1800" b="1"/>
            </a:lvl7pPr>
            <a:lvl8pPr marL="3565469" indent="0">
              <a:buNone/>
              <a:defRPr sz="1800" b="1"/>
            </a:lvl8pPr>
            <a:lvl9pPr marL="4074821" indent="0">
              <a:buNone/>
              <a:defRPr sz="1800" b="1"/>
            </a:lvl9pPr>
          </a:lstStyle>
          <a:p>
            <a:pPr lvl="0"/>
            <a:r>
              <a:rPr lang="en-US" dirty="0" smtClean="0"/>
              <a:t>Click to edit Master text styles</a:t>
            </a:r>
          </a:p>
        </p:txBody>
      </p:sp>
      <p:sp>
        <p:nvSpPr>
          <p:cNvPr id="6" name="Content Placeholder 5"/>
          <p:cNvSpPr>
            <a:spLocks noGrp="1"/>
          </p:cNvSpPr>
          <p:nvPr>
            <p:ph sz="quarter" idx="4"/>
          </p:nvPr>
        </p:nvSpPr>
        <p:spPr>
          <a:xfrm>
            <a:off x="5155248" y="2464859"/>
            <a:ext cx="4445953" cy="4478126"/>
          </a:xfrm>
        </p:spPr>
        <p:txBody>
          <a:bodyPr>
            <a:noAutofit/>
          </a:bodyPr>
          <a:lstStyle>
            <a:lvl1pPr>
              <a:defRPr sz="1000">
                <a:latin typeface="Arial"/>
                <a:cs typeface="Arial"/>
              </a:defRPr>
            </a:lvl1pPr>
            <a:lvl2pPr>
              <a:defRPr sz="1000">
                <a:latin typeface="Arial"/>
                <a:cs typeface="Arial"/>
              </a:defRPr>
            </a:lvl2pPr>
            <a:lvl3pPr>
              <a:defRPr sz="1000">
                <a:latin typeface="Arial"/>
                <a:cs typeface="Arial"/>
              </a:defRPr>
            </a:lvl3pPr>
            <a:lvl4pPr>
              <a:defRPr sz="1000">
                <a:latin typeface="Arial"/>
                <a:cs typeface="Arial"/>
              </a:defRPr>
            </a:lvl4pPr>
            <a:lvl5pPr>
              <a:defRPr sz="1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8" name="Title Placeholder 1"/>
          <p:cNvSpPr>
            <a:spLocks noGrp="1"/>
          </p:cNvSpPr>
          <p:nvPr>
            <p:ph type="title"/>
          </p:nvPr>
        </p:nvSpPr>
        <p:spPr>
          <a:xfrm>
            <a:off x="384049" y="182881"/>
            <a:ext cx="9144000" cy="882632"/>
          </a:xfrm>
          <a:prstGeom prst="rect">
            <a:avLst/>
          </a:prstGeom>
        </p:spPr>
        <p:txBody>
          <a:bodyPr rtlCol="0">
            <a:noAutofit/>
          </a:bodyPr>
          <a:lstStyle/>
          <a:p>
            <a:r>
              <a:rPr lang="en-US" dirty="0" smtClean="0"/>
              <a:t>Click to edit Master title style</a:t>
            </a:r>
            <a:endParaRPr lang="en-US" dirty="0"/>
          </a:p>
        </p:txBody>
      </p:sp>
      <p:sp>
        <p:nvSpPr>
          <p:cNvPr id="11" name="Slide Number Placeholder 6"/>
          <p:cNvSpPr>
            <a:spLocks noGrp="1"/>
          </p:cNvSpPr>
          <p:nvPr>
            <p:ph type="sldNum" sz="quarter" idx="10"/>
          </p:nvPr>
        </p:nvSpPr>
        <p:spPr>
          <a:xfrm>
            <a:off x="4857185" y="7018338"/>
            <a:ext cx="304800" cy="304800"/>
          </a:xfrm>
        </p:spPr>
        <p:txBody>
          <a:bodyPr/>
          <a:lstStyle>
            <a:lvl1pPr algn="ctr">
              <a:defRPr/>
            </a:lvl1pPr>
          </a:lstStyle>
          <a:p>
            <a:pPr>
              <a:defRPr/>
            </a:pPr>
            <a:fld id="{5022DBC9-CA2D-4590-A50F-B8413D8BD62E}"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309278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ain 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3AEC8FF7-1525-4F54-B6D5-8EB5AD5B085C}" type="slidenum">
              <a:rPr lang="en-US" smtClean="0">
                <a:solidFill>
                  <a:srgbClr val="000000"/>
                </a:solidFill>
              </a:rPr>
              <a:pPr>
                <a:defRPr/>
              </a:pPr>
              <a:t>‹#›</a:t>
            </a:fld>
            <a:endParaRPr lang="en-US" dirty="0">
              <a:solidFill>
                <a:srgbClr val="000000"/>
              </a:solidFill>
            </a:endParaRPr>
          </a:p>
        </p:txBody>
      </p:sp>
      <p:sp>
        <p:nvSpPr>
          <p:cNvPr id="8" name="Title 7"/>
          <p:cNvSpPr>
            <a:spLocks noGrp="1"/>
          </p:cNvSpPr>
          <p:nvPr>
            <p:ph type="title"/>
          </p:nvPr>
        </p:nvSpPr>
        <p:spPr>
          <a:xfrm>
            <a:off x="384049" y="2678806"/>
            <a:ext cx="9144000" cy="512762"/>
          </a:xfrm>
        </p:spPr>
        <p:txBody>
          <a:bodyPr/>
          <a:lstStyle>
            <a:lvl1pPr algn="ctr">
              <a:defRPr>
                <a:solidFill>
                  <a:srgbClr val="001C5C"/>
                </a:solidFill>
              </a:defRPr>
            </a:lvl1pPr>
          </a:lstStyle>
          <a:p>
            <a:r>
              <a:rPr lang="en-US" smtClean="0"/>
              <a:t>Click to edit Master title style</a:t>
            </a:r>
            <a:endParaRPr lang="en-US"/>
          </a:p>
        </p:txBody>
      </p:sp>
    </p:spTree>
    <p:extLst>
      <p:ext uri="{BB962C8B-B14F-4D97-AF65-F5344CB8AC3E}">
        <p14:creationId xmlns:p14="http://schemas.microsoft.com/office/powerpoint/2010/main" val="4153572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atin typeface="+mj-lt"/>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Slide Number Placeholder 6"/>
          <p:cNvSpPr txBox="1">
            <a:spLocks/>
          </p:cNvSpPr>
          <p:nvPr/>
        </p:nvSpPr>
        <p:spPr>
          <a:xfrm>
            <a:off x="4857184" y="7018338"/>
            <a:ext cx="304800" cy="304800"/>
          </a:xfrm>
          <a:prstGeom prst="rect">
            <a:avLst/>
          </a:prstGeom>
        </p:spPr>
        <p:txBody>
          <a:bodyPr vert="horz" lIns="0" tIns="0" rIns="0" bIns="0" rtlCol="0" anchor="b">
            <a:noAutofit/>
          </a:bodyPr>
          <a:lstStyle>
            <a:lvl1pPr algn="ctr">
              <a:defRPr/>
            </a:lvl1pPr>
          </a:lstStyle>
          <a:p>
            <a:pPr marL="0" marR="0" lvl="0" indent="0" algn="ctr" defTabSz="1018824" rtl="0" eaLnBrk="1" fontAlgn="auto" latinLnBrk="0" hangingPunct="1">
              <a:lnSpc>
                <a:spcPct val="100000"/>
              </a:lnSpc>
              <a:spcBef>
                <a:spcPts val="0"/>
              </a:spcBef>
              <a:spcAft>
                <a:spcPts val="0"/>
              </a:spcAft>
              <a:buClrTx/>
              <a:buSzTx/>
              <a:buFontTx/>
              <a:buNone/>
              <a:tabLst/>
              <a:defRPr/>
            </a:pPr>
            <a:fld id="{5022DBC9-CA2D-4590-A50F-B8413D8BD62E}" type="slidenum">
              <a:rPr kumimoji="0" lang="en-US" sz="10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ctr" defTabSz="1018824"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5" name="Slide Number Placeholder 6"/>
          <p:cNvSpPr txBox="1">
            <a:spLocks/>
          </p:cNvSpPr>
          <p:nvPr userDrawn="1"/>
        </p:nvSpPr>
        <p:spPr>
          <a:xfrm>
            <a:off x="4857184" y="7018338"/>
            <a:ext cx="304800" cy="304800"/>
          </a:xfrm>
          <a:prstGeom prst="rect">
            <a:avLst/>
          </a:prstGeom>
        </p:spPr>
        <p:txBody>
          <a:bodyPr vert="horz" lIns="0" tIns="0" rIns="0" bIns="0" rtlCol="0" anchor="b">
            <a:noAutofit/>
          </a:bodyPr>
          <a:lstStyle>
            <a:lvl1pPr algn="ctr">
              <a:defRPr/>
            </a:lvl1pPr>
          </a:lstStyle>
          <a:p>
            <a:pPr marL="0" marR="0" lvl="0" indent="0" algn="ctr" defTabSz="1018824" rtl="0" eaLnBrk="1" fontAlgn="auto" latinLnBrk="0" hangingPunct="1">
              <a:lnSpc>
                <a:spcPct val="100000"/>
              </a:lnSpc>
              <a:spcBef>
                <a:spcPts val="0"/>
              </a:spcBef>
              <a:spcAft>
                <a:spcPts val="0"/>
              </a:spcAft>
              <a:buClrTx/>
              <a:buSzTx/>
              <a:buFontTx/>
              <a:buNone/>
              <a:tabLst/>
              <a:defRPr/>
            </a:pPr>
            <a:fld id="{5022DBC9-CA2D-4590-A50F-B8413D8BD62E}" type="slidenum">
              <a:rPr kumimoji="0" lang="en-US" sz="10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ctr" defTabSz="1018824"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7"/>
            <a:ext cx="8549640" cy="1543685"/>
          </a:xfrm>
        </p:spPr>
        <p:txBody>
          <a:bodyPr>
            <a:noAutofit/>
          </a:bodyPr>
          <a:lstStyle>
            <a:lvl1pPr algn="l">
              <a:defRPr sz="1800" b="0" cap="none" baseline="0">
                <a:solidFill>
                  <a:schemeClr val="tx1"/>
                </a:solidFill>
                <a:latin typeface="+mj-lt"/>
              </a:defRPr>
            </a:lvl1pPr>
          </a:lstStyle>
          <a:p>
            <a:r>
              <a:rPr lang="en-US" smtClean="0"/>
              <a:t>Click to edit Master title style</a:t>
            </a:r>
            <a:endParaRPr lang="en-US" dirty="0"/>
          </a:p>
        </p:txBody>
      </p:sp>
      <p:sp>
        <p:nvSpPr>
          <p:cNvPr id="3" name="Text Placeholder 2"/>
          <p:cNvSpPr>
            <a:spLocks noGrp="1"/>
          </p:cNvSpPr>
          <p:nvPr>
            <p:ph type="body" idx="1"/>
          </p:nvPr>
        </p:nvSpPr>
        <p:spPr>
          <a:xfrm>
            <a:off x="794544" y="3200400"/>
            <a:ext cx="8549640" cy="1700212"/>
          </a:xfrm>
        </p:spPr>
        <p:txBody>
          <a:bodyPr anchor="b">
            <a:noAutofit/>
          </a:bodyPr>
          <a:lstStyle>
            <a:lvl1pPr marL="0" indent="0">
              <a:buNone/>
              <a:defRPr sz="2600" b="1" i="0">
                <a:solidFill>
                  <a:schemeClr val="tx1"/>
                </a:solidFill>
                <a:latin typeface="+mj-lt"/>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6" name="Slide Number Placeholder 6"/>
          <p:cNvSpPr txBox="1">
            <a:spLocks/>
          </p:cNvSpPr>
          <p:nvPr/>
        </p:nvSpPr>
        <p:spPr>
          <a:xfrm>
            <a:off x="4857184" y="7018338"/>
            <a:ext cx="304800" cy="304800"/>
          </a:xfrm>
          <a:prstGeom prst="rect">
            <a:avLst/>
          </a:prstGeom>
        </p:spPr>
        <p:txBody>
          <a:bodyPr vert="horz" lIns="0" tIns="0" rIns="0" bIns="0" rtlCol="0" anchor="b">
            <a:noAutofit/>
          </a:bodyPr>
          <a:lstStyle>
            <a:lvl1pPr algn="ctr">
              <a:defRPr/>
            </a:lvl1pPr>
          </a:lstStyle>
          <a:p>
            <a:pPr marL="0" marR="0" lvl="0" indent="0" algn="ctr" defTabSz="1018824" rtl="0" eaLnBrk="1" fontAlgn="auto" latinLnBrk="0" hangingPunct="1">
              <a:lnSpc>
                <a:spcPct val="100000"/>
              </a:lnSpc>
              <a:spcBef>
                <a:spcPts val="0"/>
              </a:spcBef>
              <a:spcAft>
                <a:spcPts val="0"/>
              </a:spcAft>
              <a:buClrTx/>
              <a:buSzTx/>
              <a:buFontTx/>
              <a:buNone/>
              <a:tabLst/>
              <a:defRPr/>
            </a:pPr>
            <a:fld id="{5022DBC9-CA2D-4590-A50F-B8413D8BD62E}" type="slidenum">
              <a:rPr kumimoji="0" lang="en-US" sz="10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ctr" defTabSz="1018824"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5" name="Slide Number Placeholder 6"/>
          <p:cNvSpPr txBox="1">
            <a:spLocks/>
          </p:cNvSpPr>
          <p:nvPr userDrawn="1"/>
        </p:nvSpPr>
        <p:spPr>
          <a:xfrm>
            <a:off x="4857184" y="7018338"/>
            <a:ext cx="304800" cy="304800"/>
          </a:xfrm>
          <a:prstGeom prst="rect">
            <a:avLst/>
          </a:prstGeom>
        </p:spPr>
        <p:txBody>
          <a:bodyPr vert="horz" lIns="0" tIns="0" rIns="0" bIns="0" rtlCol="0" anchor="b">
            <a:noAutofit/>
          </a:bodyPr>
          <a:lstStyle>
            <a:lvl1pPr algn="ctr">
              <a:defRPr/>
            </a:lvl1pPr>
          </a:lstStyle>
          <a:p>
            <a:pPr marL="0" marR="0" lvl="0" indent="0" algn="ctr" defTabSz="1018824" rtl="0" eaLnBrk="1" fontAlgn="auto" latinLnBrk="0" hangingPunct="1">
              <a:lnSpc>
                <a:spcPct val="100000"/>
              </a:lnSpc>
              <a:spcBef>
                <a:spcPts val="0"/>
              </a:spcBef>
              <a:spcAft>
                <a:spcPts val="0"/>
              </a:spcAft>
              <a:buClrTx/>
              <a:buSzTx/>
              <a:buFontTx/>
              <a:buNone/>
              <a:tabLst/>
              <a:defRPr/>
            </a:pPr>
            <a:fld id="{5022DBC9-CA2D-4590-A50F-B8413D8BD62E}" type="slidenum">
              <a:rPr kumimoji="0" lang="en-US" sz="10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ctr" defTabSz="1018824"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b="1" i="0">
                <a:latin typeface="+mj-lt"/>
                <a:cs typeface="Fontin Regular"/>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813560"/>
            <a:ext cx="4442460" cy="5129425"/>
          </a:xfrm>
        </p:spPr>
        <p:txBody>
          <a:bodyPr>
            <a:noAutofit/>
          </a:bodyPr>
          <a:lstStyle>
            <a:lvl1pPr>
              <a:defRPr sz="1000">
                <a:latin typeface="Arial"/>
                <a:cs typeface="Arial"/>
              </a:defRPr>
            </a:lvl1pPr>
            <a:lvl2pPr>
              <a:defRPr sz="1000">
                <a:latin typeface="Arial"/>
                <a:cs typeface="Arial"/>
              </a:defRPr>
            </a:lvl2pPr>
            <a:lvl3pPr>
              <a:defRPr sz="1000">
                <a:latin typeface="Arial"/>
                <a:cs typeface="Arial"/>
              </a:defRPr>
            </a:lvl3pPr>
            <a:lvl4pPr>
              <a:defRPr sz="1000">
                <a:latin typeface="Arial"/>
                <a:cs typeface="Arial"/>
              </a:defRPr>
            </a:lvl4pPr>
            <a:lvl5pPr>
              <a:defRPr sz="1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5158740" y="1813560"/>
            <a:ext cx="4442460" cy="5129425"/>
          </a:xfrm>
        </p:spPr>
        <p:txBody>
          <a:bodyPr>
            <a:noAutofit/>
          </a:bodyPr>
          <a:lstStyle>
            <a:lvl1pPr>
              <a:defRPr sz="1000">
                <a:latin typeface="Arial"/>
                <a:cs typeface="Arial"/>
              </a:defRPr>
            </a:lvl1pPr>
            <a:lvl2pPr>
              <a:defRPr sz="1000">
                <a:latin typeface="Arial"/>
                <a:cs typeface="Arial"/>
              </a:defRPr>
            </a:lvl2pPr>
            <a:lvl3pPr>
              <a:defRPr sz="1000">
                <a:latin typeface="Arial"/>
                <a:cs typeface="Arial"/>
              </a:defRPr>
            </a:lvl3pPr>
            <a:lvl4pPr>
              <a:defRPr sz="1000">
                <a:latin typeface="Arial"/>
                <a:cs typeface="Arial"/>
              </a:defRPr>
            </a:lvl4pPr>
            <a:lvl5pPr>
              <a:defRPr sz="1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Slide Number Placeholder 6"/>
          <p:cNvSpPr>
            <a:spLocks noGrp="1"/>
          </p:cNvSpPr>
          <p:nvPr>
            <p:ph type="sldNum" sz="quarter" idx="10"/>
          </p:nvPr>
        </p:nvSpPr>
        <p:spPr>
          <a:xfrm>
            <a:off x="4857184" y="7018338"/>
            <a:ext cx="304800" cy="304800"/>
          </a:xfrm>
        </p:spPr>
        <p:txBody>
          <a:bodyPr/>
          <a:lstStyle>
            <a:lvl1pPr algn="ctr">
              <a:defRPr/>
            </a:lvl1pPr>
          </a:lstStyle>
          <a:p>
            <a:pPr>
              <a:defRPr/>
            </a:pPr>
            <a:fld id="{5022DBC9-CA2D-4590-A50F-B8413D8BD62E}"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76400"/>
            <a:ext cx="4444207" cy="648864"/>
          </a:xfrm>
        </p:spPr>
        <p:txBody>
          <a:bodyPr anchor="b">
            <a:noAutofit/>
          </a:bodyPr>
          <a:lstStyle>
            <a:lvl1pPr marL="0" indent="0">
              <a:buNone/>
              <a:defRPr sz="1800" b="0">
                <a:latin typeface="Fontin" panose="020B0604020202020204" pitchFamily="2" charset="0"/>
              </a:defRPr>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457200" y="2464859"/>
            <a:ext cx="4444207" cy="4478126"/>
          </a:xfrm>
        </p:spPr>
        <p:txBody>
          <a:bodyPr>
            <a:noAutofit/>
          </a:bodyPr>
          <a:lstStyle>
            <a:lvl1pPr>
              <a:defRPr sz="1000">
                <a:latin typeface="Arial"/>
                <a:cs typeface="Arial"/>
              </a:defRPr>
            </a:lvl1pPr>
            <a:lvl2pPr>
              <a:defRPr sz="1000">
                <a:latin typeface="Arial"/>
                <a:cs typeface="Arial"/>
              </a:defRPr>
            </a:lvl2pPr>
            <a:lvl3pPr>
              <a:defRPr sz="1000">
                <a:latin typeface="Arial"/>
                <a:cs typeface="Arial"/>
              </a:defRPr>
            </a:lvl3pPr>
            <a:lvl4pPr>
              <a:defRPr sz="1000">
                <a:latin typeface="Arial"/>
                <a:cs typeface="Arial"/>
              </a:defRPr>
            </a:lvl4pPr>
            <a:lvl5pPr>
              <a:defRPr sz="1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ext Placeholder 4"/>
          <p:cNvSpPr>
            <a:spLocks noGrp="1"/>
          </p:cNvSpPr>
          <p:nvPr>
            <p:ph type="body" sz="quarter" idx="3"/>
          </p:nvPr>
        </p:nvSpPr>
        <p:spPr>
          <a:xfrm>
            <a:off x="5155247" y="1676400"/>
            <a:ext cx="4445953" cy="648864"/>
          </a:xfrm>
        </p:spPr>
        <p:txBody>
          <a:bodyPr anchor="b">
            <a:noAutofit/>
          </a:bodyPr>
          <a:lstStyle>
            <a:lvl1pPr marL="0" indent="0">
              <a:buNone/>
              <a:defRPr sz="1800" b="0">
                <a:latin typeface="Fontin" panose="020B0604020202020204" pitchFamily="2" charset="0"/>
              </a:defRPr>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55247" y="2464859"/>
            <a:ext cx="4445953" cy="4478126"/>
          </a:xfrm>
        </p:spPr>
        <p:txBody>
          <a:bodyPr>
            <a:noAutofit/>
          </a:bodyPr>
          <a:lstStyle>
            <a:lvl1pPr>
              <a:defRPr sz="1000">
                <a:latin typeface="Arial"/>
                <a:cs typeface="Arial"/>
              </a:defRPr>
            </a:lvl1pPr>
            <a:lvl2pPr>
              <a:defRPr sz="1000">
                <a:latin typeface="Arial"/>
                <a:cs typeface="Arial"/>
              </a:defRPr>
            </a:lvl2pPr>
            <a:lvl3pPr>
              <a:defRPr sz="1000">
                <a:latin typeface="Arial"/>
                <a:cs typeface="Arial"/>
              </a:defRPr>
            </a:lvl3pPr>
            <a:lvl4pPr>
              <a:defRPr sz="1000">
                <a:latin typeface="Arial"/>
                <a:cs typeface="Arial"/>
              </a:defRPr>
            </a:lvl4pPr>
            <a:lvl5pPr>
              <a:defRPr sz="1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Title Placeholder 1"/>
          <p:cNvSpPr>
            <a:spLocks noGrp="1"/>
          </p:cNvSpPr>
          <p:nvPr>
            <p:ph type="title"/>
          </p:nvPr>
        </p:nvSpPr>
        <p:spPr>
          <a:xfrm>
            <a:off x="384048" y="182880"/>
            <a:ext cx="9144000" cy="868036"/>
          </a:xfrm>
          <a:prstGeom prst="rect">
            <a:avLst/>
          </a:prstGeom>
        </p:spPr>
        <p:txBody>
          <a:bodyPr rtlCol="0" anchor="ctr" anchorCtr="0">
            <a:noAutofit/>
          </a:bodyPr>
          <a:lstStyle/>
          <a:p>
            <a:r>
              <a:rPr lang="en-US" smtClean="0"/>
              <a:t>Click to edit Master title style</a:t>
            </a:r>
            <a:endParaRPr lang="en-US" dirty="0"/>
          </a:p>
        </p:txBody>
      </p:sp>
      <p:sp>
        <p:nvSpPr>
          <p:cNvPr id="11" name="Slide Number Placeholder 6"/>
          <p:cNvSpPr>
            <a:spLocks noGrp="1"/>
          </p:cNvSpPr>
          <p:nvPr>
            <p:ph type="sldNum" sz="quarter" idx="10"/>
          </p:nvPr>
        </p:nvSpPr>
        <p:spPr>
          <a:xfrm>
            <a:off x="4857184" y="7018338"/>
            <a:ext cx="304800" cy="304800"/>
          </a:xfrm>
        </p:spPr>
        <p:txBody>
          <a:bodyPr/>
          <a:lstStyle>
            <a:lvl1pPr algn="ctr">
              <a:defRPr/>
            </a:lvl1pPr>
          </a:lstStyle>
          <a:p>
            <a:pPr>
              <a:defRPr/>
            </a:pPr>
            <a:fld id="{5022DBC9-CA2D-4590-A50F-B8413D8BD62E}"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atin typeface="+mj-lt"/>
              </a:defRPr>
            </a:lvl1pPr>
          </a:lstStyle>
          <a:p>
            <a:r>
              <a:rPr lang="en-US" smtClean="0"/>
              <a:t>Click to edit Master title style</a:t>
            </a:r>
            <a:endParaRPr lang="en-US" dirty="0"/>
          </a:p>
        </p:txBody>
      </p:sp>
      <p:sp>
        <p:nvSpPr>
          <p:cNvPr id="5" name="Slide Number Placeholder 6"/>
          <p:cNvSpPr>
            <a:spLocks noGrp="1"/>
          </p:cNvSpPr>
          <p:nvPr>
            <p:ph type="sldNum" sz="quarter" idx="10"/>
          </p:nvPr>
        </p:nvSpPr>
        <p:spPr>
          <a:xfrm>
            <a:off x="4857184" y="7018338"/>
            <a:ext cx="304800" cy="304800"/>
          </a:xfrm>
        </p:spPr>
        <p:txBody>
          <a:bodyPr/>
          <a:lstStyle>
            <a:lvl1pPr algn="ctr">
              <a:defRPr/>
            </a:lvl1pPr>
          </a:lstStyle>
          <a:p>
            <a:pPr>
              <a:defRPr/>
            </a:pPr>
            <a:fld id="{5022DBC9-CA2D-4590-A50F-B8413D8BD62E}"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6"/>
          <p:cNvSpPr>
            <a:spLocks noGrp="1"/>
          </p:cNvSpPr>
          <p:nvPr>
            <p:ph type="sldNum" sz="quarter" idx="10"/>
          </p:nvPr>
        </p:nvSpPr>
        <p:spPr>
          <a:xfrm>
            <a:off x="4857184" y="7018338"/>
            <a:ext cx="304800" cy="304800"/>
          </a:xfrm>
        </p:spPr>
        <p:txBody>
          <a:bodyPr/>
          <a:lstStyle>
            <a:lvl1pPr algn="ctr">
              <a:defRPr/>
            </a:lvl1pPr>
          </a:lstStyle>
          <a:p>
            <a:pPr>
              <a:defRPr/>
            </a:pPr>
            <a:fld id="{5022DBC9-CA2D-4590-A50F-B8413D8BD62E}"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76400"/>
            <a:ext cx="4444207" cy="648864"/>
          </a:xfrm>
        </p:spPr>
        <p:txBody>
          <a:bodyPr anchor="b">
            <a:noAutofit/>
          </a:bodyPr>
          <a:lstStyle>
            <a:lvl1pPr marL="0" indent="0">
              <a:buNone/>
              <a:defRPr sz="1800" b="1" i="0">
                <a:latin typeface="+mj-lt"/>
              </a:defRPr>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dirty="0" smtClean="0"/>
              <a:t>Click to edit Master text styles</a:t>
            </a:r>
          </a:p>
        </p:txBody>
      </p:sp>
      <p:sp>
        <p:nvSpPr>
          <p:cNvPr id="4" name="Content Placeholder 3"/>
          <p:cNvSpPr>
            <a:spLocks noGrp="1"/>
          </p:cNvSpPr>
          <p:nvPr>
            <p:ph sz="half" idx="2"/>
          </p:nvPr>
        </p:nvSpPr>
        <p:spPr>
          <a:xfrm>
            <a:off x="457200" y="2464859"/>
            <a:ext cx="4444207" cy="4478126"/>
          </a:xfrm>
        </p:spPr>
        <p:txBody>
          <a:bodyPr>
            <a:noAutofit/>
          </a:bodyPr>
          <a:lstStyle>
            <a:lvl1pPr>
              <a:defRPr sz="1000">
                <a:latin typeface="Arial"/>
                <a:cs typeface="Arial"/>
              </a:defRPr>
            </a:lvl1pPr>
            <a:lvl2pPr>
              <a:defRPr sz="1000">
                <a:latin typeface="Arial"/>
                <a:cs typeface="Arial"/>
              </a:defRPr>
            </a:lvl2pPr>
            <a:lvl3pPr>
              <a:defRPr sz="1000">
                <a:latin typeface="Arial"/>
                <a:cs typeface="Arial"/>
              </a:defRPr>
            </a:lvl3pPr>
            <a:lvl4pPr>
              <a:defRPr sz="1000">
                <a:latin typeface="Arial"/>
                <a:cs typeface="Arial"/>
              </a:defRPr>
            </a:lvl4pPr>
            <a:lvl5pPr>
              <a:defRPr sz="1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Text Placeholder 4"/>
          <p:cNvSpPr>
            <a:spLocks noGrp="1"/>
          </p:cNvSpPr>
          <p:nvPr>
            <p:ph type="body" sz="quarter" idx="3"/>
          </p:nvPr>
        </p:nvSpPr>
        <p:spPr>
          <a:xfrm>
            <a:off x="5155247" y="1676400"/>
            <a:ext cx="4445953" cy="648864"/>
          </a:xfrm>
        </p:spPr>
        <p:txBody>
          <a:bodyPr anchor="b">
            <a:noAutofit/>
          </a:bodyPr>
          <a:lstStyle>
            <a:lvl1pPr marL="0" indent="0">
              <a:buNone/>
              <a:defRPr sz="1800" b="1" i="0">
                <a:latin typeface="+mj-lt"/>
              </a:defRPr>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dirty="0" smtClean="0"/>
              <a:t>Click to edit Master text styles</a:t>
            </a:r>
          </a:p>
        </p:txBody>
      </p:sp>
      <p:sp>
        <p:nvSpPr>
          <p:cNvPr id="6" name="Content Placeholder 5"/>
          <p:cNvSpPr>
            <a:spLocks noGrp="1"/>
          </p:cNvSpPr>
          <p:nvPr>
            <p:ph sz="quarter" idx="4"/>
          </p:nvPr>
        </p:nvSpPr>
        <p:spPr>
          <a:xfrm>
            <a:off x="5155247" y="2464859"/>
            <a:ext cx="4445953" cy="4478126"/>
          </a:xfrm>
        </p:spPr>
        <p:txBody>
          <a:bodyPr>
            <a:noAutofit/>
          </a:bodyPr>
          <a:lstStyle>
            <a:lvl1pPr>
              <a:defRPr sz="1000">
                <a:latin typeface="Arial"/>
                <a:cs typeface="Arial"/>
              </a:defRPr>
            </a:lvl1pPr>
            <a:lvl2pPr>
              <a:defRPr sz="1000">
                <a:latin typeface="Arial"/>
                <a:cs typeface="Arial"/>
              </a:defRPr>
            </a:lvl2pPr>
            <a:lvl3pPr>
              <a:defRPr sz="1000">
                <a:latin typeface="Arial"/>
                <a:cs typeface="Arial"/>
              </a:defRPr>
            </a:lvl3pPr>
            <a:lvl4pPr>
              <a:defRPr sz="1000">
                <a:latin typeface="Arial"/>
                <a:cs typeface="Arial"/>
              </a:defRPr>
            </a:lvl4pPr>
            <a:lvl5pPr>
              <a:defRPr sz="1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8" name="Title Placeholder 1"/>
          <p:cNvSpPr>
            <a:spLocks noGrp="1"/>
          </p:cNvSpPr>
          <p:nvPr>
            <p:ph type="title"/>
          </p:nvPr>
        </p:nvSpPr>
        <p:spPr>
          <a:xfrm>
            <a:off x="384048" y="182880"/>
            <a:ext cx="9144000" cy="882632"/>
          </a:xfrm>
          <a:prstGeom prst="rect">
            <a:avLst/>
          </a:prstGeom>
        </p:spPr>
        <p:txBody>
          <a:bodyPr rtlCol="0">
            <a:noAutofit/>
          </a:bodyPr>
          <a:lstStyle/>
          <a:p>
            <a:r>
              <a:rPr lang="en-US" dirty="0" smtClean="0"/>
              <a:t>Click to edit Master title style</a:t>
            </a:r>
            <a:endParaRPr lang="en-US" dirty="0"/>
          </a:p>
        </p:txBody>
      </p:sp>
      <p:sp>
        <p:nvSpPr>
          <p:cNvPr id="11" name="Slide Number Placeholder 6"/>
          <p:cNvSpPr>
            <a:spLocks noGrp="1"/>
          </p:cNvSpPr>
          <p:nvPr>
            <p:ph type="sldNum" sz="quarter" idx="10"/>
          </p:nvPr>
        </p:nvSpPr>
        <p:spPr>
          <a:xfrm>
            <a:off x="4857184" y="7018338"/>
            <a:ext cx="304800" cy="304800"/>
          </a:xfrm>
        </p:spPr>
        <p:txBody>
          <a:bodyPr/>
          <a:lstStyle>
            <a:lvl1pPr algn="ctr">
              <a:defRPr/>
            </a:lvl1pPr>
          </a:lstStyle>
          <a:p>
            <a:pPr>
              <a:defRPr/>
            </a:pPr>
            <a:fld id="{5022DBC9-CA2D-4590-A50F-B8413D8BD62E}"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690365"/>
            <a:ext cx="10058400" cy="380999"/>
          </a:xfrm>
        </p:spPr>
        <p:txBody>
          <a:bodyPr>
            <a:noAutofit/>
          </a:bodyPr>
          <a:lstStyle>
            <a:lvl1pPr algn="ctr">
              <a:defRPr sz="2600" b="0" i="0" baseline="0">
                <a:solidFill>
                  <a:srgbClr val="24245A"/>
                </a:solidFill>
                <a:latin typeface="+mj-lt"/>
                <a:cs typeface="Fontin Bold"/>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0" y="7190839"/>
            <a:ext cx="10058400" cy="400413"/>
          </a:xfrm>
        </p:spPr>
        <p:txBody>
          <a:bodyPr>
            <a:noAutofit/>
          </a:bodyPr>
          <a:lstStyle>
            <a:lvl1pPr marL="0" indent="0" algn="ctr">
              <a:lnSpc>
                <a:spcPct val="100000"/>
              </a:lnSpc>
              <a:buNone/>
              <a:defRPr sz="1800" b="0" i="0">
                <a:solidFill>
                  <a:srgbClr val="001C5C"/>
                </a:solidFill>
                <a:latin typeface="+mj-lt"/>
                <a:cs typeface="Fontin Regular"/>
              </a:defRPr>
            </a:lvl1pPr>
            <a:lvl2pPr marL="509352" indent="0" algn="ctr">
              <a:buNone/>
              <a:defRPr>
                <a:solidFill>
                  <a:schemeClr val="tx1">
                    <a:tint val="75000"/>
                  </a:schemeClr>
                </a:solidFill>
              </a:defRPr>
            </a:lvl2pPr>
            <a:lvl3pPr marL="1018705" indent="0" algn="ctr">
              <a:buNone/>
              <a:defRPr>
                <a:solidFill>
                  <a:schemeClr val="tx1">
                    <a:tint val="75000"/>
                  </a:schemeClr>
                </a:solidFill>
              </a:defRPr>
            </a:lvl3pPr>
            <a:lvl4pPr marL="1528058" indent="0" algn="ctr">
              <a:buNone/>
              <a:defRPr>
                <a:solidFill>
                  <a:schemeClr val="tx1">
                    <a:tint val="75000"/>
                  </a:schemeClr>
                </a:solidFill>
              </a:defRPr>
            </a:lvl4pPr>
            <a:lvl5pPr marL="2037411" indent="0" algn="ctr">
              <a:buNone/>
              <a:defRPr>
                <a:solidFill>
                  <a:schemeClr val="tx1">
                    <a:tint val="75000"/>
                  </a:schemeClr>
                </a:solidFill>
              </a:defRPr>
            </a:lvl5pPr>
            <a:lvl6pPr marL="2546764" indent="0" algn="ctr">
              <a:buNone/>
              <a:defRPr>
                <a:solidFill>
                  <a:schemeClr val="tx1">
                    <a:tint val="75000"/>
                  </a:schemeClr>
                </a:solidFill>
              </a:defRPr>
            </a:lvl6pPr>
            <a:lvl7pPr marL="3056116" indent="0" algn="ctr">
              <a:buNone/>
              <a:defRPr>
                <a:solidFill>
                  <a:schemeClr val="tx1">
                    <a:tint val="75000"/>
                  </a:schemeClr>
                </a:solidFill>
              </a:defRPr>
            </a:lvl7pPr>
            <a:lvl8pPr marL="3565469" indent="0" algn="ctr">
              <a:buNone/>
              <a:defRPr>
                <a:solidFill>
                  <a:schemeClr val="tx1">
                    <a:tint val="75000"/>
                  </a:schemeClr>
                </a:solidFill>
              </a:defRPr>
            </a:lvl8pPr>
            <a:lvl9pPr marL="4074821"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109153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1.jpg"/><Relationship Id="rId5" Type="http://schemas.openxmlformats.org/officeDocument/2006/relationships/slideLayout" Target="../slideLayouts/slideLayout13.xml"/><Relationship Id="rId10" Type="http://schemas.openxmlformats.org/officeDocument/2006/relationships/theme" Target="../theme/theme2.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84048" y="182880"/>
            <a:ext cx="9144000" cy="86803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457200" y="1683990"/>
            <a:ext cx="9144000" cy="502161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Slide Number Placeholder 5"/>
          <p:cNvSpPr>
            <a:spLocks noGrp="1"/>
          </p:cNvSpPr>
          <p:nvPr>
            <p:ph type="sldNum" sz="quarter" idx="4"/>
          </p:nvPr>
        </p:nvSpPr>
        <p:spPr>
          <a:xfrm>
            <a:off x="4857278" y="7018338"/>
            <a:ext cx="304800" cy="304800"/>
          </a:xfrm>
          <a:prstGeom prst="rect">
            <a:avLst/>
          </a:prstGeom>
        </p:spPr>
        <p:txBody>
          <a:bodyPr vert="horz" lIns="0" tIns="0" rIns="0" bIns="0" rtlCol="0" anchor="b">
            <a:noAutofit/>
          </a:bodyPr>
          <a:lstStyle>
            <a:lvl1pPr algn="ctr" defTabSz="1018824" fontAlgn="auto">
              <a:spcBef>
                <a:spcPts val="0"/>
              </a:spcBef>
              <a:spcAft>
                <a:spcPts val="0"/>
              </a:spcAft>
              <a:defRPr sz="1000">
                <a:solidFill>
                  <a:schemeClr val="tx1"/>
                </a:solidFill>
                <a:latin typeface="Arial" pitchFamily="34" charset="0"/>
                <a:cs typeface="Arial" pitchFamily="34" charset="0"/>
              </a:defRPr>
            </a:lvl1pPr>
          </a:lstStyle>
          <a:p>
            <a:pPr>
              <a:defRPr/>
            </a:pPr>
            <a:fld id="{3AEC8FF7-1525-4F54-B6D5-8EB5AD5B085C}"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60" r:id="rId8"/>
  </p:sldLayoutIdLst>
  <p:hf hdr="0" ftr="0" dt="0"/>
  <p:txStyles>
    <p:titleStyle>
      <a:lvl1pPr algn="l" defTabSz="1017588" rtl="0" eaLnBrk="1" fontAlgn="base" hangingPunct="1">
        <a:spcBef>
          <a:spcPct val="0"/>
        </a:spcBef>
        <a:spcAft>
          <a:spcPct val="0"/>
        </a:spcAft>
        <a:defRPr sz="2400" b="1" i="0" kern="1200" baseline="0">
          <a:solidFill>
            <a:schemeClr val="bg1"/>
          </a:solidFill>
          <a:latin typeface="+mj-lt"/>
          <a:ea typeface="+mj-ea"/>
          <a:cs typeface="Fontin Bold"/>
        </a:defRPr>
      </a:lvl1pPr>
      <a:lvl2pPr algn="l" defTabSz="1017588" rtl="0" eaLnBrk="1" fontAlgn="base" hangingPunct="1">
        <a:spcBef>
          <a:spcPct val="0"/>
        </a:spcBef>
        <a:spcAft>
          <a:spcPct val="0"/>
        </a:spcAft>
        <a:defRPr sz="2400" b="1">
          <a:solidFill>
            <a:schemeClr val="bg1"/>
          </a:solidFill>
          <a:latin typeface="Arial" charset="0"/>
          <a:cs typeface="Arial" charset="0"/>
        </a:defRPr>
      </a:lvl2pPr>
      <a:lvl3pPr algn="l" defTabSz="1017588" rtl="0" eaLnBrk="1" fontAlgn="base" hangingPunct="1">
        <a:spcBef>
          <a:spcPct val="0"/>
        </a:spcBef>
        <a:spcAft>
          <a:spcPct val="0"/>
        </a:spcAft>
        <a:defRPr sz="2400" b="1">
          <a:solidFill>
            <a:schemeClr val="bg1"/>
          </a:solidFill>
          <a:latin typeface="Arial" charset="0"/>
          <a:cs typeface="Arial" charset="0"/>
        </a:defRPr>
      </a:lvl3pPr>
      <a:lvl4pPr algn="l" defTabSz="1017588" rtl="0" eaLnBrk="1" fontAlgn="base" hangingPunct="1">
        <a:spcBef>
          <a:spcPct val="0"/>
        </a:spcBef>
        <a:spcAft>
          <a:spcPct val="0"/>
        </a:spcAft>
        <a:defRPr sz="2400" b="1">
          <a:solidFill>
            <a:schemeClr val="bg1"/>
          </a:solidFill>
          <a:latin typeface="Arial" charset="0"/>
          <a:cs typeface="Arial" charset="0"/>
        </a:defRPr>
      </a:lvl4pPr>
      <a:lvl5pPr algn="l" defTabSz="1017588" rtl="0" eaLnBrk="1" fontAlgn="base" hangingPunct="1">
        <a:spcBef>
          <a:spcPct val="0"/>
        </a:spcBef>
        <a:spcAft>
          <a:spcPct val="0"/>
        </a:spcAft>
        <a:defRPr sz="2400" b="1">
          <a:solidFill>
            <a:schemeClr val="bg1"/>
          </a:solidFill>
          <a:latin typeface="Arial" charset="0"/>
          <a:cs typeface="Arial" charset="0"/>
        </a:defRPr>
      </a:lvl5pPr>
      <a:lvl6pPr marL="457200" algn="l" defTabSz="1017588" rtl="0" eaLnBrk="1" fontAlgn="base" hangingPunct="1">
        <a:spcBef>
          <a:spcPct val="0"/>
        </a:spcBef>
        <a:spcAft>
          <a:spcPct val="0"/>
        </a:spcAft>
        <a:defRPr sz="2400" b="1">
          <a:solidFill>
            <a:schemeClr val="bg1"/>
          </a:solidFill>
          <a:latin typeface="Arial" charset="0"/>
          <a:cs typeface="Arial" charset="0"/>
        </a:defRPr>
      </a:lvl6pPr>
      <a:lvl7pPr marL="914400" algn="l" defTabSz="1017588" rtl="0" eaLnBrk="1" fontAlgn="base" hangingPunct="1">
        <a:spcBef>
          <a:spcPct val="0"/>
        </a:spcBef>
        <a:spcAft>
          <a:spcPct val="0"/>
        </a:spcAft>
        <a:defRPr sz="2400" b="1">
          <a:solidFill>
            <a:schemeClr val="bg1"/>
          </a:solidFill>
          <a:latin typeface="Arial" charset="0"/>
          <a:cs typeface="Arial" charset="0"/>
        </a:defRPr>
      </a:lvl7pPr>
      <a:lvl8pPr marL="1371600" algn="l" defTabSz="1017588" rtl="0" eaLnBrk="1" fontAlgn="base" hangingPunct="1">
        <a:spcBef>
          <a:spcPct val="0"/>
        </a:spcBef>
        <a:spcAft>
          <a:spcPct val="0"/>
        </a:spcAft>
        <a:defRPr sz="2400" b="1">
          <a:solidFill>
            <a:schemeClr val="bg1"/>
          </a:solidFill>
          <a:latin typeface="Arial" charset="0"/>
          <a:cs typeface="Arial" charset="0"/>
        </a:defRPr>
      </a:lvl8pPr>
      <a:lvl9pPr marL="1828800" algn="l" defTabSz="1017588" rtl="0" eaLnBrk="1" fontAlgn="base" hangingPunct="1">
        <a:spcBef>
          <a:spcPct val="0"/>
        </a:spcBef>
        <a:spcAft>
          <a:spcPct val="0"/>
        </a:spcAft>
        <a:defRPr sz="2400" b="1">
          <a:solidFill>
            <a:schemeClr val="bg1"/>
          </a:solidFill>
          <a:latin typeface="Arial" charset="0"/>
          <a:cs typeface="Arial" charset="0"/>
        </a:defRPr>
      </a:lvl9pPr>
    </p:titleStyle>
    <p:bodyStyle>
      <a:lvl1pPr marL="233363" indent="-233363" algn="l" defTabSz="1017588" rtl="0" eaLnBrk="1" fontAlgn="base" hangingPunct="1">
        <a:lnSpc>
          <a:spcPts val="1200"/>
        </a:lnSpc>
        <a:spcBef>
          <a:spcPct val="0"/>
        </a:spcBef>
        <a:spcAft>
          <a:spcPts val="300"/>
        </a:spcAft>
        <a:buClr>
          <a:srgbClr val="24245A"/>
        </a:buClr>
        <a:buSzPct val="105000"/>
        <a:buFont typeface="Wingdings 2" pitchFamily="18" charset="2"/>
        <a:buChar char=""/>
        <a:defRPr sz="1000" b="0" i="0" kern="1200">
          <a:solidFill>
            <a:schemeClr val="tx1"/>
          </a:solidFill>
          <a:latin typeface="Arial"/>
          <a:ea typeface="+mn-ea"/>
          <a:cs typeface="Arial"/>
        </a:defRPr>
      </a:lvl1pPr>
      <a:lvl2pPr marL="457200" indent="-223838" algn="l" defTabSz="1017588" rtl="0" eaLnBrk="1" fontAlgn="base" hangingPunct="1">
        <a:lnSpc>
          <a:spcPts val="1200"/>
        </a:lnSpc>
        <a:spcBef>
          <a:spcPct val="0"/>
        </a:spcBef>
        <a:spcAft>
          <a:spcPts val="300"/>
        </a:spcAft>
        <a:buClr>
          <a:srgbClr val="24245A"/>
        </a:buClr>
        <a:buFont typeface="Wingdings 2" pitchFamily="18" charset="2"/>
        <a:buChar char=""/>
        <a:defRPr sz="1000" b="0" i="0" kern="1200">
          <a:solidFill>
            <a:schemeClr val="tx1"/>
          </a:solidFill>
          <a:latin typeface="Arial"/>
          <a:ea typeface="+mn-ea"/>
          <a:cs typeface="Arial"/>
        </a:defRPr>
      </a:lvl2pPr>
      <a:lvl3pPr marL="690563" indent="-233363" algn="l" defTabSz="1017588" rtl="0" eaLnBrk="1" fontAlgn="base" hangingPunct="1">
        <a:lnSpc>
          <a:spcPts val="1200"/>
        </a:lnSpc>
        <a:spcBef>
          <a:spcPct val="0"/>
        </a:spcBef>
        <a:spcAft>
          <a:spcPts val="300"/>
        </a:spcAft>
        <a:buClr>
          <a:srgbClr val="24245A"/>
        </a:buClr>
        <a:buSzPct val="90000"/>
        <a:buFont typeface="Wingdings 2" pitchFamily="18" charset="2"/>
        <a:buChar char=""/>
        <a:defRPr sz="1000" b="0" i="0" kern="1200">
          <a:solidFill>
            <a:schemeClr val="tx1"/>
          </a:solidFill>
          <a:latin typeface="Arial"/>
          <a:ea typeface="+mn-ea"/>
          <a:cs typeface="Arial"/>
        </a:defRPr>
      </a:lvl3pPr>
      <a:lvl4pPr marL="914400" indent="-223838" algn="l" defTabSz="1017588" rtl="0" eaLnBrk="1" fontAlgn="base" hangingPunct="1">
        <a:lnSpc>
          <a:spcPts val="1200"/>
        </a:lnSpc>
        <a:spcBef>
          <a:spcPct val="0"/>
        </a:spcBef>
        <a:spcAft>
          <a:spcPts val="300"/>
        </a:spcAft>
        <a:buClr>
          <a:srgbClr val="24245A"/>
        </a:buClr>
        <a:buFont typeface="Symbol" pitchFamily="18" charset="2"/>
        <a:buChar char=""/>
        <a:defRPr sz="1000" b="0" i="0" kern="1200">
          <a:solidFill>
            <a:schemeClr val="tx1"/>
          </a:solidFill>
          <a:latin typeface="Arial"/>
          <a:ea typeface="+mn-ea"/>
          <a:cs typeface="Arial"/>
        </a:defRPr>
      </a:lvl4pPr>
      <a:lvl5pPr marL="1147763" indent="-233363" algn="l" defTabSz="1017588" rtl="0" eaLnBrk="1" fontAlgn="base" hangingPunct="1">
        <a:spcBef>
          <a:spcPct val="20000"/>
        </a:spcBef>
        <a:spcAft>
          <a:spcPct val="0"/>
        </a:spcAft>
        <a:buFont typeface="Courier New" pitchFamily="49" charset="0"/>
        <a:defRPr sz="1000" kern="1200">
          <a:solidFill>
            <a:schemeClr val="tx1"/>
          </a:solidFill>
          <a:latin typeface="Arial" pitchFamily="34" charset="0"/>
          <a:ea typeface="+mn-ea"/>
          <a:cs typeface="Arial" pitchFamily="34" charset="0"/>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84049" y="182880"/>
            <a:ext cx="9144000" cy="86803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457201" y="1683990"/>
            <a:ext cx="9144000" cy="502161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Slide Number Placeholder 5"/>
          <p:cNvSpPr>
            <a:spLocks noGrp="1"/>
          </p:cNvSpPr>
          <p:nvPr>
            <p:ph type="sldNum" sz="quarter" idx="4"/>
          </p:nvPr>
        </p:nvSpPr>
        <p:spPr>
          <a:xfrm>
            <a:off x="4857278" y="7018338"/>
            <a:ext cx="304800" cy="304800"/>
          </a:xfrm>
          <a:prstGeom prst="rect">
            <a:avLst/>
          </a:prstGeom>
        </p:spPr>
        <p:txBody>
          <a:bodyPr vert="horz" lIns="0" tIns="0" rIns="0" bIns="0" rtlCol="0" anchor="b">
            <a:noAutofit/>
          </a:bodyPr>
          <a:lstStyle>
            <a:lvl1pPr algn="ctr" defTabSz="1018705" fontAlgn="auto">
              <a:spcBef>
                <a:spcPts val="0"/>
              </a:spcBef>
              <a:spcAft>
                <a:spcPts val="0"/>
              </a:spcAft>
              <a:defRPr sz="1000">
                <a:solidFill>
                  <a:schemeClr val="tx1"/>
                </a:solidFill>
                <a:latin typeface="Arial" pitchFamily="34" charset="0"/>
                <a:cs typeface="Arial" pitchFamily="34" charset="0"/>
              </a:defRPr>
            </a:lvl1pPr>
          </a:lstStyle>
          <a:p>
            <a:pPr>
              <a:defRPr/>
            </a:pPr>
            <a:fld id="{3AEC8FF7-1525-4F54-B6D5-8EB5AD5B085C}"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4445707"/>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Lst>
  <p:hf hdr="0" ftr="0" dt="0"/>
  <p:txStyles>
    <p:titleStyle>
      <a:lvl1pPr algn="l" defTabSz="1017468" rtl="0" eaLnBrk="1" fontAlgn="base" hangingPunct="1">
        <a:spcBef>
          <a:spcPct val="0"/>
        </a:spcBef>
        <a:spcAft>
          <a:spcPct val="0"/>
        </a:spcAft>
        <a:defRPr sz="2500" b="1" i="0" kern="1200" baseline="0">
          <a:solidFill>
            <a:schemeClr val="bg1"/>
          </a:solidFill>
          <a:latin typeface="+mj-lt"/>
          <a:ea typeface="+mj-ea"/>
          <a:cs typeface="Fontin Bold"/>
        </a:defRPr>
      </a:lvl1pPr>
      <a:lvl2pPr algn="l" defTabSz="1017468" rtl="0" eaLnBrk="1" fontAlgn="base" hangingPunct="1">
        <a:spcBef>
          <a:spcPct val="0"/>
        </a:spcBef>
        <a:spcAft>
          <a:spcPct val="0"/>
        </a:spcAft>
        <a:defRPr sz="2500" b="1">
          <a:solidFill>
            <a:schemeClr val="bg1"/>
          </a:solidFill>
          <a:latin typeface="Arial" charset="0"/>
          <a:cs typeface="Arial" charset="0"/>
        </a:defRPr>
      </a:lvl2pPr>
      <a:lvl3pPr algn="l" defTabSz="1017468" rtl="0" eaLnBrk="1" fontAlgn="base" hangingPunct="1">
        <a:spcBef>
          <a:spcPct val="0"/>
        </a:spcBef>
        <a:spcAft>
          <a:spcPct val="0"/>
        </a:spcAft>
        <a:defRPr sz="2500" b="1">
          <a:solidFill>
            <a:schemeClr val="bg1"/>
          </a:solidFill>
          <a:latin typeface="Arial" charset="0"/>
          <a:cs typeface="Arial" charset="0"/>
        </a:defRPr>
      </a:lvl3pPr>
      <a:lvl4pPr algn="l" defTabSz="1017468" rtl="0" eaLnBrk="1" fontAlgn="base" hangingPunct="1">
        <a:spcBef>
          <a:spcPct val="0"/>
        </a:spcBef>
        <a:spcAft>
          <a:spcPct val="0"/>
        </a:spcAft>
        <a:defRPr sz="2500" b="1">
          <a:solidFill>
            <a:schemeClr val="bg1"/>
          </a:solidFill>
          <a:latin typeface="Arial" charset="0"/>
          <a:cs typeface="Arial" charset="0"/>
        </a:defRPr>
      </a:lvl4pPr>
      <a:lvl5pPr algn="l" defTabSz="1017468" rtl="0" eaLnBrk="1" fontAlgn="base" hangingPunct="1">
        <a:spcBef>
          <a:spcPct val="0"/>
        </a:spcBef>
        <a:spcAft>
          <a:spcPct val="0"/>
        </a:spcAft>
        <a:defRPr sz="2500" b="1">
          <a:solidFill>
            <a:schemeClr val="bg1"/>
          </a:solidFill>
          <a:latin typeface="Arial" charset="0"/>
          <a:cs typeface="Arial" charset="0"/>
        </a:defRPr>
      </a:lvl5pPr>
      <a:lvl6pPr marL="457146" algn="l" defTabSz="1017468" rtl="0" eaLnBrk="1" fontAlgn="base" hangingPunct="1">
        <a:spcBef>
          <a:spcPct val="0"/>
        </a:spcBef>
        <a:spcAft>
          <a:spcPct val="0"/>
        </a:spcAft>
        <a:defRPr sz="2500" b="1">
          <a:solidFill>
            <a:schemeClr val="bg1"/>
          </a:solidFill>
          <a:latin typeface="Arial" charset="0"/>
          <a:cs typeface="Arial" charset="0"/>
        </a:defRPr>
      </a:lvl6pPr>
      <a:lvl7pPr marL="914294" algn="l" defTabSz="1017468" rtl="0" eaLnBrk="1" fontAlgn="base" hangingPunct="1">
        <a:spcBef>
          <a:spcPct val="0"/>
        </a:spcBef>
        <a:spcAft>
          <a:spcPct val="0"/>
        </a:spcAft>
        <a:defRPr sz="2500" b="1">
          <a:solidFill>
            <a:schemeClr val="bg1"/>
          </a:solidFill>
          <a:latin typeface="Arial" charset="0"/>
          <a:cs typeface="Arial" charset="0"/>
        </a:defRPr>
      </a:lvl7pPr>
      <a:lvl8pPr marL="1371440" algn="l" defTabSz="1017468" rtl="0" eaLnBrk="1" fontAlgn="base" hangingPunct="1">
        <a:spcBef>
          <a:spcPct val="0"/>
        </a:spcBef>
        <a:spcAft>
          <a:spcPct val="0"/>
        </a:spcAft>
        <a:defRPr sz="2500" b="1">
          <a:solidFill>
            <a:schemeClr val="bg1"/>
          </a:solidFill>
          <a:latin typeface="Arial" charset="0"/>
          <a:cs typeface="Arial" charset="0"/>
        </a:defRPr>
      </a:lvl8pPr>
      <a:lvl9pPr marL="1828586" algn="l" defTabSz="1017468" rtl="0" eaLnBrk="1" fontAlgn="base" hangingPunct="1">
        <a:spcBef>
          <a:spcPct val="0"/>
        </a:spcBef>
        <a:spcAft>
          <a:spcPct val="0"/>
        </a:spcAft>
        <a:defRPr sz="2500" b="1">
          <a:solidFill>
            <a:schemeClr val="bg1"/>
          </a:solidFill>
          <a:latin typeface="Arial" charset="0"/>
          <a:cs typeface="Arial" charset="0"/>
        </a:defRPr>
      </a:lvl9pPr>
    </p:titleStyle>
    <p:bodyStyle>
      <a:lvl1pPr marL="233336" indent="-233336" algn="l" defTabSz="1017468" rtl="0" eaLnBrk="1" fontAlgn="base" hangingPunct="1">
        <a:lnSpc>
          <a:spcPts val="1200"/>
        </a:lnSpc>
        <a:spcBef>
          <a:spcPct val="0"/>
        </a:spcBef>
        <a:spcAft>
          <a:spcPts val="300"/>
        </a:spcAft>
        <a:buClr>
          <a:srgbClr val="24245A"/>
        </a:buClr>
        <a:buSzPct val="105000"/>
        <a:buFont typeface="Wingdings 2" pitchFamily="18" charset="2"/>
        <a:buChar char=""/>
        <a:defRPr sz="1000" b="0" i="0" kern="1200">
          <a:solidFill>
            <a:schemeClr val="tx1"/>
          </a:solidFill>
          <a:latin typeface="Arial"/>
          <a:ea typeface="+mn-ea"/>
          <a:cs typeface="Arial"/>
        </a:defRPr>
      </a:lvl1pPr>
      <a:lvl2pPr marL="457146" indent="-223812" algn="l" defTabSz="1017468" rtl="0" eaLnBrk="1" fontAlgn="base" hangingPunct="1">
        <a:lnSpc>
          <a:spcPts val="1200"/>
        </a:lnSpc>
        <a:spcBef>
          <a:spcPct val="0"/>
        </a:spcBef>
        <a:spcAft>
          <a:spcPts val="300"/>
        </a:spcAft>
        <a:buClr>
          <a:srgbClr val="24245A"/>
        </a:buClr>
        <a:buFont typeface="Wingdings 2" pitchFamily="18" charset="2"/>
        <a:buChar char=""/>
        <a:defRPr sz="1000" b="0" i="0" kern="1200">
          <a:solidFill>
            <a:schemeClr val="tx1"/>
          </a:solidFill>
          <a:latin typeface="Arial"/>
          <a:ea typeface="+mn-ea"/>
          <a:cs typeface="Arial"/>
        </a:defRPr>
      </a:lvl2pPr>
      <a:lvl3pPr marL="690482" indent="-233336" algn="l" defTabSz="1017468" rtl="0" eaLnBrk="1" fontAlgn="base" hangingPunct="1">
        <a:lnSpc>
          <a:spcPts val="1200"/>
        </a:lnSpc>
        <a:spcBef>
          <a:spcPct val="0"/>
        </a:spcBef>
        <a:spcAft>
          <a:spcPts val="300"/>
        </a:spcAft>
        <a:buClr>
          <a:srgbClr val="24245A"/>
        </a:buClr>
        <a:buSzPct val="90000"/>
        <a:buFont typeface="Wingdings 2" pitchFamily="18" charset="2"/>
        <a:buChar char=""/>
        <a:defRPr sz="1000" b="0" i="0" kern="1200">
          <a:solidFill>
            <a:schemeClr val="tx1"/>
          </a:solidFill>
          <a:latin typeface="Arial"/>
          <a:ea typeface="+mn-ea"/>
          <a:cs typeface="Arial"/>
        </a:defRPr>
      </a:lvl3pPr>
      <a:lvl4pPr marL="914294" indent="-223812" algn="l" defTabSz="1017468" rtl="0" eaLnBrk="1" fontAlgn="base" hangingPunct="1">
        <a:lnSpc>
          <a:spcPts val="1200"/>
        </a:lnSpc>
        <a:spcBef>
          <a:spcPct val="0"/>
        </a:spcBef>
        <a:spcAft>
          <a:spcPts val="300"/>
        </a:spcAft>
        <a:buClr>
          <a:srgbClr val="24245A"/>
        </a:buClr>
        <a:buFont typeface="Symbol" pitchFamily="18" charset="2"/>
        <a:buChar char=""/>
        <a:defRPr sz="1000" b="0" i="0" kern="1200">
          <a:solidFill>
            <a:schemeClr val="tx1"/>
          </a:solidFill>
          <a:latin typeface="Arial"/>
          <a:ea typeface="+mn-ea"/>
          <a:cs typeface="Arial"/>
        </a:defRPr>
      </a:lvl4pPr>
      <a:lvl5pPr marL="1147629" indent="-233336" algn="l" defTabSz="1017468" rtl="0" eaLnBrk="1" fontAlgn="base" hangingPunct="1">
        <a:spcBef>
          <a:spcPct val="20000"/>
        </a:spcBef>
        <a:spcAft>
          <a:spcPct val="0"/>
        </a:spcAft>
        <a:buFont typeface="Courier New" pitchFamily="49" charset="0"/>
        <a:defRPr sz="1000" kern="1200">
          <a:solidFill>
            <a:schemeClr val="tx1"/>
          </a:solidFill>
          <a:latin typeface="Arial" pitchFamily="34" charset="0"/>
          <a:ea typeface="+mn-ea"/>
          <a:cs typeface="Arial" pitchFamily="34" charset="0"/>
        </a:defRPr>
      </a:lvl5pPr>
      <a:lvl6pPr marL="2801440"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0793"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145"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9498"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705" rtl="0" eaLnBrk="1" latinLnBrk="0" hangingPunct="1">
        <a:defRPr sz="2000" kern="1200">
          <a:solidFill>
            <a:schemeClr val="tx1"/>
          </a:solidFill>
          <a:latin typeface="+mn-lt"/>
          <a:ea typeface="+mn-ea"/>
          <a:cs typeface="+mn-cs"/>
        </a:defRPr>
      </a:lvl1pPr>
      <a:lvl2pPr marL="509352" algn="l" defTabSz="1018705" rtl="0" eaLnBrk="1" latinLnBrk="0" hangingPunct="1">
        <a:defRPr sz="2000" kern="1200">
          <a:solidFill>
            <a:schemeClr val="tx1"/>
          </a:solidFill>
          <a:latin typeface="+mn-lt"/>
          <a:ea typeface="+mn-ea"/>
          <a:cs typeface="+mn-cs"/>
        </a:defRPr>
      </a:lvl2pPr>
      <a:lvl3pPr marL="1018705" algn="l" defTabSz="1018705" rtl="0" eaLnBrk="1" latinLnBrk="0" hangingPunct="1">
        <a:defRPr sz="2000" kern="1200">
          <a:solidFill>
            <a:schemeClr val="tx1"/>
          </a:solidFill>
          <a:latin typeface="+mn-lt"/>
          <a:ea typeface="+mn-ea"/>
          <a:cs typeface="+mn-cs"/>
        </a:defRPr>
      </a:lvl3pPr>
      <a:lvl4pPr marL="1528058" algn="l" defTabSz="1018705" rtl="0" eaLnBrk="1" latinLnBrk="0" hangingPunct="1">
        <a:defRPr sz="2000" kern="1200">
          <a:solidFill>
            <a:schemeClr val="tx1"/>
          </a:solidFill>
          <a:latin typeface="+mn-lt"/>
          <a:ea typeface="+mn-ea"/>
          <a:cs typeface="+mn-cs"/>
        </a:defRPr>
      </a:lvl4pPr>
      <a:lvl5pPr marL="2037411" algn="l" defTabSz="1018705" rtl="0" eaLnBrk="1" latinLnBrk="0" hangingPunct="1">
        <a:defRPr sz="2000" kern="1200">
          <a:solidFill>
            <a:schemeClr val="tx1"/>
          </a:solidFill>
          <a:latin typeface="+mn-lt"/>
          <a:ea typeface="+mn-ea"/>
          <a:cs typeface="+mn-cs"/>
        </a:defRPr>
      </a:lvl5pPr>
      <a:lvl6pPr marL="2546764" algn="l" defTabSz="1018705" rtl="0" eaLnBrk="1" latinLnBrk="0" hangingPunct="1">
        <a:defRPr sz="2000" kern="1200">
          <a:solidFill>
            <a:schemeClr val="tx1"/>
          </a:solidFill>
          <a:latin typeface="+mn-lt"/>
          <a:ea typeface="+mn-ea"/>
          <a:cs typeface="+mn-cs"/>
        </a:defRPr>
      </a:lvl6pPr>
      <a:lvl7pPr marL="3056116" algn="l" defTabSz="1018705" rtl="0" eaLnBrk="1" latinLnBrk="0" hangingPunct="1">
        <a:defRPr sz="2000" kern="1200">
          <a:solidFill>
            <a:schemeClr val="tx1"/>
          </a:solidFill>
          <a:latin typeface="+mn-lt"/>
          <a:ea typeface="+mn-ea"/>
          <a:cs typeface="+mn-cs"/>
        </a:defRPr>
      </a:lvl7pPr>
      <a:lvl8pPr marL="3565469" algn="l" defTabSz="1018705" rtl="0" eaLnBrk="1" latinLnBrk="0" hangingPunct="1">
        <a:defRPr sz="2000" kern="1200">
          <a:solidFill>
            <a:schemeClr val="tx1"/>
          </a:solidFill>
          <a:latin typeface="+mn-lt"/>
          <a:ea typeface="+mn-ea"/>
          <a:cs typeface="+mn-cs"/>
        </a:defRPr>
      </a:lvl8pPr>
      <a:lvl9pPr marL="4074821" algn="l" defTabSz="1018705"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slideLayout" Target="../slideLayouts/slideLayout6.xml"/><Relationship Id="rId1" Type="http://schemas.openxmlformats.org/officeDocument/2006/relationships/tags" Target="../tags/tag60.xml"/></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62.xml"/><Relationship Id="rId7" Type="http://schemas.openxmlformats.org/officeDocument/2006/relationships/image" Target="../media/image30.emf"/><Relationship Id="rId2" Type="http://schemas.openxmlformats.org/officeDocument/2006/relationships/tags" Target="../tags/tag61.xml"/><Relationship Id="rId1" Type="http://schemas.openxmlformats.org/officeDocument/2006/relationships/vmlDrawing" Target="../drawings/vmlDrawing2.vml"/><Relationship Id="rId6" Type="http://schemas.openxmlformats.org/officeDocument/2006/relationships/oleObject" Target="../embeddings/Microsoft_Excel_97-2003_Worksheet3.xls"/><Relationship Id="rId11" Type="http://schemas.openxmlformats.org/officeDocument/2006/relationships/image" Target="../media/image31.emf"/><Relationship Id="rId5" Type="http://schemas.openxmlformats.org/officeDocument/2006/relationships/oleObject" Target="../embeddings/oleObject3.bin"/><Relationship Id="rId10" Type="http://schemas.openxmlformats.org/officeDocument/2006/relationships/oleObject" Target="../embeddings/Microsoft_Excel_97-2003_Worksheet4.xls"/><Relationship Id="rId4" Type="http://schemas.openxmlformats.org/officeDocument/2006/relationships/slideLayout" Target="../slideLayouts/slideLayout6.xml"/><Relationship Id="rId9" Type="http://schemas.openxmlformats.org/officeDocument/2006/relationships/oleObject" Target="../embeddings/oleObject4.bin"/></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6.xml"/><Relationship Id="rId1" Type="http://schemas.openxmlformats.org/officeDocument/2006/relationships/tags" Target="../tags/tag63.xml"/><Relationship Id="rId4" Type="http://schemas.openxmlformats.org/officeDocument/2006/relationships/chart" Target="../charts/chart1.xml"/></Relationships>
</file>

<file path=ppt/slides/_rels/slide1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slideLayout" Target="../slideLayouts/slideLayout5.xml"/><Relationship Id="rId1" Type="http://schemas.openxmlformats.org/officeDocument/2006/relationships/tags" Target="../tags/tag64.xml"/><Relationship Id="rId4" Type="http://schemas.openxmlformats.org/officeDocument/2006/relationships/image" Target="../media/image6.wmf"/></Relationships>
</file>

<file path=ppt/slides/_rels/slide14.xml.rels><?xml version="1.0" encoding="UTF-8" standalone="yes"?>
<Relationships xmlns="http://schemas.openxmlformats.org/package/2006/relationships"><Relationship Id="rId8" Type="http://schemas.openxmlformats.org/officeDocument/2006/relationships/image" Target="../media/image32.emf"/><Relationship Id="rId3" Type="http://schemas.openxmlformats.org/officeDocument/2006/relationships/slideLayout" Target="../slideLayouts/slideLayout6.xml"/><Relationship Id="rId7" Type="http://schemas.openxmlformats.org/officeDocument/2006/relationships/package" Target="../embeddings/Microsoft_Excel_Worksheet3.xlsx"/><Relationship Id="rId2" Type="http://schemas.openxmlformats.org/officeDocument/2006/relationships/tags" Target="../tags/tag65.xml"/><Relationship Id="rId1" Type="http://schemas.openxmlformats.org/officeDocument/2006/relationships/vmlDrawing" Target="../drawings/vmlDrawing3.vml"/><Relationship Id="rId6" Type="http://schemas.openxmlformats.org/officeDocument/2006/relationships/oleObject" Target="../embeddings/oleObject5.bin"/><Relationship Id="rId11" Type="http://schemas.openxmlformats.org/officeDocument/2006/relationships/image" Target="../media/image33.emf"/><Relationship Id="rId5" Type="http://schemas.openxmlformats.org/officeDocument/2006/relationships/chart" Target="../charts/chart2.xml"/><Relationship Id="rId10" Type="http://schemas.openxmlformats.org/officeDocument/2006/relationships/package" Target="../embeddings/Microsoft_Excel_Worksheet4.xlsx"/><Relationship Id="rId4" Type="http://schemas.openxmlformats.org/officeDocument/2006/relationships/image" Target="../media/image15.png"/><Relationship Id="rId9" Type="http://schemas.openxmlformats.org/officeDocument/2006/relationships/oleObject" Target="../embeddings/oleObject6.bin"/></Relationships>
</file>

<file path=ppt/slides/_rels/slide1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slideLayout" Target="../slideLayouts/slideLayout6.xml"/><Relationship Id="rId1" Type="http://schemas.openxmlformats.org/officeDocument/2006/relationships/tags" Target="../tags/tag6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6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6.xml"/><Relationship Id="rId1" Type="http://schemas.openxmlformats.org/officeDocument/2006/relationships/tags" Target="../tags/tag68.xml"/><Relationship Id="rId6" Type="http://schemas.openxmlformats.org/officeDocument/2006/relationships/image" Target="../media/image38.png"/><Relationship Id="rId5" Type="http://schemas.openxmlformats.org/officeDocument/2006/relationships/image" Target="../media/image37.jpeg"/><Relationship Id="rId4" Type="http://schemas.openxmlformats.org/officeDocument/2006/relationships/image" Target="../media/image36.jpe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6.xml"/><Relationship Id="rId1" Type="http://schemas.openxmlformats.org/officeDocument/2006/relationships/tags" Target="../tags/tag69.xml"/><Relationship Id="rId6" Type="http://schemas.openxmlformats.org/officeDocument/2006/relationships/image" Target="../media/image39.png"/><Relationship Id="rId5" Type="http://schemas.openxmlformats.org/officeDocument/2006/relationships/image" Target="../media/image37.jpeg"/><Relationship Id="rId4" Type="http://schemas.openxmlformats.org/officeDocument/2006/relationships/image" Target="../media/image36.jpeg"/></Relationships>
</file>

<file path=ppt/slides/_rels/slide1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slideLayout" Target="../slideLayouts/slideLayout14.xml"/><Relationship Id="rId1" Type="http://schemas.openxmlformats.org/officeDocument/2006/relationships/tags" Target="../tags/tag70.xml"/><Relationship Id="rId5" Type="http://schemas.openxmlformats.org/officeDocument/2006/relationships/image" Target="../media/image42.jpeg"/><Relationship Id="rId4" Type="http://schemas.openxmlformats.org/officeDocument/2006/relationships/image" Target="../media/image41.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13" Type="http://schemas.openxmlformats.org/officeDocument/2006/relationships/tags" Target="../tags/tag83.xml"/><Relationship Id="rId18" Type="http://schemas.openxmlformats.org/officeDocument/2006/relationships/tags" Target="../tags/tag88.xml"/><Relationship Id="rId26" Type="http://schemas.openxmlformats.org/officeDocument/2006/relationships/tags" Target="../tags/tag96.xml"/><Relationship Id="rId39" Type="http://schemas.openxmlformats.org/officeDocument/2006/relationships/tags" Target="../tags/tag109.xml"/><Relationship Id="rId3" Type="http://schemas.openxmlformats.org/officeDocument/2006/relationships/tags" Target="../tags/tag73.xml"/><Relationship Id="rId21" Type="http://schemas.openxmlformats.org/officeDocument/2006/relationships/tags" Target="../tags/tag91.xml"/><Relationship Id="rId34" Type="http://schemas.openxmlformats.org/officeDocument/2006/relationships/tags" Target="../tags/tag104.xml"/><Relationship Id="rId42" Type="http://schemas.openxmlformats.org/officeDocument/2006/relationships/tags" Target="../tags/tag112.xml"/><Relationship Id="rId47" Type="http://schemas.openxmlformats.org/officeDocument/2006/relationships/tags" Target="../tags/tag117.xml"/><Relationship Id="rId50" Type="http://schemas.openxmlformats.org/officeDocument/2006/relationships/notesSlide" Target="../notesSlides/notesSlide4.xml"/><Relationship Id="rId7" Type="http://schemas.openxmlformats.org/officeDocument/2006/relationships/tags" Target="../tags/tag77.xml"/><Relationship Id="rId12" Type="http://schemas.openxmlformats.org/officeDocument/2006/relationships/tags" Target="../tags/tag82.xml"/><Relationship Id="rId17" Type="http://schemas.openxmlformats.org/officeDocument/2006/relationships/tags" Target="../tags/tag87.xml"/><Relationship Id="rId25" Type="http://schemas.openxmlformats.org/officeDocument/2006/relationships/tags" Target="../tags/tag95.xml"/><Relationship Id="rId33" Type="http://schemas.openxmlformats.org/officeDocument/2006/relationships/tags" Target="../tags/tag103.xml"/><Relationship Id="rId38" Type="http://schemas.openxmlformats.org/officeDocument/2006/relationships/tags" Target="../tags/tag108.xml"/><Relationship Id="rId46" Type="http://schemas.openxmlformats.org/officeDocument/2006/relationships/tags" Target="../tags/tag116.xml"/><Relationship Id="rId2" Type="http://schemas.openxmlformats.org/officeDocument/2006/relationships/tags" Target="../tags/tag72.xml"/><Relationship Id="rId16" Type="http://schemas.openxmlformats.org/officeDocument/2006/relationships/tags" Target="../tags/tag86.xml"/><Relationship Id="rId20" Type="http://schemas.openxmlformats.org/officeDocument/2006/relationships/tags" Target="../tags/tag90.xml"/><Relationship Id="rId29" Type="http://schemas.openxmlformats.org/officeDocument/2006/relationships/tags" Target="../tags/tag99.xml"/><Relationship Id="rId41" Type="http://schemas.openxmlformats.org/officeDocument/2006/relationships/tags" Target="../tags/tag111.xml"/><Relationship Id="rId1" Type="http://schemas.openxmlformats.org/officeDocument/2006/relationships/tags" Target="../tags/tag71.xml"/><Relationship Id="rId6" Type="http://schemas.openxmlformats.org/officeDocument/2006/relationships/tags" Target="../tags/tag76.xml"/><Relationship Id="rId11" Type="http://schemas.openxmlformats.org/officeDocument/2006/relationships/tags" Target="../tags/tag81.xml"/><Relationship Id="rId24" Type="http://schemas.openxmlformats.org/officeDocument/2006/relationships/tags" Target="../tags/tag94.xml"/><Relationship Id="rId32" Type="http://schemas.openxmlformats.org/officeDocument/2006/relationships/tags" Target="../tags/tag102.xml"/><Relationship Id="rId37" Type="http://schemas.openxmlformats.org/officeDocument/2006/relationships/tags" Target="../tags/tag107.xml"/><Relationship Id="rId40" Type="http://schemas.openxmlformats.org/officeDocument/2006/relationships/tags" Target="../tags/tag110.xml"/><Relationship Id="rId45" Type="http://schemas.openxmlformats.org/officeDocument/2006/relationships/tags" Target="../tags/tag115.xml"/><Relationship Id="rId5" Type="http://schemas.openxmlformats.org/officeDocument/2006/relationships/tags" Target="../tags/tag75.xml"/><Relationship Id="rId15" Type="http://schemas.openxmlformats.org/officeDocument/2006/relationships/tags" Target="../tags/tag85.xml"/><Relationship Id="rId23" Type="http://schemas.openxmlformats.org/officeDocument/2006/relationships/tags" Target="../tags/tag93.xml"/><Relationship Id="rId28" Type="http://schemas.openxmlformats.org/officeDocument/2006/relationships/tags" Target="../tags/tag98.xml"/><Relationship Id="rId36" Type="http://schemas.openxmlformats.org/officeDocument/2006/relationships/tags" Target="../tags/tag106.xml"/><Relationship Id="rId49" Type="http://schemas.openxmlformats.org/officeDocument/2006/relationships/slideLayout" Target="../slideLayouts/slideLayout6.xml"/><Relationship Id="rId10" Type="http://schemas.openxmlformats.org/officeDocument/2006/relationships/tags" Target="../tags/tag80.xml"/><Relationship Id="rId19" Type="http://schemas.openxmlformats.org/officeDocument/2006/relationships/tags" Target="../tags/tag89.xml"/><Relationship Id="rId31" Type="http://schemas.openxmlformats.org/officeDocument/2006/relationships/tags" Target="../tags/tag101.xml"/><Relationship Id="rId44" Type="http://schemas.openxmlformats.org/officeDocument/2006/relationships/tags" Target="../tags/tag114.xml"/><Relationship Id="rId4" Type="http://schemas.openxmlformats.org/officeDocument/2006/relationships/tags" Target="../tags/tag74.xml"/><Relationship Id="rId9" Type="http://schemas.openxmlformats.org/officeDocument/2006/relationships/tags" Target="../tags/tag79.xml"/><Relationship Id="rId14" Type="http://schemas.openxmlformats.org/officeDocument/2006/relationships/tags" Target="../tags/tag84.xml"/><Relationship Id="rId22" Type="http://schemas.openxmlformats.org/officeDocument/2006/relationships/tags" Target="../tags/tag92.xml"/><Relationship Id="rId27" Type="http://schemas.openxmlformats.org/officeDocument/2006/relationships/tags" Target="../tags/tag97.xml"/><Relationship Id="rId30" Type="http://schemas.openxmlformats.org/officeDocument/2006/relationships/tags" Target="../tags/tag100.xml"/><Relationship Id="rId35" Type="http://schemas.openxmlformats.org/officeDocument/2006/relationships/tags" Target="../tags/tag105.xml"/><Relationship Id="rId43" Type="http://schemas.openxmlformats.org/officeDocument/2006/relationships/tags" Target="../tags/tag113.xml"/><Relationship Id="rId48" Type="http://schemas.openxmlformats.org/officeDocument/2006/relationships/tags" Target="../tags/tag118.xml"/><Relationship Id="rId8" Type="http://schemas.openxmlformats.org/officeDocument/2006/relationships/tags" Target="../tags/tag78.xml"/></Relationships>
</file>

<file path=ppt/slides/_rels/slide21.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slideLayout" Target="../slideLayouts/slideLayout6.xml"/><Relationship Id="rId1" Type="http://schemas.openxmlformats.org/officeDocument/2006/relationships/tags" Target="../tags/tag119.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6.xml"/><Relationship Id="rId1" Type="http://schemas.openxmlformats.org/officeDocument/2006/relationships/tags" Target="../tags/tag120.xml"/><Relationship Id="rId5" Type="http://schemas.openxmlformats.org/officeDocument/2006/relationships/image" Target="../media/image44.jpeg"/><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slideLayout" Target="../slideLayouts/slideLayout6.xml"/><Relationship Id="rId1" Type="http://schemas.openxmlformats.org/officeDocument/2006/relationships/tags" Target="../tags/tag121.xml"/><Relationship Id="rId5" Type="http://schemas.openxmlformats.org/officeDocument/2006/relationships/image" Target="../media/image45.png"/><Relationship Id="rId4" Type="http://schemas.openxmlformats.org/officeDocument/2006/relationships/image" Target="../media/image6.wmf"/></Relationships>
</file>

<file path=ppt/slides/_rels/slide2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slideLayout" Target="../slideLayouts/slideLayout6.xml"/><Relationship Id="rId1" Type="http://schemas.openxmlformats.org/officeDocument/2006/relationships/tags" Target="../tags/tag12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wmf"/><Relationship Id="rId7" Type="http://schemas.openxmlformats.org/officeDocument/2006/relationships/image" Target="../media/image9.jpeg"/><Relationship Id="rId2" Type="http://schemas.openxmlformats.org/officeDocument/2006/relationships/slideLayout" Target="../slideLayouts/slideLayout5.xml"/><Relationship Id="rId1" Type="http://schemas.openxmlformats.org/officeDocument/2006/relationships/tags" Target="../tags/tag3.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wmf"/></Relationships>
</file>

<file path=ppt/slides/_rels/slide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slideLayout" Target="../slideLayouts/slideLayout2.xml"/><Relationship Id="rId7" Type="http://schemas.openxmlformats.org/officeDocument/2006/relationships/image" Target="../media/image15.png"/><Relationship Id="rId2" Type="http://schemas.openxmlformats.org/officeDocument/2006/relationships/tags" Target="../tags/tag5.xml"/><Relationship Id="rId1" Type="http://schemas.openxmlformats.org/officeDocument/2006/relationships/vmlDrawing" Target="../drawings/vmlDrawing1.vml"/><Relationship Id="rId6" Type="http://schemas.openxmlformats.org/officeDocument/2006/relationships/image" Target="../media/image13.emf"/><Relationship Id="rId5" Type="http://schemas.openxmlformats.org/officeDocument/2006/relationships/oleObject" Target="../embeddings/Microsoft_Excel_97-2003_Worksheet1.xls"/><Relationship Id="rId10" Type="http://schemas.openxmlformats.org/officeDocument/2006/relationships/image" Target="../media/image14.emf"/><Relationship Id="rId4" Type="http://schemas.openxmlformats.org/officeDocument/2006/relationships/oleObject" Target="../embeddings/oleObject1.bin"/><Relationship Id="rId9" Type="http://schemas.openxmlformats.org/officeDocument/2006/relationships/oleObject" Target="../embeddings/Microsoft_Excel_97-2003_Worksheet2.xls"/></Relationships>
</file>

<file path=ppt/slides/_rels/slide8.xml.rels><?xml version="1.0" encoding="UTF-8" standalone="yes"?>
<Relationships xmlns="http://schemas.openxmlformats.org/package/2006/relationships"><Relationship Id="rId8" Type="http://schemas.openxmlformats.org/officeDocument/2006/relationships/image" Target="../media/image19.wmf"/><Relationship Id="rId13" Type="http://schemas.openxmlformats.org/officeDocument/2006/relationships/image" Target="../media/image24.wmf"/><Relationship Id="rId18" Type="http://schemas.openxmlformats.org/officeDocument/2006/relationships/image" Target="../media/image27.wmf"/><Relationship Id="rId3" Type="http://schemas.openxmlformats.org/officeDocument/2006/relationships/tags" Target="../tags/tag8.xml"/><Relationship Id="rId7" Type="http://schemas.openxmlformats.org/officeDocument/2006/relationships/image" Target="../media/image18.wmf"/><Relationship Id="rId12" Type="http://schemas.openxmlformats.org/officeDocument/2006/relationships/image" Target="../media/image23.wmf"/><Relationship Id="rId17" Type="http://schemas.openxmlformats.org/officeDocument/2006/relationships/image" Target="../media/image26.wmf"/><Relationship Id="rId2" Type="http://schemas.openxmlformats.org/officeDocument/2006/relationships/tags" Target="../tags/tag7.xml"/><Relationship Id="rId16" Type="http://schemas.openxmlformats.org/officeDocument/2006/relationships/image" Target="../media/image6.wmf"/><Relationship Id="rId20" Type="http://schemas.openxmlformats.org/officeDocument/2006/relationships/image" Target="../media/image29.png"/><Relationship Id="rId1" Type="http://schemas.openxmlformats.org/officeDocument/2006/relationships/tags" Target="../tags/tag6.xml"/><Relationship Id="rId6" Type="http://schemas.openxmlformats.org/officeDocument/2006/relationships/image" Target="../media/image17.wmf"/><Relationship Id="rId11" Type="http://schemas.openxmlformats.org/officeDocument/2006/relationships/image" Target="../media/image22.wmf"/><Relationship Id="rId5" Type="http://schemas.openxmlformats.org/officeDocument/2006/relationships/image" Target="../media/image16.wmf"/><Relationship Id="rId15" Type="http://schemas.openxmlformats.org/officeDocument/2006/relationships/image" Target="../media/image5.wmf"/><Relationship Id="rId10" Type="http://schemas.openxmlformats.org/officeDocument/2006/relationships/image" Target="../media/image21.wmf"/><Relationship Id="rId19" Type="http://schemas.openxmlformats.org/officeDocument/2006/relationships/image" Target="../media/image28.wmf"/><Relationship Id="rId4" Type="http://schemas.openxmlformats.org/officeDocument/2006/relationships/slideLayout" Target="../slideLayouts/slideLayout6.xml"/><Relationship Id="rId9" Type="http://schemas.openxmlformats.org/officeDocument/2006/relationships/image" Target="../media/image20.wmf"/><Relationship Id="rId14" Type="http://schemas.openxmlformats.org/officeDocument/2006/relationships/image" Target="../media/image25.wmf"/></Relationships>
</file>

<file path=ppt/slides/_rels/slide9.xml.rels><?xml version="1.0" encoding="UTF-8" standalone="yes"?>
<Relationships xmlns="http://schemas.openxmlformats.org/package/2006/relationships"><Relationship Id="rId13" Type="http://schemas.openxmlformats.org/officeDocument/2006/relationships/tags" Target="../tags/tag21.xml"/><Relationship Id="rId18" Type="http://schemas.openxmlformats.org/officeDocument/2006/relationships/tags" Target="../tags/tag26.xml"/><Relationship Id="rId26" Type="http://schemas.openxmlformats.org/officeDocument/2006/relationships/tags" Target="../tags/tag34.xml"/><Relationship Id="rId39" Type="http://schemas.openxmlformats.org/officeDocument/2006/relationships/tags" Target="../tags/tag47.xml"/><Relationship Id="rId3" Type="http://schemas.openxmlformats.org/officeDocument/2006/relationships/tags" Target="../tags/tag11.xml"/><Relationship Id="rId21" Type="http://schemas.openxmlformats.org/officeDocument/2006/relationships/tags" Target="../tags/tag29.xml"/><Relationship Id="rId34" Type="http://schemas.openxmlformats.org/officeDocument/2006/relationships/tags" Target="../tags/tag42.xml"/><Relationship Id="rId42" Type="http://schemas.openxmlformats.org/officeDocument/2006/relationships/tags" Target="../tags/tag50.xml"/><Relationship Id="rId47" Type="http://schemas.openxmlformats.org/officeDocument/2006/relationships/tags" Target="../tags/tag55.xml"/><Relationship Id="rId50" Type="http://schemas.openxmlformats.org/officeDocument/2006/relationships/tags" Target="../tags/tag58.xml"/><Relationship Id="rId7" Type="http://schemas.openxmlformats.org/officeDocument/2006/relationships/tags" Target="../tags/tag15.xml"/><Relationship Id="rId12" Type="http://schemas.openxmlformats.org/officeDocument/2006/relationships/tags" Target="../tags/tag20.xml"/><Relationship Id="rId17" Type="http://schemas.openxmlformats.org/officeDocument/2006/relationships/tags" Target="../tags/tag25.xml"/><Relationship Id="rId25" Type="http://schemas.openxmlformats.org/officeDocument/2006/relationships/tags" Target="../tags/tag33.xml"/><Relationship Id="rId33" Type="http://schemas.openxmlformats.org/officeDocument/2006/relationships/tags" Target="../tags/tag41.xml"/><Relationship Id="rId38" Type="http://schemas.openxmlformats.org/officeDocument/2006/relationships/tags" Target="../tags/tag46.xml"/><Relationship Id="rId46" Type="http://schemas.openxmlformats.org/officeDocument/2006/relationships/tags" Target="../tags/tag54.xml"/><Relationship Id="rId2" Type="http://schemas.openxmlformats.org/officeDocument/2006/relationships/tags" Target="../tags/tag10.xml"/><Relationship Id="rId16" Type="http://schemas.openxmlformats.org/officeDocument/2006/relationships/tags" Target="../tags/tag24.xml"/><Relationship Id="rId20" Type="http://schemas.openxmlformats.org/officeDocument/2006/relationships/tags" Target="../tags/tag28.xml"/><Relationship Id="rId29" Type="http://schemas.openxmlformats.org/officeDocument/2006/relationships/tags" Target="../tags/tag37.xml"/><Relationship Id="rId41" Type="http://schemas.openxmlformats.org/officeDocument/2006/relationships/tags" Target="../tags/tag49.xml"/><Relationship Id="rId1" Type="http://schemas.openxmlformats.org/officeDocument/2006/relationships/tags" Target="../tags/tag9.xml"/><Relationship Id="rId6" Type="http://schemas.openxmlformats.org/officeDocument/2006/relationships/tags" Target="../tags/tag14.xml"/><Relationship Id="rId11" Type="http://schemas.openxmlformats.org/officeDocument/2006/relationships/tags" Target="../tags/tag19.xml"/><Relationship Id="rId24" Type="http://schemas.openxmlformats.org/officeDocument/2006/relationships/tags" Target="../tags/tag32.xml"/><Relationship Id="rId32" Type="http://schemas.openxmlformats.org/officeDocument/2006/relationships/tags" Target="../tags/tag40.xml"/><Relationship Id="rId37" Type="http://schemas.openxmlformats.org/officeDocument/2006/relationships/tags" Target="../tags/tag45.xml"/><Relationship Id="rId40" Type="http://schemas.openxmlformats.org/officeDocument/2006/relationships/tags" Target="../tags/tag48.xml"/><Relationship Id="rId45" Type="http://schemas.openxmlformats.org/officeDocument/2006/relationships/tags" Target="../tags/tag53.xml"/><Relationship Id="rId53" Type="http://schemas.openxmlformats.org/officeDocument/2006/relationships/notesSlide" Target="../notesSlides/notesSlide2.xml"/><Relationship Id="rId5" Type="http://schemas.openxmlformats.org/officeDocument/2006/relationships/tags" Target="../tags/tag13.xml"/><Relationship Id="rId15" Type="http://schemas.openxmlformats.org/officeDocument/2006/relationships/tags" Target="../tags/tag23.xml"/><Relationship Id="rId23" Type="http://schemas.openxmlformats.org/officeDocument/2006/relationships/tags" Target="../tags/tag31.xml"/><Relationship Id="rId28" Type="http://schemas.openxmlformats.org/officeDocument/2006/relationships/tags" Target="../tags/tag36.xml"/><Relationship Id="rId36" Type="http://schemas.openxmlformats.org/officeDocument/2006/relationships/tags" Target="../tags/tag44.xml"/><Relationship Id="rId49" Type="http://schemas.openxmlformats.org/officeDocument/2006/relationships/tags" Target="../tags/tag57.xml"/><Relationship Id="rId10" Type="http://schemas.openxmlformats.org/officeDocument/2006/relationships/tags" Target="../tags/tag18.xml"/><Relationship Id="rId19" Type="http://schemas.openxmlformats.org/officeDocument/2006/relationships/tags" Target="../tags/tag27.xml"/><Relationship Id="rId31" Type="http://schemas.openxmlformats.org/officeDocument/2006/relationships/tags" Target="../tags/tag39.xml"/><Relationship Id="rId44" Type="http://schemas.openxmlformats.org/officeDocument/2006/relationships/tags" Target="../tags/tag52.xml"/><Relationship Id="rId52" Type="http://schemas.openxmlformats.org/officeDocument/2006/relationships/slideLayout" Target="../slideLayouts/slideLayout6.xml"/><Relationship Id="rId4" Type="http://schemas.openxmlformats.org/officeDocument/2006/relationships/tags" Target="../tags/tag12.xml"/><Relationship Id="rId9" Type="http://schemas.openxmlformats.org/officeDocument/2006/relationships/tags" Target="../tags/tag17.xml"/><Relationship Id="rId14" Type="http://schemas.openxmlformats.org/officeDocument/2006/relationships/tags" Target="../tags/tag22.xml"/><Relationship Id="rId22" Type="http://schemas.openxmlformats.org/officeDocument/2006/relationships/tags" Target="../tags/tag30.xml"/><Relationship Id="rId27" Type="http://schemas.openxmlformats.org/officeDocument/2006/relationships/tags" Target="../tags/tag35.xml"/><Relationship Id="rId30" Type="http://schemas.openxmlformats.org/officeDocument/2006/relationships/tags" Target="../tags/tag38.xml"/><Relationship Id="rId35" Type="http://schemas.openxmlformats.org/officeDocument/2006/relationships/tags" Target="../tags/tag43.xml"/><Relationship Id="rId43" Type="http://schemas.openxmlformats.org/officeDocument/2006/relationships/tags" Target="../tags/tag51.xml"/><Relationship Id="rId48" Type="http://schemas.openxmlformats.org/officeDocument/2006/relationships/tags" Target="../tags/tag56.xml"/><Relationship Id="rId8" Type="http://schemas.openxmlformats.org/officeDocument/2006/relationships/tags" Target="../tags/tag16.xml"/><Relationship Id="rId51" Type="http://schemas.openxmlformats.org/officeDocument/2006/relationships/tags" Target="../tags/tag5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Company Overview</a:t>
            </a:r>
            <a:endParaRPr lang="en-US" dirty="0"/>
          </a:p>
        </p:txBody>
      </p:sp>
      <p:sp>
        <p:nvSpPr>
          <p:cNvPr id="3" name="Subtitle 2"/>
          <p:cNvSpPr>
            <a:spLocks noGrp="1"/>
          </p:cNvSpPr>
          <p:nvPr>
            <p:ph type="subTitle" idx="1"/>
          </p:nvPr>
        </p:nvSpPr>
        <p:spPr>
          <a:xfrm>
            <a:off x="0" y="7115023"/>
            <a:ext cx="10058400" cy="400414"/>
          </a:xfrm>
        </p:spPr>
        <p:txBody>
          <a:bodyPr/>
          <a:lstStyle/>
          <a:p>
            <a:r>
              <a:rPr lang="en-US" dirty="0" smtClean="0"/>
              <a:t>Internet Society, LIBTECH NYC</a:t>
            </a:r>
          </a:p>
          <a:p>
            <a:r>
              <a:rPr lang="en-US" dirty="0" smtClean="0"/>
              <a:t>May 21, 2014</a:t>
            </a:r>
            <a:endParaRPr lang="en-US" dirty="0"/>
          </a:p>
        </p:txBody>
      </p:sp>
      <p:pic>
        <p:nvPicPr>
          <p:cNvPr id="4" name="Picture 3" descr="AF_PhaseMap_updatev4_2-5-14_cartoon_noLable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000" y="3111100"/>
            <a:ext cx="6236416" cy="3932051"/>
          </a:xfrm>
          <a:prstGeom prst="rect">
            <a:avLst/>
          </a:prstGeom>
        </p:spPr>
      </p:pic>
    </p:spTree>
    <p:extLst>
      <p:ext uri="{BB962C8B-B14F-4D97-AF65-F5344CB8AC3E}">
        <p14:creationId xmlns:p14="http://schemas.microsoft.com/office/powerpoint/2010/main" val="15114385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Slide Number Placeholder 3"/>
          <p:cNvSpPr txBox="1">
            <a:spLocks noGrp="1"/>
          </p:cNvSpPr>
          <p:nvPr/>
        </p:nvSpPr>
        <p:spPr bwMode="auto">
          <a:xfrm>
            <a:off x="4870450" y="7018338"/>
            <a:ext cx="304800" cy="304800"/>
          </a:xfrm>
          <a:prstGeom prst="rect">
            <a:avLst/>
          </a:prstGeom>
          <a:noFill/>
          <a:ln w="9525">
            <a:noFill/>
            <a:miter lim="800000"/>
            <a:headEnd/>
            <a:tailEnd/>
          </a:ln>
        </p:spPr>
        <p:txBody>
          <a:bodyPr lIns="0" tIns="0" rIns="0" bIns="0" anchor="b"/>
          <a:lstStyle/>
          <a:p>
            <a:pPr algn="ctr"/>
            <a:fld id="{594DA9B7-7293-4AD0-9109-0D4A1C1019EE}" type="slidenum">
              <a:rPr lang="en-US" sz="1000">
                <a:cs typeface="Arial" charset="0"/>
              </a:rPr>
              <a:pPr algn="ctr"/>
              <a:t>10</a:t>
            </a:fld>
            <a:endParaRPr lang="en-US" sz="1000" dirty="0">
              <a:cs typeface="Arial" charset="0"/>
            </a:endParaRPr>
          </a:p>
        </p:txBody>
      </p:sp>
      <p:sp>
        <p:nvSpPr>
          <p:cNvPr id="3" name="Title 2"/>
          <p:cNvSpPr>
            <a:spLocks noGrp="1"/>
          </p:cNvSpPr>
          <p:nvPr>
            <p:ph type="title"/>
          </p:nvPr>
        </p:nvSpPr>
        <p:spPr/>
        <p:txBody>
          <a:bodyPr/>
          <a:lstStyle/>
          <a:p>
            <a:r>
              <a:rPr lang="en-US" dirty="0" smtClean="0"/>
              <a:t>What is the Big Picture for Connectivity?</a:t>
            </a:r>
            <a:endParaRPr lang="en-US" dirty="0"/>
          </a:p>
        </p:txBody>
      </p:sp>
      <p:pic>
        <p:nvPicPr>
          <p:cNvPr id="16" name="Picture 3" descr="logo.wmf"/>
          <p:cNvPicPr>
            <a:picLocks noChangeAspect="1"/>
          </p:cNvPicPr>
          <p:nvPr/>
        </p:nvPicPr>
        <p:blipFill>
          <a:blip r:embed="rId3" cstate="email">
            <a:extLst>
              <a:ext uri="{28A0092B-C50C-407E-A947-70E740481C1C}">
                <a14:useLocalDpi xmlns:a14="http://schemas.microsoft.com/office/drawing/2010/main"/>
              </a:ext>
            </a:extLst>
          </a:blip>
          <a:srcRect r="80503"/>
          <a:stretch>
            <a:fillRect/>
          </a:stretch>
        </p:blipFill>
        <p:spPr bwMode="auto">
          <a:xfrm>
            <a:off x="4331766" y="3595579"/>
            <a:ext cx="1707213" cy="1532838"/>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818115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578" name="Object 26"/>
          <p:cNvGraphicFramePr>
            <a:graphicFrameLocks/>
          </p:cNvGraphicFramePr>
          <p:nvPr/>
        </p:nvGraphicFramePr>
        <p:xfrm>
          <a:off x="5181600" y="2509014"/>
          <a:ext cx="4448175" cy="2316162"/>
        </p:xfrm>
        <a:graphic>
          <a:graphicData uri="http://schemas.openxmlformats.org/presentationml/2006/ole">
            <mc:AlternateContent xmlns:mc="http://schemas.openxmlformats.org/markup-compatibility/2006">
              <mc:Choice xmlns:v="urn:schemas-microsoft-com:vml" Requires="v">
                <p:oleObj spid="_x0000_s96265" name="Worksheet" r:id="rId6" imgW="4448243" imgH="2314643" progId="Excel.Sheet.8">
                  <p:embed followColorScheme="full"/>
                </p:oleObj>
              </mc:Choice>
              <mc:Fallback>
                <p:oleObj name="Worksheet" r:id="rId6" imgW="4448243" imgH="2314643" progId="Excel.Sheet.8">
                  <p:embed followColorScheme="full"/>
                  <p:pic>
                    <p:nvPicPr>
                      <p:cNvPr id="0" name=""/>
                      <p:cNvPicPr>
                        <a:picLocks noChangeArrowheads="1"/>
                      </p:cNvPicPr>
                      <p:nvPr/>
                    </p:nvPicPr>
                    <p:blipFill>
                      <a:blip r:embed="rId7"/>
                      <a:srcRect/>
                      <a:stretch>
                        <a:fillRect/>
                      </a:stretch>
                    </p:blipFill>
                    <p:spPr bwMode="auto">
                      <a:xfrm>
                        <a:off x="5181600" y="2509014"/>
                        <a:ext cx="4448175" cy="2316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 name="Title 27"/>
          <p:cNvSpPr>
            <a:spLocks noGrp="1"/>
          </p:cNvSpPr>
          <p:nvPr>
            <p:ph type="title"/>
          </p:nvPr>
        </p:nvSpPr>
        <p:spPr/>
        <p:txBody>
          <a:bodyPr/>
          <a:lstStyle/>
          <a:p>
            <a:r>
              <a:rPr lang="en-US" dirty="0" smtClean="0"/>
              <a:t>Unprecedented Growth in Data Consumption Fueling </a:t>
            </a:r>
            <a:br>
              <a:rPr lang="en-US" dirty="0" smtClean="0"/>
            </a:br>
            <a:r>
              <a:rPr lang="en-US" dirty="0" smtClean="0"/>
              <a:t>Demand for Broadband Capacity</a:t>
            </a:r>
            <a:endParaRPr lang="en-US" dirty="0"/>
          </a:p>
        </p:txBody>
      </p:sp>
      <p:sp>
        <p:nvSpPr>
          <p:cNvPr id="23580" name="Title 1"/>
          <p:cNvSpPr>
            <a:spLocks/>
          </p:cNvSpPr>
          <p:nvPr/>
        </p:nvSpPr>
        <p:spPr bwMode="auto">
          <a:xfrm>
            <a:off x="457200" y="304800"/>
            <a:ext cx="9144000" cy="685800"/>
          </a:xfrm>
          <a:prstGeom prst="rect">
            <a:avLst/>
          </a:prstGeom>
          <a:noFill/>
          <a:ln w="9525">
            <a:noFill/>
            <a:miter lim="800000"/>
            <a:headEnd/>
            <a:tailEnd/>
          </a:ln>
        </p:spPr>
        <p:txBody>
          <a:bodyPr lIns="0" tIns="0" rIns="0" bIns="0"/>
          <a:lstStyle/>
          <a:p>
            <a:endParaRPr lang="en-US" sz="2400" dirty="0">
              <a:solidFill>
                <a:schemeClr val="bg1"/>
              </a:solidFill>
              <a:cs typeface="Arial" charset="0"/>
            </a:endParaRPr>
          </a:p>
        </p:txBody>
      </p:sp>
      <p:sp>
        <p:nvSpPr>
          <p:cNvPr id="23583" name="Rounded Rectangle 25"/>
          <p:cNvSpPr>
            <a:spLocks noChangeArrowheads="1"/>
          </p:cNvSpPr>
          <p:nvPr/>
        </p:nvSpPr>
        <p:spPr bwMode="auto">
          <a:xfrm>
            <a:off x="504825" y="1647825"/>
            <a:ext cx="4343400" cy="457200"/>
          </a:xfrm>
          <a:prstGeom prst="roundRect">
            <a:avLst>
              <a:gd name="adj" fmla="val 16667"/>
            </a:avLst>
          </a:prstGeom>
          <a:solidFill>
            <a:schemeClr val="hlink"/>
          </a:solidFill>
          <a:ln w="25400" algn="ctr">
            <a:noFill/>
            <a:round/>
            <a:headEnd/>
            <a:tailEnd/>
          </a:ln>
        </p:spPr>
        <p:txBody>
          <a:bodyPr anchor="ctr"/>
          <a:lstStyle/>
          <a:p>
            <a:pPr algn="ctr"/>
            <a:r>
              <a:rPr lang="en-US" sz="1100" b="1" dirty="0" smtClean="0">
                <a:solidFill>
                  <a:schemeClr val="bg1"/>
                </a:solidFill>
                <a:latin typeface="+mj-lt"/>
                <a:cs typeface="Arial" charset="0"/>
              </a:rPr>
              <a:t>An Increasingly Mobile Society</a:t>
            </a:r>
            <a:endParaRPr lang="en-US" sz="1100" b="1" baseline="30000" dirty="0">
              <a:solidFill>
                <a:schemeClr val="bg1"/>
              </a:solidFill>
              <a:latin typeface="+mj-lt"/>
              <a:cs typeface="Arial" charset="0"/>
            </a:endParaRPr>
          </a:p>
        </p:txBody>
      </p:sp>
      <p:sp>
        <p:nvSpPr>
          <p:cNvPr id="23584" name="Content Placeholder 2"/>
          <p:cNvSpPr>
            <a:spLocks/>
          </p:cNvSpPr>
          <p:nvPr/>
        </p:nvSpPr>
        <p:spPr bwMode="auto">
          <a:xfrm>
            <a:off x="5257800" y="4911082"/>
            <a:ext cx="4191000" cy="1910766"/>
          </a:xfrm>
          <a:prstGeom prst="rect">
            <a:avLst/>
          </a:prstGeom>
          <a:noFill/>
          <a:ln w="9525">
            <a:noFill/>
            <a:miter lim="800000"/>
            <a:headEnd/>
            <a:tailEnd/>
          </a:ln>
        </p:spPr>
        <p:txBody>
          <a:bodyPr lIns="0" tIns="0" rIns="0" bIns="0"/>
          <a:lstStyle/>
          <a:p>
            <a:pPr marL="174625" indent="-174625">
              <a:lnSpc>
                <a:spcPct val="120000"/>
              </a:lnSpc>
              <a:spcBef>
                <a:spcPct val="50000"/>
              </a:spcBef>
              <a:buClr>
                <a:srgbClr val="24245A"/>
              </a:buClr>
              <a:buSzPct val="105000"/>
              <a:buBlip>
                <a:blip r:embed="rId8"/>
              </a:buBlip>
            </a:pPr>
            <a:r>
              <a:rPr lang="en-US" sz="1100" dirty="0" smtClean="0">
                <a:cs typeface="Arial" charset="0"/>
              </a:rPr>
              <a:t> Enterprise </a:t>
            </a:r>
            <a:r>
              <a:rPr lang="en-US" sz="1100" dirty="0">
                <a:cs typeface="Arial" charset="0"/>
              </a:rPr>
              <a:t>IT outsourcing trend to accelerate as companies seek options to reduce costs, while enhancing technical capabilities</a:t>
            </a:r>
          </a:p>
          <a:p>
            <a:pPr marL="174625" indent="-174625">
              <a:lnSpc>
                <a:spcPct val="120000"/>
              </a:lnSpc>
              <a:spcBef>
                <a:spcPct val="50000"/>
              </a:spcBef>
              <a:buClr>
                <a:srgbClr val="24245A"/>
              </a:buClr>
              <a:buSzPct val="105000"/>
              <a:buBlip>
                <a:blip r:embed="rId8"/>
              </a:buBlip>
            </a:pPr>
            <a:r>
              <a:rPr lang="en-US" sz="1100" dirty="0" smtClean="0">
                <a:cs typeface="Arial" charset="0"/>
              </a:rPr>
              <a:t> By </a:t>
            </a:r>
            <a:r>
              <a:rPr lang="en-US" sz="1100" dirty="0">
                <a:cs typeface="Arial" charset="0"/>
              </a:rPr>
              <a:t>2015, one of every seven dollars spent on packaged software, server and storage offerings will be through the public cloud model</a:t>
            </a:r>
          </a:p>
        </p:txBody>
      </p:sp>
      <p:sp>
        <p:nvSpPr>
          <p:cNvPr id="23585" name="Content Placeholder 2"/>
          <p:cNvSpPr>
            <a:spLocks/>
          </p:cNvSpPr>
          <p:nvPr/>
        </p:nvSpPr>
        <p:spPr bwMode="auto">
          <a:xfrm>
            <a:off x="457200" y="4911081"/>
            <a:ext cx="4521200" cy="1907591"/>
          </a:xfrm>
          <a:prstGeom prst="rect">
            <a:avLst/>
          </a:prstGeom>
          <a:noFill/>
          <a:ln w="9525">
            <a:noFill/>
            <a:miter lim="800000"/>
            <a:headEnd/>
            <a:tailEnd/>
          </a:ln>
        </p:spPr>
        <p:txBody>
          <a:bodyPr lIns="0" tIns="0" rIns="0" bIns="0"/>
          <a:lstStyle/>
          <a:p>
            <a:pPr marL="174625" indent="-174625">
              <a:lnSpc>
                <a:spcPct val="120000"/>
              </a:lnSpc>
              <a:spcBef>
                <a:spcPct val="50000"/>
              </a:spcBef>
              <a:buClr>
                <a:srgbClr val="24245A"/>
              </a:buClr>
              <a:buSzPct val="105000"/>
              <a:buBlip>
                <a:blip r:embed="rId8"/>
              </a:buBlip>
            </a:pPr>
            <a:r>
              <a:rPr lang="en-US" sz="1100" dirty="0" smtClean="0">
                <a:cs typeface="Arial" charset="0"/>
              </a:rPr>
              <a:t> Proliferation </a:t>
            </a:r>
            <a:r>
              <a:rPr lang="en-US" sz="1100" dirty="0">
                <a:cs typeface="Arial" charset="0"/>
              </a:rPr>
              <a:t>of smart phones and tablets and continued shift towards digital content driving mobile data usage</a:t>
            </a:r>
          </a:p>
          <a:p>
            <a:pPr marL="342900" lvl="1" indent="-171450">
              <a:lnSpc>
                <a:spcPct val="120000"/>
              </a:lnSpc>
              <a:spcBef>
                <a:spcPct val="50000"/>
              </a:spcBef>
              <a:buClr>
                <a:srgbClr val="24245A"/>
              </a:buClr>
              <a:buFont typeface="Wingdings 2" pitchFamily="18" charset="2"/>
              <a:buChar char=""/>
            </a:pPr>
            <a:r>
              <a:rPr lang="en-US" sz="1100" dirty="0" smtClean="0">
                <a:latin typeface="+mn-lt"/>
                <a:cs typeface="Arial" charset="0"/>
              </a:rPr>
              <a:t>Nearly 20% of total forecasted 2017 global mobile data traffic attributable to North America</a:t>
            </a:r>
          </a:p>
          <a:p>
            <a:pPr marL="342900" lvl="1" indent="-171450">
              <a:lnSpc>
                <a:spcPct val="120000"/>
              </a:lnSpc>
              <a:spcBef>
                <a:spcPct val="50000"/>
              </a:spcBef>
              <a:buClr>
                <a:srgbClr val="24245A"/>
              </a:buClr>
              <a:buFont typeface="Wingdings 2" pitchFamily="18" charset="2"/>
              <a:buChar char=""/>
            </a:pPr>
            <a:r>
              <a:rPr lang="en-US" sz="1100" dirty="0" smtClean="0">
                <a:latin typeface="+mn-lt"/>
                <a:cs typeface="Arial" charset="0"/>
              </a:rPr>
              <a:t>Vast </a:t>
            </a:r>
            <a:r>
              <a:rPr lang="en-US" sz="1100" dirty="0">
                <a:latin typeface="+mn-lt"/>
                <a:cs typeface="Arial" charset="0"/>
              </a:rPr>
              <a:t>geographic profile of the U.S. creating challenges for fiber penetration of wireless towers</a:t>
            </a:r>
          </a:p>
          <a:p>
            <a:pPr marL="174625" indent="-174625">
              <a:lnSpc>
                <a:spcPct val="120000"/>
              </a:lnSpc>
              <a:spcBef>
                <a:spcPct val="50000"/>
              </a:spcBef>
              <a:buClr>
                <a:srgbClr val="24245A"/>
              </a:buClr>
              <a:buSzPct val="105000"/>
              <a:buBlip>
                <a:blip r:embed="rId8"/>
              </a:buBlip>
            </a:pPr>
            <a:r>
              <a:rPr lang="en-US" sz="1100" dirty="0" smtClean="0">
                <a:cs typeface="Arial" charset="0"/>
              </a:rPr>
              <a:t> Majority </a:t>
            </a:r>
            <a:r>
              <a:rPr lang="en-US" sz="1100" dirty="0">
                <a:cs typeface="Arial" charset="0"/>
              </a:rPr>
              <a:t>of U.S. wireless towers currently not connected to fiber backbone</a:t>
            </a:r>
          </a:p>
        </p:txBody>
      </p:sp>
      <p:graphicFrame>
        <p:nvGraphicFramePr>
          <p:cNvPr id="23577" name="Chart 22"/>
          <p:cNvGraphicFramePr>
            <a:graphicFrameLocks/>
          </p:cNvGraphicFramePr>
          <p:nvPr>
            <p:extLst>
              <p:ext uri="{D42A27DB-BD31-4B8C-83A1-F6EECF244321}">
                <p14:modId xmlns:p14="http://schemas.microsoft.com/office/powerpoint/2010/main" val="2049137181"/>
              </p:ext>
            </p:extLst>
          </p:nvPr>
        </p:nvGraphicFramePr>
        <p:xfrm>
          <a:off x="404813" y="2508250"/>
          <a:ext cx="4533900" cy="2439988"/>
        </p:xfrm>
        <a:graphic>
          <a:graphicData uri="http://schemas.openxmlformats.org/presentationml/2006/ole">
            <mc:AlternateContent xmlns:mc="http://schemas.openxmlformats.org/markup-compatibility/2006">
              <mc:Choice xmlns:v="urn:schemas-microsoft-com:vml" Requires="v">
                <p:oleObj spid="_x0000_s96266" name="Worksheet" r:id="rId10" imgW="4533900" imgH="2438400" progId="Excel.Sheet.8">
                  <p:embed followColorScheme="full"/>
                </p:oleObj>
              </mc:Choice>
              <mc:Fallback>
                <p:oleObj name="Worksheet" r:id="rId10" imgW="4533900" imgH="2438400" progId="Excel.Sheet.8">
                  <p:embed followColorScheme="full"/>
                  <p:pic>
                    <p:nvPicPr>
                      <p:cNvPr id="0" name=""/>
                      <p:cNvPicPr>
                        <a:picLocks noChangeArrowheads="1"/>
                      </p:cNvPicPr>
                      <p:nvPr/>
                    </p:nvPicPr>
                    <p:blipFill>
                      <a:blip r:embed="rId11"/>
                      <a:srcRect/>
                      <a:stretch>
                        <a:fillRect/>
                      </a:stretch>
                    </p:blipFill>
                    <p:spPr bwMode="auto">
                      <a:xfrm>
                        <a:off x="404813" y="2508250"/>
                        <a:ext cx="4533900" cy="2439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3589" name="Group 45"/>
          <p:cNvGrpSpPr>
            <a:grpSpLocks/>
          </p:cNvGrpSpPr>
          <p:nvPr/>
        </p:nvGrpSpPr>
        <p:grpSpPr bwMode="auto">
          <a:xfrm rot="20150783">
            <a:off x="1193800" y="3068684"/>
            <a:ext cx="2917825" cy="536575"/>
            <a:chOff x="1276347" y="1597025"/>
            <a:chExt cx="2917125" cy="536575"/>
          </a:xfrm>
        </p:grpSpPr>
        <p:sp>
          <p:nvSpPr>
            <p:cNvPr id="23592" name="AutoShape 20"/>
            <p:cNvSpPr>
              <a:spLocks noChangeArrowheads="1"/>
            </p:cNvSpPr>
            <p:nvPr>
              <p:custDataLst>
                <p:tags r:id="rId3"/>
              </p:custDataLst>
            </p:nvPr>
          </p:nvSpPr>
          <p:spPr bwMode="auto">
            <a:xfrm>
              <a:off x="1323272" y="1597025"/>
              <a:ext cx="2870200" cy="536575"/>
            </a:xfrm>
            <a:prstGeom prst="rightArrow">
              <a:avLst>
                <a:gd name="adj1" fmla="val 50296"/>
                <a:gd name="adj2" fmla="val 51238"/>
              </a:avLst>
            </a:prstGeom>
            <a:solidFill>
              <a:schemeClr val="accent1"/>
            </a:solidFill>
            <a:ln w="9525">
              <a:noFill/>
              <a:miter lim="800000"/>
              <a:headEnd/>
              <a:tailEnd/>
            </a:ln>
          </p:spPr>
          <p:txBody>
            <a:bodyPr wrap="none" anchor="ctr"/>
            <a:lstStyle/>
            <a:p>
              <a:pPr algn="ctr" eaLnBrk="0" hangingPunct="0"/>
              <a:r>
                <a:rPr lang="en-US" sz="1000" b="1" dirty="0" smtClean="0">
                  <a:solidFill>
                    <a:schemeClr val="bg1"/>
                  </a:solidFill>
                </a:rPr>
                <a:t>’12 </a:t>
              </a:r>
              <a:r>
                <a:rPr lang="en-US" sz="1000" b="1" dirty="0">
                  <a:solidFill>
                    <a:schemeClr val="bg1"/>
                  </a:solidFill>
                </a:rPr>
                <a:t>– </a:t>
              </a:r>
              <a:r>
                <a:rPr lang="en-US" sz="1000" b="1" dirty="0" smtClean="0">
                  <a:solidFill>
                    <a:schemeClr val="bg1"/>
                  </a:solidFill>
                </a:rPr>
                <a:t>’17 </a:t>
              </a:r>
              <a:r>
                <a:rPr lang="en-US" sz="1000" b="1" dirty="0">
                  <a:solidFill>
                    <a:schemeClr val="bg1"/>
                  </a:solidFill>
                </a:rPr>
                <a:t>CAGR: </a:t>
              </a:r>
              <a:r>
                <a:rPr lang="en-US" sz="1000" b="1" dirty="0" smtClean="0">
                  <a:solidFill>
                    <a:schemeClr val="bg1"/>
                  </a:solidFill>
                </a:rPr>
                <a:t>66%</a:t>
              </a:r>
              <a:endParaRPr lang="en-US" sz="1000" b="1" dirty="0">
                <a:solidFill>
                  <a:schemeClr val="bg1"/>
                </a:solidFill>
              </a:endParaRPr>
            </a:p>
          </p:txBody>
        </p:sp>
        <p:sp>
          <p:nvSpPr>
            <p:cNvPr id="45" name="Rounded Rectangle 44"/>
            <p:cNvSpPr/>
            <p:nvPr/>
          </p:nvSpPr>
          <p:spPr>
            <a:xfrm>
              <a:off x="1275749" y="1723783"/>
              <a:ext cx="285681" cy="271462"/>
            </a:xfrm>
            <a:prstGeom prst="roundRect">
              <a:avLst/>
            </a:prstGeom>
            <a:solidFill>
              <a:srgbClr val="5B739F"/>
            </a:solidFill>
            <a:ln w="190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00" dirty="0" err="1">
                <a:solidFill>
                  <a:schemeClr val="tx1"/>
                </a:solidFill>
                <a:latin typeface="Arial" pitchFamily="34" charset="0"/>
                <a:cs typeface="Arial" pitchFamily="34" charset="0"/>
              </a:endParaRPr>
            </a:p>
          </p:txBody>
        </p:sp>
      </p:grpSp>
      <p:sp>
        <p:nvSpPr>
          <p:cNvPr id="23591" name="Rounded Rectangle 25"/>
          <p:cNvSpPr>
            <a:spLocks noChangeArrowheads="1"/>
          </p:cNvSpPr>
          <p:nvPr/>
        </p:nvSpPr>
        <p:spPr bwMode="auto">
          <a:xfrm>
            <a:off x="5362575" y="1647825"/>
            <a:ext cx="4343400" cy="457200"/>
          </a:xfrm>
          <a:prstGeom prst="roundRect">
            <a:avLst>
              <a:gd name="adj" fmla="val 16667"/>
            </a:avLst>
          </a:prstGeom>
          <a:solidFill>
            <a:schemeClr val="hlink"/>
          </a:solidFill>
          <a:ln w="25400" algn="ctr">
            <a:noFill/>
            <a:round/>
            <a:headEnd/>
            <a:tailEnd/>
          </a:ln>
        </p:spPr>
        <p:txBody>
          <a:bodyPr anchor="ctr"/>
          <a:lstStyle/>
          <a:p>
            <a:pPr algn="ctr"/>
            <a:r>
              <a:rPr lang="en-US" sz="1100" b="1" dirty="0" smtClean="0">
                <a:solidFill>
                  <a:schemeClr val="bg1"/>
                </a:solidFill>
                <a:latin typeface="+mj-lt"/>
                <a:cs typeface="Arial" charset="0"/>
              </a:rPr>
              <a:t>Proliferation of Cloud Computing</a:t>
            </a:r>
            <a:endParaRPr lang="en-US" sz="1100" b="1" baseline="30000" dirty="0">
              <a:solidFill>
                <a:schemeClr val="bg1"/>
              </a:solidFill>
              <a:latin typeface="+mj-lt"/>
              <a:cs typeface="Arial" charset="0"/>
            </a:endParaRPr>
          </a:p>
        </p:txBody>
      </p:sp>
      <p:sp>
        <p:nvSpPr>
          <p:cNvPr id="22" name="TextBox 21"/>
          <p:cNvSpPr txBox="1"/>
          <p:nvPr/>
        </p:nvSpPr>
        <p:spPr>
          <a:xfrm>
            <a:off x="599768" y="6937386"/>
            <a:ext cx="6666271" cy="245806"/>
          </a:xfrm>
          <a:prstGeom prst="rect">
            <a:avLst/>
          </a:prstGeom>
          <a:noFill/>
        </p:spPr>
        <p:txBody>
          <a:bodyPr wrap="square" lIns="0" tIns="0" rIns="0" bIns="0" rtlCol="0">
            <a:noAutofit/>
          </a:bodyPr>
          <a:lstStyle/>
          <a:p>
            <a:pPr marL="344488" indent="-344488">
              <a:buAutoNum type="arabicParenBoth"/>
            </a:pPr>
            <a:r>
              <a:rPr lang="en-US" sz="800" i="1" dirty="0" smtClean="0">
                <a:latin typeface="Arial" pitchFamily="34" charset="0"/>
                <a:cs typeface="Arial" pitchFamily="34" charset="0"/>
              </a:rPr>
              <a:t>Source: Cisco Systems Visual Networking Index (February 2013).</a:t>
            </a:r>
          </a:p>
          <a:p>
            <a:pPr marL="344488" indent="-344488">
              <a:buAutoNum type="arabicParenBoth"/>
            </a:pPr>
            <a:r>
              <a:rPr lang="en-US" sz="800" i="1" dirty="0" smtClean="0">
                <a:latin typeface="Arial" pitchFamily="34" charset="0"/>
                <a:cs typeface="Arial" pitchFamily="34" charset="0"/>
              </a:rPr>
              <a:t>Source: IDC.</a:t>
            </a:r>
          </a:p>
        </p:txBody>
      </p:sp>
      <p:sp>
        <p:nvSpPr>
          <p:cNvPr id="23" name="Rounded Rectangle 25"/>
          <p:cNvSpPr>
            <a:spLocks noChangeArrowheads="1"/>
          </p:cNvSpPr>
          <p:nvPr/>
        </p:nvSpPr>
        <p:spPr bwMode="auto">
          <a:xfrm>
            <a:off x="1088136" y="2202426"/>
            <a:ext cx="3557016" cy="206473"/>
          </a:xfrm>
          <a:prstGeom prst="roundRect">
            <a:avLst>
              <a:gd name="adj" fmla="val 16667"/>
            </a:avLst>
          </a:prstGeom>
          <a:noFill/>
          <a:ln w="25400" algn="ctr">
            <a:noFill/>
            <a:round/>
            <a:headEnd/>
            <a:tailEnd/>
          </a:ln>
        </p:spPr>
        <p:txBody>
          <a:bodyPr anchor="ctr"/>
          <a:lstStyle/>
          <a:p>
            <a:pPr algn="ctr"/>
            <a:r>
              <a:rPr lang="en-US" sz="1100" b="1" dirty="0" smtClean="0">
                <a:solidFill>
                  <a:srgbClr val="4B4B4B"/>
                </a:solidFill>
                <a:latin typeface="+mj-lt"/>
                <a:cs typeface="Arial" charset="0"/>
              </a:rPr>
              <a:t>Global Mobile Data Traffic</a:t>
            </a:r>
            <a:endParaRPr lang="en-US" sz="1100" b="1" dirty="0">
              <a:solidFill>
                <a:srgbClr val="4B4B4B"/>
              </a:solidFill>
              <a:latin typeface="+mj-lt"/>
              <a:cs typeface="Arial" charset="0"/>
            </a:endParaRPr>
          </a:p>
        </p:txBody>
      </p:sp>
      <p:sp>
        <p:nvSpPr>
          <p:cNvPr id="25" name="Rounded Rectangle 25"/>
          <p:cNvSpPr>
            <a:spLocks noChangeArrowheads="1"/>
          </p:cNvSpPr>
          <p:nvPr/>
        </p:nvSpPr>
        <p:spPr bwMode="auto">
          <a:xfrm>
            <a:off x="256032" y="2276856"/>
            <a:ext cx="864160" cy="306277"/>
          </a:xfrm>
          <a:prstGeom prst="roundRect">
            <a:avLst>
              <a:gd name="adj" fmla="val 16667"/>
            </a:avLst>
          </a:prstGeom>
          <a:noFill/>
          <a:ln w="25400" algn="ctr">
            <a:noFill/>
            <a:round/>
            <a:headEnd/>
            <a:tailEnd/>
          </a:ln>
        </p:spPr>
        <p:txBody>
          <a:bodyPr anchor="ctr"/>
          <a:lstStyle/>
          <a:p>
            <a:pPr algn="ctr"/>
            <a:r>
              <a:rPr lang="en-US" sz="900" dirty="0" err="1" smtClean="0">
                <a:latin typeface="+mn-lt"/>
                <a:cs typeface="Arial" charset="0"/>
              </a:rPr>
              <a:t>Exabytes</a:t>
            </a:r>
            <a:r>
              <a:rPr lang="en-US" sz="900" dirty="0" smtClean="0">
                <a:latin typeface="+mn-lt"/>
                <a:cs typeface="Arial" charset="0"/>
              </a:rPr>
              <a:t> /</a:t>
            </a:r>
          </a:p>
          <a:p>
            <a:pPr algn="ctr"/>
            <a:r>
              <a:rPr lang="en-US" sz="900" dirty="0" smtClean="0">
                <a:latin typeface="+mn-lt"/>
                <a:cs typeface="Arial" charset="0"/>
              </a:rPr>
              <a:t>Month</a:t>
            </a:r>
            <a:endParaRPr lang="en-US" sz="900" dirty="0">
              <a:latin typeface="+mn-lt"/>
              <a:cs typeface="Arial" charset="0"/>
            </a:endParaRPr>
          </a:p>
        </p:txBody>
      </p:sp>
      <p:sp>
        <p:nvSpPr>
          <p:cNvPr id="26" name="Rounded Rectangle 25"/>
          <p:cNvSpPr>
            <a:spLocks noChangeArrowheads="1"/>
          </p:cNvSpPr>
          <p:nvPr/>
        </p:nvSpPr>
        <p:spPr bwMode="auto">
          <a:xfrm>
            <a:off x="5624052" y="2192593"/>
            <a:ext cx="4060722" cy="206478"/>
          </a:xfrm>
          <a:prstGeom prst="roundRect">
            <a:avLst>
              <a:gd name="adj" fmla="val 16667"/>
            </a:avLst>
          </a:prstGeom>
          <a:noFill/>
          <a:ln w="25400" algn="ctr">
            <a:noFill/>
            <a:round/>
            <a:headEnd/>
            <a:tailEnd/>
          </a:ln>
        </p:spPr>
        <p:txBody>
          <a:bodyPr anchor="ctr"/>
          <a:lstStyle/>
          <a:p>
            <a:pPr algn="ctr"/>
            <a:r>
              <a:rPr lang="en-US" sz="1100" b="1" dirty="0" smtClean="0">
                <a:solidFill>
                  <a:srgbClr val="4B4B4B"/>
                </a:solidFill>
                <a:latin typeface="+mj-lt"/>
                <a:cs typeface="Arial" charset="0"/>
              </a:rPr>
              <a:t>Worldwide IT Cloud Services Revenue by Segment</a:t>
            </a:r>
            <a:endParaRPr lang="en-US" sz="1100" b="1" dirty="0">
              <a:solidFill>
                <a:srgbClr val="4B4B4B"/>
              </a:solidFill>
              <a:latin typeface="+mj-lt"/>
              <a:cs typeface="Arial" charset="0"/>
            </a:endParaRPr>
          </a:p>
        </p:txBody>
      </p:sp>
      <p:sp>
        <p:nvSpPr>
          <p:cNvPr id="27" name="Rounded Rectangle 25"/>
          <p:cNvSpPr>
            <a:spLocks noChangeArrowheads="1"/>
          </p:cNvSpPr>
          <p:nvPr/>
        </p:nvSpPr>
        <p:spPr bwMode="auto">
          <a:xfrm>
            <a:off x="4906308" y="2386013"/>
            <a:ext cx="865231" cy="167148"/>
          </a:xfrm>
          <a:prstGeom prst="roundRect">
            <a:avLst>
              <a:gd name="adj" fmla="val 16667"/>
            </a:avLst>
          </a:prstGeom>
          <a:noFill/>
          <a:ln w="25400" algn="ctr">
            <a:noFill/>
            <a:round/>
            <a:headEnd/>
            <a:tailEnd/>
          </a:ln>
        </p:spPr>
        <p:txBody>
          <a:bodyPr anchor="ctr"/>
          <a:lstStyle/>
          <a:p>
            <a:pPr algn="ctr"/>
            <a:r>
              <a:rPr lang="en-US" sz="900" dirty="0" smtClean="0">
                <a:latin typeface="+mn-lt"/>
                <a:cs typeface="Arial" charset="0"/>
              </a:rPr>
              <a:t>$</a:t>
            </a:r>
            <a:r>
              <a:rPr lang="en-US" sz="900" dirty="0" err="1" smtClean="0">
                <a:latin typeface="+mn-lt"/>
                <a:cs typeface="Arial" charset="0"/>
              </a:rPr>
              <a:t>Bn</a:t>
            </a:r>
            <a:endParaRPr lang="en-US" sz="900" dirty="0">
              <a:latin typeface="+mn-lt"/>
              <a:cs typeface="Arial" charset="0"/>
            </a:endParaRPr>
          </a:p>
        </p:txBody>
      </p:sp>
      <p:cxnSp>
        <p:nvCxnSpPr>
          <p:cNvPr id="32" name="Straight Connector 31"/>
          <p:cNvCxnSpPr/>
          <p:nvPr/>
        </p:nvCxnSpPr>
        <p:spPr>
          <a:xfrm>
            <a:off x="1088136" y="2441448"/>
            <a:ext cx="3557016" cy="0"/>
          </a:xfrm>
          <a:prstGeom prst="line">
            <a:avLst/>
          </a:prstGeom>
          <a:ln w="19050">
            <a:solidFill>
              <a:srgbClr val="4B4B4B"/>
            </a:solidFill>
          </a:ln>
        </p:spPr>
        <p:style>
          <a:lnRef idx="1">
            <a:schemeClr val="accent4"/>
          </a:lnRef>
          <a:fillRef idx="0">
            <a:schemeClr val="accent4"/>
          </a:fillRef>
          <a:effectRef idx="0">
            <a:schemeClr val="accent4"/>
          </a:effectRef>
          <a:fontRef idx="minor">
            <a:schemeClr val="tx1"/>
          </a:fontRef>
        </p:style>
      </p:cxnSp>
      <p:cxnSp>
        <p:nvCxnSpPr>
          <p:cNvPr id="33" name="Straight Connector 32"/>
          <p:cNvCxnSpPr/>
          <p:nvPr/>
        </p:nvCxnSpPr>
        <p:spPr>
          <a:xfrm>
            <a:off x="5907024" y="2441448"/>
            <a:ext cx="3557016" cy="0"/>
          </a:xfrm>
          <a:prstGeom prst="line">
            <a:avLst/>
          </a:prstGeom>
          <a:ln w="19050">
            <a:solidFill>
              <a:srgbClr val="4B4B4B"/>
            </a:solidFill>
          </a:ln>
        </p:spPr>
        <p:style>
          <a:lnRef idx="1">
            <a:schemeClr val="accent4"/>
          </a:lnRef>
          <a:fillRef idx="0">
            <a:schemeClr val="accent4"/>
          </a:fillRef>
          <a:effectRef idx="0">
            <a:schemeClr val="accent4"/>
          </a:effectRef>
          <a:fontRef idx="minor">
            <a:schemeClr val="tx1"/>
          </a:fontRef>
        </p:style>
      </p:cxnSp>
      <p:sp>
        <p:nvSpPr>
          <p:cNvPr id="29" name="Slide Number Placeholder 3"/>
          <p:cNvSpPr txBox="1">
            <a:spLocks noGrp="1"/>
          </p:cNvSpPr>
          <p:nvPr/>
        </p:nvSpPr>
        <p:spPr bwMode="auto">
          <a:xfrm>
            <a:off x="4857369" y="7018338"/>
            <a:ext cx="304800" cy="304800"/>
          </a:xfrm>
          <a:prstGeom prst="rect">
            <a:avLst/>
          </a:prstGeom>
          <a:noFill/>
          <a:ln w="9525">
            <a:noFill/>
            <a:miter lim="800000"/>
            <a:headEnd/>
            <a:tailEnd/>
          </a:ln>
        </p:spPr>
        <p:txBody>
          <a:bodyPr lIns="0" tIns="0" rIns="0" bIns="0" anchor="b"/>
          <a:lstStyle/>
          <a:p>
            <a:pPr algn="ctr"/>
            <a:fld id="{29D9B95D-2008-4164-9E15-E1C12C604A4C}" type="slidenum">
              <a:rPr lang="en-US" sz="1000">
                <a:cs typeface="Arial" charset="0"/>
              </a:rPr>
              <a:pPr algn="ctr"/>
              <a:t>11</a:t>
            </a:fld>
            <a:endParaRPr lang="en-US" sz="1000" dirty="0">
              <a:cs typeface="Arial" charset="0"/>
            </a:endParaRPr>
          </a:p>
        </p:txBody>
      </p:sp>
      <p:sp>
        <p:nvSpPr>
          <p:cNvPr id="21" name="TextBox 20"/>
          <p:cNvSpPr txBox="1"/>
          <p:nvPr/>
        </p:nvSpPr>
        <p:spPr>
          <a:xfrm>
            <a:off x="3731961" y="1752600"/>
            <a:ext cx="241300" cy="152400"/>
          </a:xfrm>
          <a:prstGeom prst="rect">
            <a:avLst/>
          </a:prstGeom>
          <a:noFill/>
        </p:spPr>
        <p:txBody>
          <a:bodyPr wrap="square" lIns="0" tIns="0" rIns="0" bIns="0" rtlCol="0">
            <a:noAutofit/>
          </a:bodyPr>
          <a:lstStyle/>
          <a:p>
            <a:r>
              <a:rPr lang="en-US" sz="600" dirty="0" smtClean="0">
                <a:solidFill>
                  <a:schemeClr val="bg1"/>
                </a:solidFill>
                <a:latin typeface="Arial" pitchFamily="34" charset="0"/>
                <a:cs typeface="Arial" pitchFamily="34" charset="0"/>
              </a:rPr>
              <a:t>(1)</a:t>
            </a:r>
          </a:p>
        </p:txBody>
      </p:sp>
      <p:sp>
        <p:nvSpPr>
          <p:cNvPr id="24" name="TextBox 23"/>
          <p:cNvSpPr txBox="1"/>
          <p:nvPr/>
        </p:nvSpPr>
        <p:spPr>
          <a:xfrm>
            <a:off x="8636836" y="1749906"/>
            <a:ext cx="241300" cy="152400"/>
          </a:xfrm>
          <a:prstGeom prst="rect">
            <a:avLst/>
          </a:prstGeom>
          <a:noFill/>
        </p:spPr>
        <p:txBody>
          <a:bodyPr wrap="square" lIns="0" tIns="0" rIns="0" bIns="0" rtlCol="0">
            <a:noAutofit/>
          </a:bodyPr>
          <a:lstStyle/>
          <a:p>
            <a:r>
              <a:rPr lang="en-US" sz="600" dirty="0" smtClean="0">
                <a:solidFill>
                  <a:schemeClr val="bg1"/>
                </a:solidFill>
                <a:latin typeface="Arial" pitchFamily="34" charset="0"/>
                <a:cs typeface="Arial" pitchFamily="34" charset="0"/>
              </a:rPr>
              <a:t>(2)</a:t>
            </a:r>
          </a:p>
        </p:txBody>
      </p:sp>
    </p:spTree>
    <p:custDataLst>
      <p:tags r:id="rId2"/>
    </p:custDataLst>
    <p:extLst>
      <p:ext uri="{BB962C8B-B14F-4D97-AF65-F5344CB8AC3E}">
        <p14:creationId xmlns:p14="http://schemas.microsoft.com/office/powerpoint/2010/main" val="2404932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7"/>
          <p:cNvSpPr>
            <a:spLocks noGrp="1"/>
          </p:cNvSpPr>
          <p:nvPr>
            <p:ph type="title"/>
          </p:nvPr>
        </p:nvSpPr>
        <p:spPr/>
        <p:txBody>
          <a:bodyPr/>
          <a:lstStyle/>
          <a:p>
            <a:r>
              <a:rPr lang="en-US" dirty="0" smtClean="0"/>
              <a:t>Demand for Broadband Capacity Cannot Be Met Due to Substantial “Fiber Gap”</a:t>
            </a:r>
            <a:endParaRPr lang="en-US" dirty="0"/>
          </a:p>
        </p:txBody>
      </p:sp>
      <p:sp>
        <p:nvSpPr>
          <p:cNvPr id="23580" name="Title 1"/>
          <p:cNvSpPr>
            <a:spLocks/>
          </p:cNvSpPr>
          <p:nvPr/>
        </p:nvSpPr>
        <p:spPr bwMode="auto">
          <a:xfrm>
            <a:off x="457200" y="304800"/>
            <a:ext cx="9144000" cy="685800"/>
          </a:xfrm>
          <a:prstGeom prst="rect">
            <a:avLst/>
          </a:prstGeom>
          <a:noFill/>
          <a:ln w="9525">
            <a:noFill/>
            <a:miter lim="800000"/>
            <a:headEnd/>
            <a:tailEnd/>
          </a:ln>
        </p:spPr>
        <p:txBody>
          <a:bodyPr lIns="0" tIns="0" rIns="0" bIns="0"/>
          <a:lstStyle/>
          <a:p>
            <a:endParaRPr lang="en-US" sz="2400" dirty="0">
              <a:solidFill>
                <a:schemeClr val="bg1"/>
              </a:solidFill>
              <a:cs typeface="Arial" charset="0"/>
            </a:endParaRPr>
          </a:p>
        </p:txBody>
      </p:sp>
      <p:sp>
        <p:nvSpPr>
          <p:cNvPr id="23583" name="Rounded Rectangle 25"/>
          <p:cNvSpPr>
            <a:spLocks noChangeArrowheads="1"/>
          </p:cNvSpPr>
          <p:nvPr/>
        </p:nvSpPr>
        <p:spPr bwMode="auto">
          <a:xfrm>
            <a:off x="504825" y="1647825"/>
            <a:ext cx="4343400" cy="457200"/>
          </a:xfrm>
          <a:prstGeom prst="roundRect">
            <a:avLst>
              <a:gd name="adj" fmla="val 16667"/>
            </a:avLst>
          </a:prstGeom>
          <a:solidFill>
            <a:schemeClr val="hlink"/>
          </a:solidFill>
          <a:ln w="25400" algn="ctr">
            <a:noFill/>
            <a:round/>
            <a:headEnd/>
            <a:tailEnd/>
          </a:ln>
        </p:spPr>
        <p:txBody>
          <a:bodyPr anchor="ctr"/>
          <a:lstStyle/>
          <a:p>
            <a:pPr algn="ctr"/>
            <a:r>
              <a:rPr lang="en-US" sz="1100" b="1" dirty="0">
                <a:solidFill>
                  <a:schemeClr val="bg1"/>
                </a:solidFill>
                <a:cs typeface="Arial" charset="0"/>
              </a:rPr>
              <a:t>Optical Fiber Gap</a:t>
            </a:r>
            <a:endParaRPr lang="en-US" sz="1100" b="1" baseline="30000" dirty="0">
              <a:solidFill>
                <a:schemeClr val="bg1"/>
              </a:solidFill>
              <a:cs typeface="Arial" charset="0"/>
            </a:endParaRPr>
          </a:p>
        </p:txBody>
      </p:sp>
      <p:sp>
        <p:nvSpPr>
          <p:cNvPr id="23585" name="Content Placeholder 2"/>
          <p:cNvSpPr>
            <a:spLocks/>
          </p:cNvSpPr>
          <p:nvPr/>
        </p:nvSpPr>
        <p:spPr bwMode="auto">
          <a:xfrm>
            <a:off x="484769" y="2294000"/>
            <a:ext cx="4521200" cy="4273854"/>
          </a:xfrm>
          <a:prstGeom prst="rect">
            <a:avLst/>
          </a:prstGeom>
          <a:noFill/>
          <a:ln w="9525">
            <a:noFill/>
            <a:miter lim="800000"/>
            <a:headEnd/>
            <a:tailEnd/>
          </a:ln>
        </p:spPr>
        <p:txBody>
          <a:bodyPr lIns="0" tIns="0" rIns="0" bIns="0"/>
          <a:lstStyle/>
          <a:p>
            <a:pPr marL="174625" indent="-174625">
              <a:lnSpc>
                <a:spcPct val="120000"/>
              </a:lnSpc>
              <a:spcBef>
                <a:spcPct val="50000"/>
              </a:spcBef>
              <a:buClr>
                <a:srgbClr val="24245A"/>
              </a:buClr>
              <a:buSzPct val="105000"/>
              <a:buBlip>
                <a:blip r:embed="rId3"/>
              </a:buBlip>
            </a:pPr>
            <a:r>
              <a:rPr lang="en-US" sz="1200" dirty="0">
                <a:latin typeface="+mn-lt"/>
              </a:rPr>
              <a:t>The </a:t>
            </a:r>
            <a:r>
              <a:rPr lang="en-US" sz="1200" dirty="0" smtClean="0">
                <a:latin typeface="+mn-lt"/>
              </a:rPr>
              <a:t>U.S. lags behind most </a:t>
            </a:r>
            <a:r>
              <a:rPr lang="en-US" sz="1200" dirty="0">
                <a:latin typeface="+mn-lt"/>
              </a:rPr>
              <a:t>developed </a:t>
            </a:r>
            <a:r>
              <a:rPr lang="en-US" sz="1200" dirty="0" smtClean="0">
                <a:latin typeface="+mn-lt"/>
              </a:rPr>
              <a:t>countries </a:t>
            </a:r>
            <a:r>
              <a:rPr lang="en-US" sz="1200" dirty="0">
                <a:latin typeface="+mn-lt"/>
              </a:rPr>
              <a:t>as far as Internet speed is concerned. </a:t>
            </a:r>
            <a:r>
              <a:rPr lang="en-US" sz="1200" dirty="0" smtClean="0">
                <a:latin typeface="+mn-lt"/>
                <a:cs typeface="Arial" charset="0"/>
              </a:rPr>
              <a:t>Optical fiber facilities currently reach only 36.1% of U.S. commercial buildings, leaving the remaining 63.9% in the “Fiber Gap”</a:t>
            </a:r>
          </a:p>
          <a:p>
            <a:pPr marL="174625" indent="-174625">
              <a:lnSpc>
                <a:spcPct val="120000"/>
              </a:lnSpc>
              <a:spcBef>
                <a:spcPct val="50000"/>
              </a:spcBef>
              <a:buClr>
                <a:srgbClr val="24245A"/>
              </a:buClr>
              <a:buSzPct val="105000"/>
              <a:buBlip>
                <a:blip r:embed="rId3"/>
              </a:buBlip>
            </a:pPr>
            <a:r>
              <a:rPr lang="en-US" sz="1200" dirty="0">
                <a:latin typeface="+mn-lt"/>
              </a:rPr>
              <a:t>The demand on </a:t>
            </a:r>
            <a:r>
              <a:rPr lang="en-US" sz="1200" dirty="0" smtClean="0">
                <a:latin typeface="+mn-lt"/>
              </a:rPr>
              <a:t>current fiber-optic </a:t>
            </a:r>
            <a:r>
              <a:rPr lang="en-US" sz="1200" dirty="0">
                <a:latin typeface="+mn-lt"/>
              </a:rPr>
              <a:t>cables </a:t>
            </a:r>
            <a:r>
              <a:rPr lang="en-US" sz="1200" dirty="0" smtClean="0">
                <a:latin typeface="+mn-lt"/>
              </a:rPr>
              <a:t>has put a severe </a:t>
            </a:r>
            <a:r>
              <a:rPr lang="en-US" sz="1200" dirty="0">
                <a:latin typeface="+mn-lt"/>
              </a:rPr>
              <a:t>strain on </a:t>
            </a:r>
            <a:r>
              <a:rPr lang="en-US" sz="1200" dirty="0" smtClean="0">
                <a:latin typeface="+mn-lt"/>
              </a:rPr>
              <a:t>suppliers and delayed projects put forth by service providers</a:t>
            </a:r>
            <a:endParaRPr lang="en-US" sz="1200" dirty="0">
              <a:latin typeface="+mn-lt"/>
            </a:endParaRPr>
          </a:p>
          <a:p>
            <a:pPr marL="174625" indent="-174625">
              <a:lnSpc>
                <a:spcPct val="120000"/>
              </a:lnSpc>
              <a:spcBef>
                <a:spcPct val="50000"/>
              </a:spcBef>
              <a:buClr>
                <a:srgbClr val="24245A"/>
              </a:buClr>
              <a:buSzPct val="105000"/>
              <a:buBlip>
                <a:blip r:embed="rId3"/>
              </a:buBlip>
            </a:pPr>
            <a:r>
              <a:rPr lang="en-US" sz="1200" dirty="0" smtClean="0">
                <a:latin typeface="+mn-lt"/>
                <a:cs typeface="Arial" charset="0"/>
              </a:rPr>
              <a:t>The Fiber Gap has closed a mere 25.2% since 2004, when the penetration rate was 10.9%, representing a compound annual growth rate of only 16.1%. </a:t>
            </a:r>
            <a:r>
              <a:rPr lang="en-US" sz="1200" dirty="0" smtClean="0">
                <a:latin typeface="+mn-lt"/>
              </a:rPr>
              <a:t>At that rate, </a:t>
            </a:r>
            <a:r>
              <a:rPr lang="en-US" sz="1200" dirty="0">
                <a:latin typeface="+mn-lt"/>
              </a:rPr>
              <a:t>it will take another 18 </a:t>
            </a:r>
            <a:r>
              <a:rPr lang="en-US" sz="1200" dirty="0" smtClean="0">
                <a:latin typeface="+mn-lt"/>
              </a:rPr>
              <a:t>years for </a:t>
            </a:r>
            <a:r>
              <a:rPr lang="en-US" sz="1200" dirty="0">
                <a:latin typeface="+mn-lt"/>
              </a:rPr>
              <a:t>the </a:t>
            </a:r>
            <a:r>
              <a:rPr lang="en-US" sz="1200" dirty="0" smtClean="0">
                <a:latin typeface="+mn-lt"/>
              </a:rPr>
              <a:t>U.S. </a:t>
            </a:r>
            <a:r>
              <a:rPr lang="en-US" sz="1200" dirty="0">
                <a:latin typeface="+mn-lt"/>
              </a:rPr>
              <a:t>to reach 95%+ </a:t>
            </a:r>
            <a:r>
              <a:rPr lang="en-US" sz="1200" dirty="0" smtClean="0">
                <a:latin typeface="+mn-lt"/>
              </a:rPr>
              <a:t>fiber penetration</a:t>
            </a:r>
            <a:endParaRPr lang="en-US" sz="1200" dirty="0">
              <a:latin typeface="+mn-lt"/>
              <a:cs typeface="Arial" charset="0"/>
            </a:endParaRPr>
          </a:p>
          <a:p>
            <a:pPr marL="174625" indent="-174625">
              <a:lnSpc>
                <a:spcPct val="120000"/>
              </a:lnSpc>
              <a:spcBef>
                <a:spcPct val="50000"/>
              </a:spcBef>
              <a:buClr>
                <a:srgbClr val="24245A"/>
              </a:buClr>
              <a:buSzPct val="105000"/>
              <a:buBlip>
                <a:blip r:embed="rId3"/>
              </a:buBlip>
            </a:pPr>
            <a:r>
              <a:rPr lang="en-US" sz="1200" dirty="0">
                <a:latin typeface="+mn-lt"/>
                <a:cs typeface="Arial" charset="0"/>
              </a:rPr>
              <a:t>“</a:t>
            </a:r>
            <a:r>
              <a:rPr lang="en-US" sz="1200" i="1" dirty="0">
                <a:latin typeface="+mn-lt"/>
                <a:cs typeface="Arial" charset="0"/>
              </a:rPr>
              <a:t>Direct fiber is clearly the preferred access technology for Carrier Ethernet services, as well as for higher speed connectivity to IP VPNs, </a:t>
            </a:r>
            <a:r>
              <a:rPr lang="en-US" sz="1200" i="1" dirty="0" smtClean="0">
                <a:latin typeface="+mn-lt"/>
                <a:cs typeface="Arial" charset="0"/>
              </a:rPr>
              <a:t>Cloud-based </a:t>
            </a:r>
            <a:r>
              <a:rPr lang="en-US" sz="1200" i="1" dirty="0">
                <a:latin typeface="+mn-lt"/>
                <a:cs typeface="Arial" charset="0"/>
              </a:rPr>
              <a:t>applications and the </a:t>
            </a:r>
            <a:r>
              <a:rPr lang="en-US" sz="1200" i="1" dirty="0" smtClean="0">
                <a:latin typeface="+mn-lt"/>
                <a:cs typeface="Arial" charset="0"/>
              </a:rPr>
              <a:t>Internet</a:t>
            </a:r>
            <a:r>
              <a:rPr lang="en-US" sz="1200" dirty="0" smtClean="0">
                <a:latin typeface="+mn-lt"/>
                <a:cs typeface="Arial" charset="0"/>
              </a:rPr>
              <a:t>. </a:t>
            </a:r>
            <a:r>
              <a:rPr lang="en-US" sz="1200" i="1" dirty="0" smtClean="0">
                <a:latin typeface="+mn-lt"/>
              </a:rPr>
              <a:t>Enterprise  </a:t>
            </a:r>
            <a:r>
              <a:rPr lang="en-US" sz="1200" i="1" dirty="0">
                <a:latin typeface="+mn-lt"/>
              </a:rPr>
              <a:t>customers  prefer direct fiber </a:t>
            </a:r>
            <a:r>
              <a:rPr lang="en-US" sz="1200" i="1" dirty="0" smtClean="0">
                <a:latin typeface="+mn-lt"/>
              </a:rPr>
              <a:t>due </a:t>
            </a:r>
            <a:r>
              <a:rPr lang="en-US" sz="1200" i="1" dirty="0">
                <a:latin typeface="+mn-lt"/>
              </a:rPr>
              <a:t>to the benefits of scalability to multi-gigabit speeds plus lower bandwidth costs as compared to other access </a:t>
            </a:r>
            <a:r>
              <a:rPr lang="en-US" sz="1200" i="1" dirty="0" smtClean="0">
                <a:latin typeface="+mn-lt"/>
              </a:rPr>
              <a:t>options”, </a:t>
            </a:r>
            <a:r>
              <a:rPr lang="en-US" sz="1200" dirty="0" smtClean="0">
                <a:latin typeface="+mn-lt"/>
              </a:rPr>
              <a:t>Rosemary </a:t>
            </a:r>
            <a:r>
              <a:rPr lang="en-US" sz="1200" dirty="0">
                <a:latin typeface="+mn-lt"/>
              </a:rPr>
              <a:t>Cochran, Vertical Systems </a:t>
            </a:r>
            <a:r>
              <a:rPr lang="en-US" sz="1200" dirty="0" smtClean="0">
                <a:latin typeface="+mn-lt"/>
              </a:rPr>
              <a:t>Group</a:t>
            </a:r>
          </a:p>
          <a:p>
            <a:pPr marL="174625" indent="-174625">
              <a:lnSpc>
                <a:spcPct val="120000"/>
              </a:lnSpc>
              <a:spcBef>
                <a:spcPct val="50000"/>
              </a:spcBef>
              <a:buClr>
                <a:srgbClr val="24245A"/>
              </a:buClr>
              <a:buSzPct val="105000"/>
              <a:buBlip>
                <a:blip r:embed="rId3"/>
              </a:buBlip>
            </a:pPr>
            <a:endParaRPr lang="en-US" sz="1200" dirty="0">
              <a:latin typeface="+mn-lt"/>
            </a:endParaRPr>
          </a:p>
        </p:txBody>
      </p:sp>
      <p:sp>
        <p:nvSpPr>
          <p:cNvPr id="22" name="TextBox 21"/>
          <p:cNvSpPr txBox="1"/>
          <p:nvPr/>
        </p:nvSpPr>
        <p:spPr>
          <a:xfrm>
            <a:off x="599768" y="6937386"/>
            <a:ext cx="6666271" cy="245806"/>
          </a:xfrm>
          <a:prstGeom prst="rect">
            <a:avLst/>
          </a:prstGeom>
          <a:noFill/>
        </p:spPr>
        <p:txBody>
          <a:bodyPr wrap="square" lIns="0" tIns="0" rIns="0" bIns="0" rtlCol="0">
            <a:noAutofit/>
          </a:bodyPr>
          <a:lstStyle/>
          <a:p>
            <a:pPr marL="344488" indent="-344488">
              <a:buAutoNum type="arabicParenBoth"/>
            </a:pPr>
            <a:r>
              <a:rPr lang="en-US" sz="800" i="1" dirty="0" smtClean="0">
                <a:latin typeface="Arial" pitchFamily="34" charset="0"/>
                <a:cs typeface="Arial" pitchFamily="34" charset="0"/>
              </a:rPr>
              <a:t>Source: Vertical Systems Group, Inc.</a:t>
            </a:r>
          </a:p>
        </p:txBody>
      </p:sp>
      <p:sp>
        <p:nvSpPr>
          <p:cNvPr id="29" name="Slide Number Placeholder 3"/>
          <p:cNvSpPr txBox="1">
            <a:spLocks noGrp="1"/>
          </p:cNvSpPr>
          <p:nvPr/>
        </p:nvSpPr>
        <p:spPr bwMode="auto">
          <a:xfrm>
            <a:off x="4857369" y="7018338"/>
            <a:ext cx="304800" cy="304800"/>
          </a:xfrm>
          <a:prstGeom prst="rect">
            <a:avLst/>
          </a:prstGeom>
          <a:noFill/>
          <a:ln w="9525">
            <a:noFill/>
            <a:miter lim="800000"/>
            <a:headEnd/>
            <a:tailEnd/>
          </a:ln>
        </p:spPr>
        <p:txBody>
          <a:bodyPr lIns="0" tIns="0" rIns="0" bIns="0" anchor="b"/>
          <a:lstStyle/>
          <a:p>
            <a:pPr algn="ctr"/>
            <a:fld id="{29D9B95D-2008-4164-9E15-E1C12C604A4C}" type="slidenum">
              <a:rPr lang="en-US" sz="1000">
                <a:cs typeface="Arial" charset="0"/>
              </a:rPr>
              <a:pPr algn="ctr"/>
              <a:t>12</a:t>
            </a:fld>
            <a:endParaRPr lang="en-US" sz="1000" dirty="0">
              <a:cs typeface="Arial" charset="0"/>
            </a:endParaRPr>
          </a:p>
        </p:txBody>
      </p:sp>
      <p:sp>
        <p:nvSpPr>
          <p:cNvPr id="21" name="Rounded Rectangle 25"/>
          <p:cNvSpPr>
            <a:spLocks noChangeArrowheads="1"/>
          </p:cNvSpPr>
          <p:nvPr/>
        </p:nvSpPr>
        <p:spPr bwMode="auto">
          <a:xfrm>
            <a:off x="5220439" y="1636835"/>
            <a:ext cx="4343400" cy="457200"/>
          </a:xfrm>
          <a:prstGeom prst="roundRect">
            <a:avLst>
              <a:gd name="adj" fmla="val 16667"/>
            </a:avLst>
          </a:prstGeom>
          <a:solidFill>
            <a:schemeClr val="hlink"/>
          </a:solidFill>
          <a:ln w="25400" algn="ctr">
            <a:noFill/>
            <a:round/>
            <a:headEnd/>
            <a:tailEnd/>
          </a:ln>
        </p:spPr>
        <p:txBody>
          <a:bodyPr anchor="ctr"/>
          <a:lstStyle/>
          <a:p>
            <a:pPr algn="ctr"/>
            <a:r>
              <a:rPr lang="en-US" sz="1100" b="1" dirty="0" smtClean="0">
                <a:solidFill>
                  <a:schemeClr val="bg1"/>
                </a:solidFill>
                <a:cs typeface="Arial" charset="0"/>
              </a:rPr>
              <a:t>U.S. Business Fiber Trend</a:t>
            </a:r>
            <a:endParaRPr lang="en-US" sz="1100" b="1" baseline="30000" dirty="0">
              <a:solidFill>
                <a:schemeClr val="bg1"/>
              </a:solidFill>
              <a:cs typeface="Arial" charset="0"/>
            </a:endParaRPr>
          </a:p>
        </p:txBody>
      </p:sp>
      <p:graphicFrame>
        <p:nvGraphicFramePr>
          <p:cNvPr id="2" name="Chart 1"/>
          <p:cNvGraphicFramePr/>
          <p:nvPr>
            <p:extLst>
              <p:ext uri="{D42A27DB-BD31-4B8C-83A1-F6EECF244321}">
                <p14:modId xmlns:p14="http://schemas.microsoft.com/office/powerpoint/2010/main" val="1109036463"/>
              </p:ext>
            </p:extLst>
          </p:nvPr>
        </p:nvGraphicFramePr>
        <p:xfrm>
          <a:off x="5290777" y="2606675"/>
          <a:ext cx="4459892" cy="4075112"/>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5363308" y="2471738"/>
            <a:ext cx="4000500" cy="269875"/>
          </a:xfrm>
          <a:prstGeom prst="rect">
            <a:avLst/>
          </a:prstGeom>
          <a:noFill/>
        </p:spPr>
        <p:txBody>
          <a:bodyPr wrap="square" lIns="0" tIns="0" rIns="0" bIns="0" rtlCol="0">
            <a:noAutofit/>
          </a:bodyPr>
          <a:lstStyle/>
          <a:p>
            <a:endParaRPr lang="en-US" sz="1000" dirty="0" smtClean="0">
              <a:latin typeface="Arial" pitchFamily="34" charset="0"/>
              <a:cs typeface="Arial" pitchFamily="34" charset="0"/>
            </a:endParaRPr>
          </a:p>
        </p:txBody>
      </p:sp>
      <p:grpSp>
        <p:nvGrpSpPr>
          <p:cNvPr id="11" name="Group 52"/>
          <p:cNvGrpSpPr>
            <a:grpSpLocks/>
          </p:cNvGrpSpPr>
          <p:nvPr/>
        </p:nvGrpSpPr>
        <p:grpSpPr bwMode="auto">
          <a:xfrm>
            <a:off x="5363308" y="2268474"/>
            <a:ext cx="4132384" cy="244475"/>
            <a:chOff x="3750" y="3388"/>
            <a:chExt cx="2298" cy="154"/>
          </a:xfrm>
        </p:grpSpPr>
        <p:sp>
          <p:nvSpPr>
            <p:cNvPr id="12" name="Text Box 50"/>
            <p:cNvSpPr txBox="1">
              <a:spLocks noChangeArrowheads="1"/>
            </p:cNvSpPr>
            <p:nvPr/>
          </p:nvSpPr>
          <p:spPr bwMode="auto">
            <a:xfrm>
              <a:off x="3750" y="3388"/>
              <a:ext cx="2298" cy="154"/>
            </a:xfrm>
            <a:prstGeom prst="rect">
              <a:avLst/>
            </a:prstGeom>
            <a:noFill/>
            <a:ln w="9525">
              <a:noFill/>
              <a:miter lim="800000"/>
              <a:headEnd/>
              <a:tailEnd/>
            </a:ln>
          </p:spPr>
          <p:txBody>
            <a:bodyPr wrap="square">
              <a:spAutoFit/>
            </a:bodyPr>
            <a:lstStyle/>
            <a:p>
              <a:pPr algn="ctr"/>
              <a:r>
                <a:rPr lang="en-US" sz="1000" b="1" dirty="0">
                  <a:latin typeface="Arial" pitchFamily="34" charset="0"/>
                  <a:cs typeface="Arial" pitchFamily="34" charset="0"/>
                </a:rPr>
                <a:t>% of Commercial Building with 20+ Employees</a:t>
              </a:r>
            </a:p>
          </p:txBody>
        </p:sp>
        <p:sp>
          <p:nvSpPr>
            <p:cNvPr id="13" name="Line 51"/>
            <p:cNvSpPr>
              <a:spLocks noChangeShapeType="1"/>
            </p:cNvSpPr>
            <p:nvPr/>
          </p:nvSpPr>
          <p:spPr bwMode="auto">
            <a:xfrm>
              <a:off x="3750" y="3525"/>
              <a:ext cx="2256" cy="0"/>
            </a:xfrm>
            <a:prstGeom prst="line">
              <a:avLst/>
            </a:prstGeom>
            <a:noFill/>
            <a:ln w="19050">
              <a:solidFill>
                <a:schemeClr val="tx1"/>
              </a:solidFill>
              <a:round/>
              <a:headEnd/>
              <a:tailEnd/>
            </a:ln>
          </p:spPr>
          <p:txBody>
            <a:bodyPr/>
            <a:lstStyle/>
            <a:p>
              <a:endParaRPr lang="en-US" dirty="0"/>
            </a:p>
          </p:txBody>
        </p:sp>
      </p:grpSp>
      <p:sp>
        <p:nvSpPr>
          <p:cNvPr id="14" name="TextBox 13"/>
          <p:cNvSpPr txBox="1"/>
          <p:nvPr/>
        </p:nvSpPr>
        <p:spPr>
          <a:xfrm>
            <a:off x="8279899" y="1713035"/>
            <a:ext cx="241300" cy="152400"/>
          </a:xfrm>
          <a:prstGeom prst="rect">
            <a:avLst/>
          </a:prstGeom>
          <a:noFill/>
        </p:spPr>
        <p:txBody>
          <a:bodyPr wrap="square" lIns="0" tIns="0" rIns="0" bIns="0" rtlCol="0">
            <a:noAutofit/>
          </a:bodyPr>
          <a:lstStyle/>
          <a:p>
            <a:r>
              <a:rPr lang="en-US" sz="600" dirty="0" smtClean="0">
                <a:solidFill>
                  <a:schemeClr val="bg1"/>
                </a:solidFill>
                <a:latin typeface="Arial" pitchFamily="34" charset="0"/>
                <a:cs typeface="Arial" pitchFamily="34" charset="0"/>
              </a:rPr>
              <a:t>(1)</a:t>
            </a:r>
          </a:p>
        </p:txBody>
      </p:sp>
    </p:spTree>
    <p:custDataLst>
      <p:tags r:id="rId1"/>
    </p:custDataLst>
    <p:extLst>
      <p:ext uri="{BB962C8B-B14F-4D97-AF65-F5344CB8AC3E}">
        <p14:creationId xmlns:p14="http://schemas.microsoft.com/office/powerpoint/2010/main" val="36929823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p:cNvSpPr>
            <a:spLocks noGrp="1"/>
          </p:cNvSpPr>
          <p:nvPr>
            <p:ph type="title"/>
          </p:nvPr>
        </p:nvSpPr>
        <p:spPr/>
        <p:txBody>
          <a:bodyPr/>
          <a:lstStyle/>
          <a:p>
            <a:r>
              <a:rPr lang="en-US" dirty="0" smtClean="0"/>
              <a:t>Fiber Gap Creates Compelling Opportunity for Allied Fiber</a:t>
            </a:r>
            <a:endParaRPr lang="en-US" dirty="0"/>
          </a:p>
        </p:txBody>
      </p:sp>
      <p:sp>
        <p:nvSpPr>
          <p:cNvPr id="24578" name="Title 1"/>
          <p:cNvSpPr>
            <a:spLocks/>
          </p:cNvSpPr>
          <p:nvPr/>
        </p:nvSpPr>
        <p:spPr bwMode="auto">
          <a:xfrm>
            <a:off x="457200" y="401638"/>
            <a:ext cx="9144000" cy="512762"/>
          </a:xfrm>
          <a:prstGeom prst="rect">
            <a:avLst/>
          </a:prstGeom>
          <a:noFill/>
          <a:ln w="9525">
            <a:noFill/>
            <a:miter lim="800000"/>
            <a:headEnd/>
            <a:tailEnd/>
          </a:ln>
        </p:spPr>
        <p:txBody>
          <a:bodyPr lIns="0" tIns="0" rIns="0" bIns="0"/>
          <a:lstStyle/>
          <a:p>
            <a:endParaRPr lang="en-US" sz="2400" dirty="0">
              <a:solidFill>
                <a:schemeClr val="bg1"/>
              </a:solidFill>
              <a:cs typeface="Arial" charset="0"/>
            </a:endParaRPr>
          </a:p>
        </p:txBody>
      </p:sp>
      <p:sp>
        <p:nvSpPr>
          <p:cNvPr id="24580" name="Rectangle 11"/>
          <p:cNvSpPr>
            <a:spLocks noChangeArrowheads="1"/>
          </p:cNvSpPr>
          <p:nvPr/>
        </p:nvSpPr>
        <p:spPr bwMode="auto">
          <a:xfrm>
            <a:off x="457200" y="1793874"/>
            <a:ext cx="1462088" cy="1120465"/>
          </a:xfrm>
          <a:prstGeom prst="roundRect">
            <a:avLst>
              <a:gd name="adj" fmla="val 16667"/>
            </a:avLst>
          </a:prstGeom>
          <a:solidFill>
            <a:schemeClr val="accent1"/>
          </a:solidFill>
          <a:ln w="9525">
            <a:noFill/>
            <a:round/>
            <a:headEnd/>
            <a:tailEnd/>
          </a:ln>
          <a:effectLst>
            <a:outerShdw blurRad="50800" dist="38100" dir="2700000" algn="tl" rotWithShape="0">
              <a:prstClr val="black">
                <a:alpha val="40000"/>
              </a:prstClr>
            </a:outerShdw>
          </a:effectLst>
        </p:spPr>
        <p:txBody>
          <a:bodyPr anchor="ctr"/>
          <a:lstStyle/>
          <a:p>
            <a:pPr algn="ctr" defTabSz="914400"/>
            <a:r>
              <a:rPr lang="fr-FR" sz="1200" dirty="0" err="1">
                <a:solidFill>
                  <a:schemeClr val="bg1"/>
                </a:solidFill>
                <a:latin typeface="+mj-lt"/>
              </a:rPr>
              <a:t>Geographical</a:t>
            </a:r>
            <a:r>
              <a:rPr lang="fr-FR" sz="1200" dirty="0">
                <a:solidFill>
                  <a:schemeClr val="bg1"/>
                </a:solidFill>
                <a:latin typeface="+mj-lt"/>
              </a:rPr>
              <a:t> </a:t>
            </a:r>
            <a:r>
              <a:rPr lang="fr-FR" sz="1200" dirty="0" err="1">
                <a:solidFill>
                  <a:schemeClr val="bg1"/>
                </a:solidFill>
                <a:latin typeface="+mj-lt"/>
              </a:rPr>
              <a:t>Reach</a:t>
            </a:r>
            <a:r>
              <a:rPr lang="fr-FR" sz="1200" dirty="0">
                <a:solidFill>
                  <a:schemeClr val="bg1"/>
                </a:solidFill>
                <a:latin typeface="+mj-lt"/>
              </a:rPr>
              <a:t> / Access</a:t>
            </a:r>
            <a:endParaRPr lang="en-US" sz="1200" dirty="0">
              <a:solidFill>
                <a:schemeClr val="bg1"/>
              </a:solidFill>
              <a:latin typeface="+mj-lt"/>
            </a:endParaRPr>
          </a:p>
        </p:txBody>
      </p:sp>
      <p:sp>
        <p:nvSpPr>
          <p:cNvPr id="24581" name="Line 13"/>
          <p:cNvSpPr>
            <a:spLocks noChangeShapeType="1"/>
          </p:cNvSpPr>
          <p:nvPr/>
        </p:nvSpPr>
        <p:spPr bwMode="auto">
          <a:xfrm>
            <a:off x="457200" y="3035057"/>
            <a:ext cx="9144000" cy="0"/>
          </a:xfrm>
          <a:prstGeom prst="line">
            <a:avLst/>
          </a:prstGeom>
          <a:noFill/>
          <a:ln w="9525">
            <a:solidFill>
              <a:schemeClr val="tx2"/>
            </a:solidFill>
            <a:round/>
            <a:headEnd/>
            <a:tailEnd/>
          </a:ln>
        </p:spPr>
        <p:txBody>
          <a:bodyPr/>
          <a:lstStyle/>
          <a:p>
            <a:endParaRPr lang="en-US"/>
          </a:p>
        </p:txBody>
      </p:sp>
      <p:sp>
        <p:nvSpPr>
          <p:cNvPr id="24582" name="Rectangle 14"/>
          <p:cNvSpPr>
            <a:spLocks noChangeArrowheads="1"/>
          </p:cNvSpPr>
          <p:nvPr/>
        </p:nvSpPr>
        <p:spPr bwMode="auto">
          <a:xfrm>
            <a:off x="457200" y="3133523"/>
            <a:ext cx="1462088" cy="1446161"/>
          </a:xfrm>
          <a:prstGeom prst="roundRect">
            <a:avLst>
              <a:gd name="adj" fmla="val 16667"/>
            </a:avLst>
          </a:prstGeom>
          <a:solidFill>
            <a:schemeClr val="accent1"/>
          </a:solidFill>
          <a:ln w="9525">
            <a:noFill/>
            <a:round/>
            <a:headEnd/>
            <a:tailEnd/>
          </a:ln>
          <a:effectLst>
            <a:outerShdw blurRad="50800" dist="38100" dir="2700000" algn="tl" rotWithShape="0">
              <a:prstClr val="black">
                <a:alpha val="40000"/>
              </a:prstClr>
            </a:outerShdw>
          </a:effectLst>
        </p:spPr>
        <p:txBody>
          <a:bodyPr anchor="ctr"/>
          <a:lstStyle/>
          <a:p>
            <a:pPr algn="ctr" defTabSz="914400"/>
            <a:r>
              <a:rPr lang="en-US" sz="1200" dirty="0">
                <a:solidFill>
                  <a:schemeClr val="bg1"/>
                </a:solidFill>
                <a:latin typeface="+mj-lt"/>
              </a:rPr>
              <a:t>Growing Capacity Constraints</a:t>
            </a:r>
          </a:p>
        </p:txBody>
      </p:sp>
      <p:sp>
        <p:nvSpPr>
          <p:cNvPr id="24583" name="Line 16"/>
          <p:cNvSpPr>
            <a:spLocks noChangeShapeType="1"/>
          </p:cNvSpPr>
          <p:nvPr/>
        </p:nvSpPr>
        <p:spPr bwMode="auto">
          <a:xfrm>
            <a:off x="457200" y="4693832"/>
            <a:ext cx="9144000" cy="0"/>
          </a:xfrm>
          <a:prstGeom prst="line">
            <a:avLst/>
          </a:prstGeom>
          <a:noFill/>
          <a:ln w="9525">
            <a:solidFill>
              <a:schemeClr val="tx2"/>
            </a:solidFill>
            <a:round/>
            <a:headEnd/>
            <a:tailEnd/>
          </a:ln>
        </p:spPr>
        <p:txBody>
          <a:bodyPr/>
          <a:lstStyle/>
          <a:p>
            <a:endParaRPr lang="en-US"/>
          </a:p>
        </p:txBody>
      </p:sp>
      <p:sp>
        <p:nvSpPr>
          <p:cNvPr id="24584" name="Rectangle 17"/>
          <p:cNvSpPr>
            <a:spLocks noChangeArrowheads="1"/>
          </p:cNvSpPr>
          <p:nvPr/>
        </p:nvSpPr>
        <p:spPr bwMode="auto">
          <a:xfrm>
            <a:off x="457200" y="4806623"/>
            <a:ext cx="1462088" cy="1189037"/>
          </a:xfrm>
          <a:prstGeom prst="roundRect">
            <a:avLst>
              <a:gd name="adj" fmla="val 16667"/>
            </a:avLst>
          </a:prstGeom>
          <a:solidFill>
            <a:schemeClr val="accent1"/>
          </a:solidFill>
          <a:ln w="9525">
            <a:noFill/>
            <a:round/>
            <a:headEnd/>
            <a:tailEnd/>
          </a:ln>
          <a:effectLst>
            <a:outerShdw blurRad="50800" dist="38100" dir="2700000" algn="tl" rotWithShape="0">
              <a:prstClr val="black">
                <a:alpha val="40000"/>
              </a:prstClr>
            </a:outerShdw>
          </a:effectLst>
        </p:spPr>
        <p:txBody>
          <a:bodyPr anchor="ctr"/>
          <a:lstStyle/>
          <a:p>
            <a:pPr algn="ctr" defTabSz="914400"/>
            <a:r>
              <a:rPr lang="en-US" sz="1200" dirty="0">
                <a:solidFill>
                  <a:schemeClr val="bg1"/>
                </a:solidFill>
                <a:latin typeface="+mj-lt"/>
              </a:rPr>
              <a:t>Carrier-Controlled Conflicts</a:t>
            </a:r>
          </a:p>
        </p:txBody>
      </p:sp>
      <p:sp>
        <p:nvSpPr>
          <p:cNvPr id="24585" name="Line 19"/>
          <p:cNvSpPr>
            <a:spLocks noChangeShapeType="1"/>
          </p:cNvSpPr>
          <p:nvPr/>
        </p:nvSpPr>
        <p:spPr bwMode="auto">
          <a:xfrm>
            <a:off x="457200" y="6072484"/>
            <a:ext cx="9144000" cy="0"/>
          </a:xfrm>
          <a:prstGeom prst="line">
            <a:avLst/>
          </a:prstGeom>
          <a:noFill/>
          <a:ln w="9525">
            <a:solidFill>
              <a:schemeClr val="tx2"/>
            </a:solidFill>
            <a:round/>
            <a:headEnd/>
            <a:tailEnd/>
          </a:ln>
        </p:spPr>
        <p:txBody>
          <a:bodyPr/>
          <a:lstStyle/>
          <a:p>
            <a:endParaRPr lang="en-US"/>
          </a:p>
        </p:txBody>
      </p:sp>
      <p:sp>
        <p:nvSpPr>
          <p:cNvPr id="24586" name="Rectangle 20"/>
          <p:cNvSpPr>
            <a:spLocks noChangeArrowheads="1"/>
          </p:cNvSpPr>
          <p:nvPr/>
        </p:nvSpPr>
        <p:spPr bwMode="auto">
          <a:xfrm>
            <a:off x="457200" y="6212938"/>
            <a:ext cx="1462088" cy="927012"/>
          </a:xfrm>
          <a:prstGeom prst="roundRect">
            <a:avLst>
              <a:gd name="adj" fmla="val 16667"/>
            </a:avLst>
          </a:prstGeom>
          <a:solidFill>
            <a:schemeClr val="accent1"/>
          </a:solidFill>
          <a:ln w="9525">
            <a:noFill/>
            <a:round/>
            <a:headEnd/>
            <a:tailEnd/>
          </a:ln>
          <a:effectLst>
            <a:outerShdw blurRad="50800" dist="38100" dir="2700000" algn="tl" rotWithShape="0">
              <a:prstClr val="black">
                <a:alpha val="40000"/>
              </a:prstClr>
            </a:outerShdw>
          </a:effectLst>
        </p:spPr>
        <p:txBody>
          <a:bodyPr anchor="ctr"/>
          <a:lstStyle/>
          <a:p>
            <a:pPr algn="ctr" defTabSz="914400"/>
            <a:r>
              <a:rPr lang="en-US" sz="1200" dirty="0">
                <a:solidFill>
                  <a:schemeClr val="bg1"/>
                </a:solidFill>
                <a:latin typeface="+mj-lt"/>
              </a:rPr>
              <a:t>Technological / Design Inefficiency</a:t>
            </a:r>
          </a:p>
        </p:txBody>
      </p:sp>
      <p:sp>
        <p:nvSpPr>
          <p:cNvPr id="24592" name="Content Placeholder 2"/>
          <p:cNvSpPr>
            <a:spLocks/>
          </p:cNvSpPr>
          <p:nvPr/>
        </p:nvSpPr>
        <p:spPr bwMode="auto">
          <a:xfrm>
            <a:off x="2282024" y="1745791"/>
            <a:ext cx="3108960" cy="971550"/>
          </a:xfrm>
          <a:prstGeom prst="rect">
            <a:avLst/>
          </a:prstGeom>
          <a:noFill/>
          <a:ln w="9525">
            <a:noFill/>
            <a:miter lim="800000"/>
            <a:headEnd/>
            <a:tailEnd/>
          </a:ln>
        </p:spPr>
        <p:txBody>
          <a:bodyPr lIns="0" tIns="0" rIns="0" bIns="0"/>
          <a:lstStyle/>
          <a:p>
            <a:pPr marL="174625" indent="-174625">
              <a:lnSpc>
                <a:spcPct val="120000"/>
              </a:lnSpc>
              <a:spcBef>
                <a:spcPct val="50000"/>
              </a:spcBef>
              <a:buClr>
                <a:srgbClr val="24245A"/>
              </a:buClr>
              <a:buSzPct val="105000"/>
              <a:buFont typeface="Wingdings" pitchFamily="2" charset="2"/>
              <a:buChar char="§"/>
            </a:pPr>
            <a:r>
              <a:rPr lang="en-US" sz="1100" dirty="0">
                <a:latin typeface="+mn-lt"/>
                <a:cs typeface="Arial" charset="0"/>
              </a:rPr>
              <a:t>Vast geographic profile of U.S. limits reach </a:t>
            </a:r>
            <a:r>
              <a:rPr lang="en-US" sz="1100" dirty="0" smtClean="0">
                <a:latin typeface="+mn-lt"/>
                <a:cs typeface="Arial" charset="0"/>
              </a:rPr>
              <a:t>of </a:t>
            </a:r>
            <a:r>
              <a:rPr lang="en-US" sz="1100" dirty="0">
                <a:latin typeface="+mn-lt"/>
                <a:cs typeface="Arial" charset="0"/>
              </a:rPr>
              <a:t>existing fiber infrastructure</a:t>
            </a:r>
          </a:p>
          <a:p>
            <a:pPr marL="174625" indent="-174625">
              <a:lnSpc>
                <a:spcPct val="120000"/>
              </a:lnSpc>
              <a:spcBef>
                <a:spcPct val="50000"/>
              </a:spcBef>
              <a:buClr>
                <a:srgbClr val="24245A"/>
              </a:buClr>
              <a:buSzPct val="105000"/>
              <a:buFont typeface="Wingdings" pitchFamily="2" charset="2"/>
              <a:buChar char="§"/>
            </a:pPr>
            <a:r>
              <a:rPr lang="en-US" sz="1100" dirty="0" smtClean="0">
                <a:latin typeface="+mn-lt"/>
                <a:cs typeface="Arial" charset="0"/>
              </a:rPr>
              <a:t> Existing long-haul dark fiber only allows for access in major metropolitan markets</a:t>
            </a:r>
            <a:endParaRPr lang="en-US" sz="1100" dirty="0">
              <a:latin typeface="+mn-lt"/>
              <a:cs typeface="Arial" charset="0"/>
            </a:endParaRPr>
          </a:p>
        </p:txBody>
      </p:sp>
      <p:sp>
        <p:nvSpPr>
          <p:cNvPr id="24593" name="Content Placeholder 2"/>
          <p:cNvSpPr>
            <a:spLocks/>
          </p:cNvSpPr>
          <p:nvPr/>
        </p:nvSpPr>
        <p:spPr bwMode="auto">
          <a:xfrm>
            <a:off x="2282023" y="3098665"/>
            <a:ext cx="3108961" cy="1364603"/>
          </a:xfrm>
          <a:prstGeom prst="rect">
            <a:avLst/>
          </a:prstGeom>
          <a:noFill/>
          <a:ln w="9525">
            <a:noFill/>
            <a:miter lim="800000"/>
            <a:headEnd/>
            <a:tailEnd/>
          </a:ln>
        </p:spPr>
        <p:txBody>
          <a:bodyPr lIns="0" tIns="0" rIns="0" bIns="0"/>
          <a:lstStyle/>
          <a:p>
            <a:pPr marL="174625" indent="-174625">
              <a:lnSpc>
                <a:spcPct val="120000"/>
              </a:lnSpc>
              <a:spcBef>
                <a:spcPct val="50000"/>
              </a:spcBef>
              <a:buClr>
                <a:srgbClr val="24245A"/>
              </a:buClr>
              <a:buSzPct val="105000"/>
              <a:buFont typeface="Wingdings" pitchFamily="2" charset="2"/>
              <a:buChar char="§"/>
            </a:pPr>
            <a:r>
              <a:rPr lang="en-US" sz="1100" dirty="0">
                <a:latin typeface="+mn-lt"/>
                <a:cs typeface="Arial" charset="0"/>
              </a:rPr>
              <a:t>Exponential growth in data </a:t>
            </a:r>
            <a:r>
              <a:rPr lang="en-US" sz="1100" dirty="0" smtClean="0">
                <a:latin typeface="+mn-lt"/>
                <a:cs typeface="Arial" charset="0"/>
              </a:rPr>
              <a:t>placing </a:t>
            </a:r>
            <a:r>
              <a:rPr lang="en-US" sz="1100" dirty="0">
                <a:latin typeface="+mn-lt"/>
                <a:cs typeface="Arial" charset="0"/>
              </a:rPr>
              <a:t>pressure on existing </a:t>
            </a:r>
            <a:r>
              <a:rPr lang="en-US" sz="1100" dirty="0" smtClean="0">
                <a:latin typeface="+mn-lt"/>
                <a:cs typeface="Arial" charset="0"/>
              </a:rPr>
              <a:t>fiber infrastructure</a:t>
            </a:r>
            <a:endParaRPr lang="en-US" sz="1100" dirty="0">
              <a:latin typeface="+mn-lt"/>
              <a:cs typeface="Arial" charset="0"/>
            </a:endParaRPr>
          </a:p>
          <a:p>
            <a:pPr marL="174625" indent="-174625">
              <a:lnSpc>
                <a:spcPct val="120000"/>
              </a:lnSpc>
              <a:spcBef>
                <a:spcPct val="50000"/>
              </a:spcBef>
              <a:buClr>
                <a:srgbClr val="24245A"/>
              </a:buClr>
              <a:buSzPct val="105000"/>
              <a:buFont typeface="Wingdings" pitchFamily="2" charset="2"/>
              <a:buChar char="§"/>
            </a:pPr>
            <a:r>
              <a:rPr lang="en-US" sz="1100" dirty="0">
                <a:latin typeface="+mn-lt"/>
                <a:cs typeface="Arial" charset="0"/>
              </a:rPr>
              <a:t>Rights-of-Way requirements are barrier for construction of </a:t>
            </a:r>
            <a:r>
              <a:rPr lang="en-US" sz="1100" dirty="0" smtClean="0">
                <a:latin typeface="+mn-lt"/>
                <a:cs typeface="Arial" charset="0"/>
              </a:rPr>
              <a:t>new cohesive </a:t>
            </a:r>
            <a:r>
              <a:rPr lang="en-US" sz="1100" dirty="0">
                <a:latin typeface="+mn-lt"/>
                <a:cs typeface="Arial" charset="0"/>
              </a:rPr>
              <a:t>fiber </a:t>
            </a:r>
            <a:r>
              <a:rPr lang="en-US" sz="1100" dirty="0" smtClean="0">
                <a:latin typeface="+mn-lt"/>
                <a:cs typeface="Arial" charset="0"/>
              </a:rPr>
              <a:t>network</a:t>
            </a:r>
          </a:p>
          <a:p>
            <a:pPr marL="174625" indent="-174625">
              <a:lnSpc>
                <a:spcPct val="120000"/>
              </a:lnSpc>
              <a:spcBef>
                <a:spcPct val="50000"/>
              </a:spcBef>
              <a:buClr>
                <a:srgbClr val="24245A"/>
              </a:buClr>
              <a:buSzPct val="105000"/>
              <a:buFont typeface="Wingdings" pitchFamily="2" charset="2"/>
              <a:buChar char="§"/>
            </a:pPr>
            <a:r>
              <a:rPr lang="en-US" sz="1100" dirty="0" smtClean="0">
                <a:latin typeface="+mn-lt"/>
                <a:cs typeface="Arial" charset="0"/>
              </a:rPr>
              <a:t>63% Fiber Gap in the U.S.</a:t>
            </a:r>
            <a:r>
              <a:rPr lang="en-US" sz="1100" dirty="0">
                <a:latin typeface="+mn-lt"/>
              </a:rPr>
              <a:t> </a:t>
            </a:r>
            <a:r>
              <a:rPr lang="en-US" sz="1100" dirty="0" smtClean="0">
                <a:latin typeface="+mn-lt"/>
              </a:rPr>
              <a:t>limits connectivity</a:t>
            </a:r>
            <a:endParaRPr lang="en-US" sz="1100" dirty="0">
              <a:latin typeface="+mn-lt"/>
              <a:cs typeface="Arial" charset="0"/>
            </a:endParaRPr>
          </a:p>
        </p:txBody>
      </p:sp>
      <p:sp>
        <p:nvSpPr>
          <p:cNvPr id="24594" name="Content Placeholder 2"/>
          <p:cNvSpPr>
            <a:spLocks/>
          </p:cNvSpPr>
          <p:nvPr/>
        </p:nvSpPr>
        <p:spPr bwMode="auto">
          <a:xfrm>
            <a:off x="2283615" y="4772773"/>
            <a:ext cx="3163027" cy="1271723"/>
          </a:xfrm>
          <a:prstGeom prst="rect">
            <a:avLst/>
          </a:prstGeom>
          <a:noFill/>
          <a:ln w="9525">
            <a:noFill/>
            <a:miter lim="800000"/>
            <a:headEnd/>
            <a:tailEnd/>
          </a:ln>
        </p:spPr>
        <p:txBody>
          <a:bodyPr lIns="0" tIns="0" rIns="0" bIns="0"/>
          <a:lstStyle/>
          <a:p>
            <a:pPr marL="174625" indent="-174625">
              <a:lnSpc>
                <a:spcPct val="120000"/>
              </a:lnSpc>
              <a:spcBef>
                <a:spcPct val="50000"/>
              </a:spcBef>
              <a:buClr>
                <a:srgbClr val="24245A"/>
              </a:buClr>
              <a:buSzPct val="105000"/>
              <a:buFont typeface="Wingdings" pitchFamily="2" charset="2"/>
              <a:buChar char="§"/>
            </a:pPr>
            <a:r>
              <a:rPr lang="en-US" sz="1100" dirty="0">
                <a:latin typeface="+mn-lt"/>
                <a:cs typeface="Arial" charset="0"/>
              </a:rPr>
              <a:t>Carrier-controlled fiber capacity creates </a:t>
            </a:r>
            <a:r>
              <a:rPr lang="en-US" sz="1100" dirty="0" smtClean="0">
                <a:latin typeface="+mn-lt"/>
                <a:cs typeface="Arial" charset="0"/>
              </a:rPr>
              <a:t>conflicts </a:t>
            </a:r>
            <a:r>
              <a:rPr lang="en-US" sz="1100" dirty="0">
                <a:latin typeface="+mn-lt"/>
                <a:cs typeface="Arial" charset="0"/>
              </a:rPr>
              <a:t>when selling services to other carriers / competitors </a:t>
            </a:r>
          </a:p>
          <a:p>
            <a:pPr marL="174625" indent="-174625">
              <a:lnSpc>
                <a:spcPct val="120000"/>
              </a:lnSpc>
              <a:spcBef>
                <a:spcPct val="50000"/>
              </a:spcBef>
              <a:buClr>
                <a:srgbClr val="24245A"/>
              </a:buClr>
              <a:buSzPct val="105000"/>
              <a:buFont typeface="Wingdings" pitchFamily="2" charset="2"/>
              <a:buChar char="§"/>
            </a:pPr>
            <a:r>
              <a:rPr lang="en-US" sz="1100" dirty="0" smtClean="0">
                <a:latin typeface="+mn-lt"/>
                <a:cs typeface="Arial" charset="0"/>
              </a:rPr>
              <a:t>Sector </a:t>
            </a:r>
            <a:r>
              <a:rPr lang="en-US" sz="1100" dirty="0">
                <a:latin typeface="+mn-lt"/>
                <a:cs typeface="Arial" charset="0"/>
              </a:rPr>
              <a:t>consolidation </a:t>
            </a:r>
            <a:r>
              <a:rPr lang="en-US" sz="1100" dirty="0" smtClean="0">
                <a:latin typeface="+mn-lt"/>
                <a:cs typeface="Arial" charset="0"/>
              </a:rPr>
              <a:t>is exacerbating this issue </a:t>
            </a:r>
            <a:r>
              <a:rPr lang="en-US" sz="1100" dirty="0">
                <a:latin typeface="+mn-lt"/>
                <a:cs typeface="Arial" charset="0"/>
              </a:rPr>
              <a:t>as remaining capacity is controlled by shrinking number of carriers</a:t>
            </a:r>
          </a:p>
        </p:txBody>
      </p:sp>
      <p:sp>
        <p:nvSpPr>
          <p:cNvPr id="24595" name="Content Placeholder 2"/>
          <p:cNvSpPr>
            <a:spLocks/>
          </p:cNvSpPr>
          <p:nvPr/>
        </p:nvSpPr>
        <p:spPr bwMode="auto">
          <a:xfrm>
            <a:off x="2283616" y="6177924"/>
            <a:ext cx="3107368" cy="962025"/>
          </a:xfrm>
          <a:prstGeom prst="rect">
            <a:avLst/>
          </a:prstGeom>
          <a:noFill/>
          <a:ln w="9525">
            <a:noFill/>
            <a:miter lim="800000"/>
            <a:headEnd/>
            <a:tailEnd/>
          </a:ln>
        </p:spPr>
        <p:txBody>
          <a:bodyPr lIns="0" tIns="0" rIns="0" bIns="0"/>
          <a:lstStyle/>
          <a:p>
            <a:pPr marL="174625" indent="-174625">
              <a:lnSpc>
                <a:spcPct val="120000"/>
              </a:lnSpc>
              <a:spcBef>
                <a:spcPct val="50000"/>
              </a:spcBef>
              <a:buClr>
                <a:srgbClr val="24245A"/>
              </a:buClr>
              <a:buSzPct val="105000"/>
              <a:buFont typeface="Wingdings" pitchFamily="2" charset="2"/>
              <a:buChar char="§"/>
            </a:pPr>
            <a:r>
              <a:rPr lang="en-US" sz="1100" dirty="0">
                <a:latin typeface="+mn-lt"/>
                <a:cs typeface="Arial" charset="0"/>
              </a:rPr>
              <a:t>Existing fiber capacity uses older cable and systems with inconsistent fiber types that cannot support the new state-of-the-art transmission equipment at maximum </a:t>
            </a:r>
            <a:r>
              <a:rPr lang="en-US" sz="1100" dirty="0" smtClean="0">
                <a:latin typeface="+mn-lt"/>
                <a:cs typeface="Arial" charset="0"/>
              </a:rPr>
              <a:t>utilization</a:t>
            </a:r>
            <a:endParaRPr lang="en-US" sz="1100" dirty="0">
              <a:latin typeface="+mn-lt"/>
              <a:cs typeface="Arial" charset="0"/>
            </a:endParaRPr>
          </a:p>
        </p:txBody>
      </p:sp>
      <p:sp>
        <p:nvSpPr>
          <p:cNvPr id="30" name="Slide Number Placeholder 3"/>
          <p:cNvSpPr txBox="1">
            <a:spLocks noGrp="1"/>
          </p:cNvSpPr>
          <p:nvPr/>
        </p:nvSpPr>
        <p:spPr bwMode="auto">
          <a:xfrm>
            <a:off x="4857369" y="7018338"/>
            <a:ext cx="304800" cy="304800"/>
          </a:xfrm>
          <a:prstGeom prst="rect">
            <a:avLst/>
          </a:prstGeom>
          <a:noFill/>
          <a:ln w="9525">
            <a:noFill/>
            <a:miter lim="800000"/>
            <a:headEnd/>
            <a:tailEnd/>
          </a:ln>
        </p:spPr>
        <p:txBody>
          <a:bodyPr lIns="0" tIns="0" rIns="0" bIns="0" anchor="b"/>
          <a:lstStyle/>
          <a:p>
            <a:pPr algn="ctr"/>
            <a:fld id="{29D9B95D-2008-4164-9E15-E1C12C604A4C}" type="slidenum">
              <a:rPr lang="en-US" sz="1000">
                <a:cs typeface="Arial" charset="0"/>
              </a:rPr>
              <a:pPr algn="ctr"/>
              <a:t>13</a:t>
            </a:fld>
            <a:endParaRPr lang="en-US" sz="1000" dirty="0">
              <a:cs typeface="Arial" charset="0"/>
            </a:endParaRPr>
          </a:p>
        </p:txBody>
      </p:sp>
      <p:grpSp>
        <p:nvGrpSpPr>
          <p:cNvPr id="37" name="Group 49"/>
          <p:cNvGrpSpPr>
            <a:grpSpLocks/>
          </p:cNvGrpSpPr>
          <p:nvPr/>
        </p:nvGrpSpPr>
        <p:grpSpPr bwMode="auto">
          <a:xfrm>
            <a:off x="5462544" y="1923495"/>
            <a:ext cx="701675" cy="765175"/>
            <a:chOff x="1379" y="1279"/>
            <a:chExt cx="442" cy="482"/>
          </a:xfrm>
        </p:grpSpPr>
        <p:pic>
          <p:nvPicPr>
            <p:cNvPr id="38" name="Picture 55" descr="RoundedArrow.wmf"/>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79" y="1301"/>
              <a:ext cx="442" cy="460"/>
            </a:xfrm>
            <a:prstGeom prst="rect">
              <a:avLst/>
            </a:prstGeom>
            <a:noFill/>
            <a:ln w="9525">
              <a:noFill/>
              <a:miter lim="800000"/>
              <a:headEnd/>
              <a:tailEnd/>
            </a:ln>
          </p:spPr>
        </p:pic>
        <p:pic>
          <p:nvPicPr>
            <p:cNvPr id="39" name="Picture 4" descr="logo.wmf"/>
            <p:cNvPicPr>
              <a:picLocks noChangeAspect="1"/>
            </p:cNvPicPr>
            <p:nvPr/>
          </p:nvPicPr>
          <p:blipFill>
            <a:blip r:embed="rId4" cstate="email">
              <a:extLst>
                <a:ext uri="{28A0092B-C50C-407E-A947-70E740481C1C}">
                  <a14:useLocalDpi xmlns:a14="http://schemas.microsoft.com/office/drawing/2010/main"/>
                </a:ext>
              </a:extLst>
            </a:blip>
            <a:srcRect r="79712" b="-2127"/>
            <a:stretch>
              <a:fillRect/>
            </a:stretch>
          </p:blipFill>
          <p:spPr bwMode="auto">
            <a:xfrm>
              <a:off x="1440" y="1448"/>
              <a:ext cx="191" cy="171"/>
            </a:xfrm>
            <a:prstGeom prst="rect">
              <a:avLst/>
            </a:prstGeom>
            <a:noFill/>
            <a:ln w="9525">
              <a:noFill/>
              <a:miter lim="800000"/>
              <a:headEnd/>
              <a:tailEnd/>
            </a:ln>
          </p:spPr>
        </p:pic>
        <p:sp>
          <p:nvSpPr>
            <p:cNvPr id="40" name="AutoShape 1"/>
            <p:cNvSpPr>
              <a:spLocks noChangeAspect="1" noChangeArrowheads="1"/>
            </p:cNvSpPr>
            <p:nvPr/>
          </p:nvSpPr>
          <p:spPr bwMode="auto">
            <a:xfrm>
              <a:off x="1385" y="1279"/>
              <a:ext cx="425" cy="475"/>
            </a:xfrm>
            <a:prstGeom prst="rect">
              <a:avLst/>
            </a:prstGeom>
            <a:noFill/>
            <a:ln w="9525">
              <a:noFill/>
              <a:miter lim="800000"/>
              <a:headEnd/>
              <a:tailEnd/>
            </a:ln>
          </p:spPr>
          <p:txBody>
            <a:bodyPr/>
            <a:lstStyle/>
            <a:p>
              <a:pPr defTabSz="914400"/>
              <a:endParaRPr lang="en-US"/>
            </a:p>
          </p:txBody>
        </p:sp>
        <p:sp>
          <p:nvSpPr>
            <p:cNvPr id="41" name="AutoShape 20"/>
            <p:cNvSpPr>
              <a:spLocks noChangeAspect="1" noChangeArrowheads="1"/>
            </p:cNvSpPr>
            <p:nvPr/>
          </p:nvSpPr>
          <p:spPr bwMode="auto">
            <a:xfrm>
              <a:off x="1385" y="1279"/>
              <a:ext cx="425" cy="475"/>
            </a:xfrm>
            <a:prstGeom prst="rect">
              <a:avLst/>
            </a:prstGeom>
            <a:noFill/>
            <a:ln w="9525">
              <a:noFill/>
              <a:miter lim="800000"/>
              <a:headEnd/>
              <a:tailEnd/>
            </a:ln>
          </p:spPr>
          <p:txBody>
            <a:bodyPr/>
            <a:lstStyle/>
            <a:p>
              <a:pPr defTabSz="914400"/>
              <a:endParaRPr lang="en-US"/>
            </a:p>
          </p:txBody>
        </p:sp>
      </p:grpSp>
      <p:grpSp>
        <p:nvGrpSpPr>
          <p:cNvPr id="42" name="Group 49"/>
          <p:cNvGrpSpPr>
            <a:grpSpLocks/>
          </p:cNvGrpSpPr>
          <p:nvPr/>
        </p:nvGrpSpPr>
        <p:grpSpPr bwMode="auto">
          <a:xfrm>
            <a:off x="5465560" y="3362877"/>
            <a:ext cx="701675" cy="765175"/>
            <a:chOff x="1379" y="1279"/>
            <a:chExt cx="442" cy="482"/>
          </a:xfrm>
        </p:grpSpPr>
        <p:pic>
          <p:nvPicPr>
            <p:cNvPr id="43" name="Picture 55" descr="RoundedArrow.wmf"/>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79" y="1301"/>
              <a:ext cx="442" cy="460"/>
            </a:xfrm>
            <a:prstGeom prst="rect">
              <a:avLst/>
            </a:prstGeom>
            <a:noFill/>
            <a:ln w="9525">
              <a:noFill/>
              <a:miter lim="800000"/>
              <a:headEnd/>
              <a:tailEnd/>
            </a:ln>
          </p:spPr>
        </p:pic>
        <p:pic>
          <p:nvPicPr>
            <p:cNvPr id="44" name="Picture 4" descr="logo.wmf"/>
            <p:cNvPicPr>
              <a:picLocks noChangeAspect="1"/>
            </p:cNvPicPr>
            <p:nvPr/>
          </p:nvPicPr>
          <p:blipFill>
            <a:blip r:embed="rId4" cstate="email">
              <a:extLst>
                <a:ext uri="{28A0092B-C50C-407E-A947-70E740481C1C}">
                  <a14:useLocalDpi xmlns:a14="http://schemas.microsoft.com/office/drawing/2010/main"/>
                </a:ext>
              </a:extLst>
            </a:blip>
            <a:srcRect r="79712" b="-2127"/>
            <a:stretch>
              <a:fillRect/>
            </a:stretch>
          </p:blipFill>
          <p:spPr bwMode="auto">
            <a:xfrm>
              <a:off x="1440" y="1448"/>
              <a:ext cx="191" cy="171"/>
            </a:xfrm>
            <a:prstGeom prst="rect">
              <a:avLst/>
            </a:prstGeom>
            <a:noFill/>
            <a:ln w="9525">
              <a:noFill/>
              <a:miter lim="800000"/>
              <a:headEnd/>
              <a:tailEnd/>
            </a:ln>
          </p:spPr>
        </p:pic>
        <p:sp>
          <p:nvSpPr>
            <p:cNvPr id="45" name="AutoShape 1"/>
            <p:cNvSpPr>
              <a:spLocks noChangeAspect="1" noChangeArrowheads="1"/>
            </p:cNvSpPr>
            <p:nvPr/>
          </p:nvSpPr>
          <p:spPr bwMode="auto">
            <a:xfrm>
              <a:off x="1385" y="1279"/>
              <a:ext cx="425" cy="475"/>
            </a:xfrm>
            <a:prstGeom prst="rect">
              <a:avLst/>
            </a:prstGeom>
            <a:noFill/>
            <a:ln w="9525">
              <a:noFill/>
              <a:miter lim="800000"/>
              <a:headEnd/>
              <a:tailEnd/>
            </a:ln>
          </p:spPr>
          <p:txBody>
            <a:bodyPr/>
            <a:lstStyle/>
            <a:p>
              <a:pPr defTabSz="914400"/>
              <a:endParaRPr lang="en-US"/>
            </a:p>
          </p:txBody>
        </p:sp>
        <p:sp>
          <p:nvSpPr>
            <p:cNvPr id="46" name="AutoShape 20"/>
            <p:cNvSpPr>
              <a:spLocks noChangeAspect="1" noChangeArrowheads="1"/>
            </p:cNvSpPr>
            <p:nvPr/>
          </p:nvSpPr>
          <p:spPr bwMode="auto">
            <a:xfrm>
              <a:off x="1385" y="1279"/>
              <a:ext cx="425" cy="475"/>
            </a:xfrm>
            <a:prstGeom prst="rect">
              <a:avLst/>
            </a:prstGeom>
            <a:noFill/>
            <a:ln w="9525">
              <a:noFill/>
              <a:miter lim="800000"/>
              <a:headEnd/>
              <a:tailEnd/>
            </a:ln>
          </p:spPr>
          <p:txBody>
            <a:bodyPr/>
            <a:lstStyle/>
            <a:p>
              <a:pPr defTabSz="914400"/>
              <a:endParaRPr lang="en-US"/>
            </a:p>
          </p:txBody>
        </p:sp>
      </p:grpSp>
      <p:grpSp>
        <p:nvGrpSpPr>
          <p:cNvPr id="47" name="Group 49"/>
          <p:cNvGrpSpPr>
            <a:grpSpLocks/>
          </p:cNvGrpSpPr>
          <p:nvPr/>
        </p:nvGrpSpPr>
        <p:grpSpPr bwMode="auto">
          <a:xfrm>
            <a:off x="5467134" y="4934504"/>
            <a:ext cx="701675" cy="765175"/>
            <a:chOff x="1379" y="1279"/>
            <a:chExt cx="442" cy="482"/>
          </a:xfrm>
        </p:grpSpPr>
        <p:pic>
          <p:nvPicPr>
            <p:cNvPr id="48" name="Picture 55" descr="RoundedArrow.wmf"/>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79" y="1301"/>
              <a:ext cx="442" cy="460"/>
            </a:xfrm>
            <a:prstGeom prst="rect">
              <a:avLst/>
            </a:prstGeom>
            <a:noFill/>
            <a:ln w="9525">
              <a:noFill/>
              <a:miter lim="800000"/>
              <a:headEnd/>
              <a:tailEnd/>
            </a:ln>
          </p:spPr>
        </p:pic>
        <p:pic>
          <p:nvPicPr>
            <p:cNvPr id="49" name="Picture 4" descr="logo.wmf"/>
            <p:cNvPicPr>
              <a:picLocks noChangeAspect="1"/>
            </p:cNvPicPr>
            <p:nvPr/>
          </p:nvPicPr>
          <p:blipFill>
            <a:blip r:embed="rId4" cstate="email">
              <a:extLst>
                <a:ext uri="{28A0092B-C50C-407E-A947-70E740481C1C}">
                  <a14:useLocalDpi xmlns:a14="http://schemas.microsoft.com/office/drawing/2010/main"/>
                </a:ext>
              </a:extLst>
            </a:blip>
            <a:srcRect r="79712" b="-2127"/>
            <a:stretch>
              <a:fillRect/>
            </a:stretch>
          </p:blipFill>
          <p:spPr bwMode="auto">
            <a:xfrm>
              <a:off x="1440" y="1448"/>
              <a:ext cx="191" cy="171"/>
            </a:xfrm>
            <a:prstGeom prst="rect">
              <a:avLst/>
            </a:prstGeom>
            <a:noFill/>
            <a:ln w="9525">
              <a:noFill/>
              <a:miter lim="800000"/>
              <a:headEnd/>
              <a:tailEnd/>
            </a:ln>
          </p:spPr>
        </p:pic>
        <p:sp>
          <p:nvSpPr>
            <p:cNvPr id="50" name="AutoShape 1"/>
            <p:cNvSpPr>
              <a:spLocks noChangeAspect="1" noChangeArrowheads="1"/>
            </p:cNvSpPr>
            <p:nvPr/>
          </p:nvSpPr>
          <p:spPr bwMode="auto">
            <a:xfrm>
              <a:off x="1385" y="1279"/>
              <a:ext cx="425" cy="475"/>
            </a:xfrm>
            <a:prstGeom prst="rect">
              <a:avLst/>
            </a:prstGeom>
            <a:noFill/>
            <a:ln w="9525">
              <a:noFill/>
              <a:miter lim="800000"/>
              <a:headEnd/>
              <a:tailEnd/>
            </a:ln>
          </p:spPr>
          <p:txBody>
            <a:bodyPr/>
            <a:lstStyle/>
            <a:p>
              <a:pPr defTabSz="914400"/>
              <a:endParaRPr lang="en-US"/>
            </a:p>
          </p:txBody>
        </p:sp>
        <p:sp>
          <p:nvSpPr>
            <p:cNvPr id="51" name="AutoShape 20"/>
            <p:cNvSpPr>
              <a:spLocks noChangeAspect="1" noChangeArrowheads="1"/>
            </p:cNvSpPr>
            <p:nvPr/>
          </p:nvSpPr>
          <p:spPr bwMode="auto">
            <a:xfrm>
              <a:off x="1385" y="1279"/>
              <a:ext cx="425" cy="475"/>
            </a:xfrm>
            <a:prstGeom prst="rect">
              <a:avLst/>
            </a:prstGeom>
            <a:noFill/>
            <a:ln w="9525">
              <a:noFill/>
              <a:miter lim="800000"/>
              <a:headEnd/>
              <a:tailEnd/>
            </a:ln>
          </p:spPr>
          <p:txBody>
            <a:bodyPr/>
            <a:lstStyle/>
            <a:p>
              <a:pPr defTabSz="914400"/>
              <a:endParaRPr lang="en-US"/>
            </a:p>
          </p:txBody>
        </p:sp>
      </p:grpSp>
      <p:grpSp>
        <p:nvGrpSpPr>
          <p:cNvPr id="52" name="Group 49"/>
          <p:cNvGrpSpPr>
            <a:grpSpLocks/>
          </p:cNvGrpSpPr>
          <p:nvPr/>
        </p:nvGrpSpPr>
        <p:grpSpPr bwMode="auto">
          <a:xfrm>
            <a:off x="5467134" y="6294608"/>
            <a:ext cx="701675" cy="765175"/>
            <a:chOff x="1379" y="1279"/>
            <a:chExt cx="442" cy="482"/>
          </a:xfrm>
        </p:grpSpPr>
        <p:pic>
          <p:nvPicPr>
            <p:cNvPr id="53" name="Picture 55" descr="RoundedArrow.wmf"/>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79" y="1301"/>
              <a:ext cx="442" cy="460"/>
            </a:xfrm>
            <a:prstGeom prst="rect">
              <a:avLst/>
            </a:prstGeom>
            <a:noFill/>
            <a:ln w="9525">
              <a:noFill/>
              <a:miter lim="800000"/>
              <a:headEnd/>
              <a:tailEnd/>
            </a:ln>
          </p:spPr>
        </p:pic>
        <p:pic>
          <p:nvPicPr>
            <p:cNvPr id="54" name="Picture 4" descr="logo.wmf"/>
            <p:cNvPicPr>
              <a:picLocks noChangeAspect="1"/>
            </p:cNvPicPr>
            <p:nvPr/>
          </p:nvPicPr>
          <p:blipFill>
            <a:blip r:embed="rId4" cstate="email">
              <a:extLst>
                <a:ext uri="{28A0092B-C50C-407E-A947-70E740481C1C}">
                  <a14:useLocalDpi xmlns:a14="http://schemas.microsoft.com/office/drawing/2010/main"/>
                </a:ext>
              </a:extLst>
            </a:blip>
            <a:srcRect r="79712" b="-2127"/>
            <a:stretch>
              <a:fillRect/>
            </a:stretch>
          </p:blipFill>
          <p:spPr bwMode="auto">
            <a:xfrm>
              <a:off x="1440" y="1448"/>
              <a:ext cx="191" cy="171"/>
            </a:xfrm>
            <a:prstGeom prst="rect">
              <a:avLst/>
            </a:prstGeom>
            <a:noFill/>
            <a:ln w="9525">
              <a:noFill/>
              <a:miter lim="800000"/>
              <a:headEnd/>
              <a:tailEnd/>
            </a:ln>
          </p:spPr>
        </p:pic>
        <p:sp>
          <p:nvSpPr>
            <p:cNvPr id="55" name="AutoShape 1"/>
            <p:cNvSpPr>
              <a:spLocks noChangeAspect="1" noChangeArrowheads="1"/>
            </p:cNvSpPr>
            <p:nvPr/>
          </p:nvSpPr>
          <p:spPr bwMode="auto">
            <a:xfrm>
              <a:off x="1385" y="1279"/>
              <a:ext cx="425" cy="475"/>
            </a:xfrm>
            <a:prstGeom prst="rect">
              <a:avLst/>
            </a:prstGeom>
            <a:noFill/>
            <a:ln w="9525">
              <a:noFill/>
              <a:miter lim="800000"/>
              <a:headEnd/>
              <a:tailEnd/>
            </a:ln>
          </p:spPr>
          <p:txBody>
            <a:bodyPr/>
            <a:lstStyle/>
            <a:p>
              <a:pPr defTabSz="914400"/>
              <a:endParaRPr lang="en-US"/>
            </a:p>
          </p:txBody>
        </p:sp>
        <p:sp>
          <p:nvSpPr>
            <p:cNvPr id="56" name="AutoShape 20"/>
            <p:cNvSpPr>
              <a:spLocks noChangeAspect="1" noChangeArrowheads="1"/>
            </p:cNvSpPr>
            <p:nvPr/>
          </p:nvSpPr>
          <p:spPr bwMode="auto">
            <a:xfrm>
              <a:off x="1385" y="1279"/>
              <a:ext cx="425" cy="475"/>
            </a:xfrm>
            <a:prstGeom prst="rect">
              <a:avLst/>
            </a:prstGeom>
            <a:noFill/>
            <a:ln w="9525">
              <a:noFill/>
              <a:miter lim="800000"/>
              <a:headEnd/>
              <a:tailEnd/>
            </a:ln>
          </p:spPr>
          <p:txBody>
            <a:bodyPr/>
            <a:lstStyle/>
            <a:p>
              <a:pPr defTabSz="914400"/>
              <a:endParaRPr lang="en-US"/>
            </a:p>
          </p:txBody>
        </p:sp>
      </p:grpSp>
      <p:sp>
        <p:nvSpPr>
          <p:cNvPr id="57" name="Content Placeholder 2"/>
          <p:cNvSpPr>
            <a:spLocks/>
          </p:cNvSpPr>
          <p:nvPr/>
        </p:nvSpPr>
        <p:spPr bwMode="auto">
          <a:xfrm>
            <a:off x="6330414" y="1755072"/>
            <a:ext cx="3108960" cy="1232279"/>
          </a:xfrm>
          <a:prstGeom prst="rect">
            <a:avLst/>
          </a:prstGeom>
          <a:noFill/>
          <a:ln w="9525">
            <a:noFill/>
            <a:miter lim="800000"/>
            <a:headEnd/>
            <a:tailEnd/>
          </a:ln>
        </p:spPr>
        <p:txBody>
          <a:bodyPr lIns="0" tIns="0" rIns="0" bIns="0"/>
          <a:lstStyle/>
          <a:p>
            <a:pPr marL="174625" indent="-174625">
              <a:lnSpc>
                <a:spcPct val="120000"/>
              </a:lnSpc>
              <a:spcBef>
                <a:spcPct val="50000"/>
              </a:spcBef>
              <a:buClr>
                <a:srgbClr val="24245A"/>
              </a:buClr>
              <a:buSzPct val="105000"/>
              <a:buFont typeface="Wingdings" pitchFamily="2" charset="2"/>
              <a:buChar char="§"/>
            </a:pPr>
            <a:r>
              <a:rPr lang="en-US" sz="1100" dirty="0">
                <a:latin typeface="+mn-lt"/>
                <a:cs typeface="Arial" charset="0"/>
              </a:rPr>
              <a:t>Provides wireless network operators and growing rural markets with economically viable access to dark fiber</a:t>
            </a:r>
          </a:p>
          <a:p>
            <a:pPr marL="174625" indent="-174625">
              <a:lnSpc>
                <a:spcPct val="120000"/>
              </a:lnSpc>
              <a:spcBef>
                <a:spcPct val="50000"/>
              </a:spcBef>
              <a:buClr>
                <a:srgbClr val="24245A"/>
              </a:buClr>
              <a:buSzPct val="105000"/>
              <a:buFont typeface="Wingdings" pitchFamily="2" charset="2"/>
              <a:buChar char="§"/>
            </a:pPr>
            <a:r>
              <a:rPr lang="en-US" sz="1100" dirty="0" smtClean="0">
                <a:latin typeface="+mn-lt"/>
                <a:cs typeface="Arial" charset="0"/>
              </a:rPr>
              <a:t>Unique multi-access point design enhances accessibility of fiber and carrier-neutral colocation services</a:t>
            </a:r>
            <a:endParaRPr lang="en-US" sz="1100" dirty="0">
              <a:latin typeface="+mn-lt"/>
              <a:cs typeface="Arial" charset="0"/>
            </a:endParaRPr>
          </a:p>
        </p:txBody>
      </p:sp>
      <p:sp>
        <p:nvSpPr>
          <p:cNvPr id="58" name="Content Placeholder 2"/>
          <p:cNvSpPr>
            <a:spLocks/>
          </p:cNvSpPr>
          <p:nvPr/>
        </p:nvSpPr>
        <p:spPr bwMode="auto">
          <a:xfrm>
            <a:off x="6331745" y="3203486"/>
            <a:ext cx="3108960" cy="835778"/>
          </a:xfrm>
          <a:prstGeom prst="rect">
            <a:avLst/>
          </a:prstGeom>
          <a:noFill/>
          <a:ln w="9525">
            <a:noFill/>
            <a:miter lim="800000"/>
            <a:headEnd/>
            <a:tailEnd/>
          </a:ln>
        </p:spPr>
        <p:txBody>
          <a:bodyPr lIns="0" tIns="0" rIns="0" bIns="0"/>
          <a:lstStyle/>
          <a:p>
            <a:pPr marL="174625" indent="-174625">
              <a:lnSpc>
                <a:spcPct val="120000"/>
              </a:lnSpc>
              <a:spcBef>
                <a:spcPct val="50000"/>
              </a:spcBef>
              <a:buClr>
                <a:srgbClr val="24245A"/>
              </a:buClr>
              <a:buSzPct val="105000"/>
              <a:buFont typeface="Wingdings" pitchFamily="2" charset="2"/>
              <a:buChar char="§"/>
            </a:pPr>
            <a:r>
              <a:rPr lang="en-US" sz="1100" dirty="0" smtClean="0">
                <a:latin typeface="+mn-lt"/>
                <a:cs typeface="Arial" charset="0"/>
              </a:rPr>
              <a:t>Allied Fiber has Rights-of Way access to parallel ducts providing incremental capacity to support future growth from ever increasing demand for broadband</a:t>
            </a:r>
          </a:p>
          <a:p>
            <a:pPr marL="174625" indent="-174625">
              <a:lnSpc>
                <a:spcPct val="120000"/>
              </a:lnSpc>
              <a:spcBef>
                <a:spcPct val="50000"/>
              </a:spcBef>
              <a:buClr>
                <a:srgbClr val="24245A"/>
              </a:buClr>
              <a:buSzPct val="105000"/>
              <a:buFont typeface="Wingdings" pitchFamily="2" charset="2"/>
              <a:buChar char="§"/>
            </a:pPr>
            <a:r>
              <a:rPr lang="en-US" sz="1100" dirty="0" smtClean="0">
                <a:latin typeface="+mn-lt"/>
                <a:cs typeface="Arial" charset="0"/>
              </a:rPr>
              <a:t>Allied Fiber is installing some of the largest capacity optical fiber cables in the U.S. ever deployed</a:t>
            </a:r>
            <a:endParaRPr lang="en-US" sz="1100" dirty="0">
              <a:latin typeface="+mn-lt"/>
              <a:cs typeface="Arial" charset="0"/>
            </a:endParaRPr>
          </a:p>
        </p:txBody>
      </p:sp>
      <p:sp>
        <p:nvSpPr>
          <p:cNvPr id="59" name="Content Placeholder 2"/>
          <p:cNvSpPr>
            <a:spLocks/>
          </p:cNvSpPr>
          <p:nvPr/>
        </p:nvSpPr>
        <p:spPr bwMode="auto">
          <a:xfrm>
            <a:off x="6325125" y="4774075"/>
            <a:ext cx="3108960" cy="1350669"/>
          </a:xfrm>
          <a:prstGeom prst="rect">
            <a:avLst/>
          </a:prstGeom>
          <a:noFill/>
          <a:ln w="9525">
            <a:noFill/>
            <a:miter lim="800000"/>
            <a:headEnd/>
            <a:tailEnd/>
          </a:ln>
        </p:spPr>
        <p:txBody>
          <a:bodyPr lIns="0" tIns="0" rIns="0" bIns="0"/>
          <a:lstStyle/>
          <a:p>
            <a:pPr marL="174625" indent="-174625">
              <a:lnSpc>
                <a:spcPct val="120000"/>
              </a:lnSpc>
              <a:spcBef>
                <a:spcPct val="50000"/>
              </a:spcBef>
              <a:buClr>
                <a:srgbClr val="24245A"/>
              </a:buClr>
              <a:buSzPct val="105000"/>
              <a:buFont typeface="Wingdings" pitchFamily="2" charset="2"/>
              <a:buChar char="§"/>
            </a:pPr>
            <a:r>
              <a:rPr lang="en-US" sz="1100" dirty="0" smtClean="0">
                <a:latin typeface="+mn-lt"/>
                <a:cs typeface="Arial" charset="0"/>
              </a:rPr>
              <a:t>Allied Fiber’s network-neutral design removes competitive limitations, enhances control of the network, and avoids premiums associated with carrier-controlled fiber or lit service</a:t>
            </a:r>
          </a:p>
          <a:p>
            <a:pPr marL="174625" indent="-174625">
              <a:lnSpc>
                <a:spcPct val="120000"/>
              </a:lnSpc>
              <a:spcBef>
                <a:spcPct val="50000"/>
              </a:spcBef>
              <a:buClr>
                <a:srgbClr val="24245A"/>
              </a:buClr>
              <a:buSzPct val="105000"/>
              <a:buFont typeface="Wingdings" pitchFamily="2" charset="2"/>
              <a:buChar char="§"/>
            </a:pPr>
            <a:r>
              <a:rPr lang="en-US" sz="1100" dirty="0" smtClean="0">
                <a:latin typeface="+mn-lt"/>
                <a:cs typeface="Arial" charset="0"/>
              </a:rPr>
              <a:t>Provides low cost startup opportunities for new service providers</a:t>
            </a:r>
            <a:endParaRPr lang="en-US" sz="1100" dirty="0">
              <a:latin typeface="+mn-lt"/>
              <a:cs typeface="Arial" charset="0"/>
            </a:endParaRPr>
          </a:p>
        </p:txBody>
      </p:sp>
      <p:sp>
        <p:nvSpPr>
          <p:cNvPr id="60" name="Content Placeholder 2"/>
          <p:cNvSpPr>
            <a:spLocks/>
          </p:cNvSpPr>
          <p:nvPr/>
        </p:nvSpPr>
        <p:spPr bwMode="auto">
          <a:xfrm>
            <a:off x="6331745" y="6178830"/>
            <a:ext cx="3108960" cy="835778"/>
          </a:xfrm>
          <a:prstGeom prst="rect">
            <a:avLst/>
          </a:prstGeom>
          <a:noFill/>
          <a:ln w="9525">
            <a:noFill/>
            <a:miter lim="800000"/>
            <a:headEnd/>
            <a:tailEnd/>
          </a:ln>
        </p:spPr>
        <p:txBody>
          <a:bodyPr lIns="0" tIns="0" rIns="0" bIns="0"/>
          <a:lstStyle/>
          <a:p>
            <a:pPr marL="174625" indent="-174625">
              <a:lnSpc>
                <a:spcPct val="120000"/>
              </a:lnSpc>
              <a:spcBef>
                <a:spcPct val="50000"/>
              </a:spcBef>
              <a:buClr>
                <a:srgbClr val="24245A"/>
              </a:buClr>
              <a:buSzPct val="105000"/>
              <a:buFont typeface="Wingdings" pitchFamily="2" charset="2"/>
              <a:buChar char="§"/>
            </a:pPr>
            <a:r>
              <a:rPr lang="en-US" sz="1100" dirty="0" smtClean="0">
                <a:latin typeface="+mn-lt"/>
                <a:cs typeface="Arial" charset="0"/>
              </a:rPr>
              <a:t>Allied Fiber employs the latest generation optical fiber technology, enabling higher throughput levels through the same number of fiber strands than currently available fiber</a:t>
            </a:r>
            <a:endParaRPr lang="en-US" sz="1100" dirty="0">
              <a:latin typeface="+mn-lt"/>
              <a:cs typeface="Arial" charset="0"/>
            </a:endParaRPr>
          </a:p>
        </p:txBody>
      </p:sp>
      <p:sp>
        <p:nvSpPr>
          <p:cNvPr id="2" name="Rounded Rectangle 1"/>
          <p:cNvSpPr/>
          <p:nvPr/>
        </p:nvSpPr>
        <p:spPr>
          <a:xfrm>
            <a:off x="4063117" y="1886448"/>
            <a:ext cx="45719" cy="45719"/>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err="1" smtClean="0">
              <a:solidFill>
                <a:schemeClr val="tx1"/>
              </a:solidFill>
              <a:latin typeface="Arial" pitchFamily="34" charset="0"/>
              <a:cs typeface="Arial" pitchFamily="34" charset="0"/>
            </a:endParaRPr>
          </a:p>
        </p:txBody>
      </p:sp>
      <p:sp>
        <p:nvSpPr>
          <p:cNvPr id="61" name="Rounded Rectangle 25"/>
          <p:cNvSpPr>
            <a:spLocks noChangeArrowheads="1"/>
          </p:cNvSpPr>
          <p:nvPr/>
        </p:nvSpPr>
        <p:spPr bwMode="auto">
          <a:xfrm>
            <a:off x="2057399" y="1297388"/>
            <a:ext cx="3419856" cy="322699"/>
          </a:xfrm>
          <a:prstGeom prst="roundRect">
            <a:avLst>
              <a:gd name="adj" fmla="val 16667"/>
            </a:avLst>
          </a:prstGeom>
          <a:solidFill>
            <a:schemeClr val="hlink"/>
          </a:solidFill>
          <a:ln w="25400" algn="ctr">
            <a:noFill/>
            <a:round/>
            <a:headEnd/>
            <a:tailEnd/>
          </a:ln>
        </p:spPr>
        <p:txBody>
          <a:bodyPr anchor="ctr"/>
          <a:lstStyle/>
          <a:p>
            <a:pPr algn="ctr"/>
            <a:r>
              <a:rPr lang="en-US" sz="1100" b="1" dirty="0" smtClean="0">
                <a:solidFill>
                  <a:schemeClr val="bg1"/>
                </a:solidFill>
                <a:cs typeface="Arial" charset="0"/>
              </a:rPr>
              <a:t>Industry Challenges</a:t>
            </a:r>
            <a:endParaRPr lang="en-US" sz="1100" b="1" dirty="0">
              <a:solidFill>
                <a:schemeClr val="bg1"/>
              </a:solidFill>
              <a:cs typeface="Arial" charset="0"/>
            </a:endParaRPr>
          </a:p>
        </p:txBody>
      </p:sp>
      <p:sp>
        <p:nvSpPr>
          <p:cNvPr id="62" name="Rounded Rectangle 25"/>
          <p:cNvSpPr>
            <a:spLocks noChangeArrowheads="1"/>
          </p:cNvSpPr>
          <p:nvPr/>
        </p:nvSpPr>
        <p:spPr bwMode="auto">
          <a:xfrm>
            <a:off x="6185444" y="1297186"/>
            <a:ext cx="3415756" cy="322699"/>
          </a:xfrm>
          <a:prstGeom prst="roundRect">
            <a:avLst>
              <a:gd name="adj" fmla="val 16667"/>
            </a:avLst>
          </a:prstGeom>
          <a:solidFill>
            <a:schemeClr val="hlink"/>
          </a:solidFill>
          <a:ln w="25400" algn="ctr">
            <a:noFill/>
            <a:round/>
            <a:headEnd/>
            <a:tailEnd/>
          </a:ln>
        </p:spPr>
        <p:txBody>
          <a:bodyPr anchor="ctr"/>
          <a:lstStyle/>
          <a:p>
            <a:pPr algn="ctr"/>
            <a:r>
              <a:rPr lang="en-US" sz="1100" b="1" dirty="0" smtClean="0">
                <a:solidFill>
                  <a:schemeClr val="bg1"/>
                </a:solidFill>
                <a:cs typeface="Arial" charset="0"/>
              </a:rPr>
              <a:t>Allied Fiber Solution</a:t>
            </a:r>
            <a:endParaRPr lang="en-US" sz="1100" b="1" dirty="0">
              <a:solidFill>
                <a:schemeClr val="bg1"/>
              </a:solidFill>
              <a:cs typeface="Arial" charset="0"/>
            </a:endParaRPr>
          </a:p>
        </p:txBody>
      </p:sp>
    </p:spTree>
    <p:custDataLst>
      <p:tags r:id="rId1"/>
    </p:custDataLst>
    <p:extLst>
      <p:ext uri="{BB962C8B-B14F-4D97-AF65-F5344CB8AC3E}">
        <p14:creationId xmlns:p14="http://schemas.microsoft.com/office/powerpoint/2010/main" val="30636203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7"/>
          <p:cNvSpPr>
            <a:spLocks noGrp="1"/>
          </p:cNvSpPr>
          <p:nvPr>
            <p:ph type="title"/>
          </p:nvPr>
        </p:nvSpPr>
        <p:spPr/>
        <p:txBody>
          <a:bodyPr/>
          <a:lstStyle/>
          <a:p>
            <a:r>
              <a:rPr lang="en-US" dirty="0" smtClean="0"/>
              <a:t>Key Dark Fiber Statistics</a:t>
            </a:r>
            <a:endParaRPr lang="en-US" dirty="0"/>
          </a:p>
        </p:txBody>
      </p:sp>
      <p:sp>
        <p:nvSpPr>
          <p:cNvPr id="23580" name="Title 1"/>
          <p:cNvSpPr>
            <a:spLocks/>
          </p:cNvSpPr>
          <p:nvPr/>
        </p:nvSpPr>
        <p:spPr bwMode="auto">
          <a:xfrm>
            <a:off x="457200" y="304800"/>
            <a:ext cx="9144000" cy="685800"/>
          </a:xfrm>
          <a:prstGeom prst="rect">
            <a:avLst/>
          </a:prstGeom>
          <a:noFill/>
          <a:ln w="9525">
            <a:noFill/>
            <a:miter lim="800000"/>
            <a:headEnd/>
            <a:tailEnd/>
          </a:ln>
        </p:spPr>
        <p:txBody>
          <a:bodyPr lIns="0" tIns="0" rIns="0" bIns="0"/>
          <a:lstStyle/>
          <a:p>
            <a:endParaRPr lang="en-US" sz="2400" dirty="0">
              <a:solidFill>
                <a:schemeClr val="bg1"/>
              </a:solidFill>
              <a:cs typeface="Arial" charset="0"/>
            </a:endParaRPr>
          </a:p>
        </p:txBody>
      </p:sp>
      <p:sp>
        <p:nvSpPr>
          <p:cNvPr id="23583" name="Rounded Rectangle 25"/>
          <p:cNvSpPr>
            <a:spLocks noChangeArrowheads="1"/>
          </p:cNvSpPr>
          <p:nvPr/>
        </p:nvSpPr>
        <p:spPr bwMode="auto">
          <a:xfrm>
            <a:off x="504825" y="1647825"/>
            <a:ext cx="4343400" cy="457200"/>
          </a:xfrm>
          <a:prstGeom prst="roundRect">
            <a:avLst>
              <a:gd name="adj" fmla="val 16667"/>
            </a:avLst>
          </a:prstGeom>
          <a:solidFill>
            <a:schemeClr val="hlink"/>
          </a:solidFill>
          <a:ln w="25400" algn="ctr">
            <a:noFill/>
            <a:round/>
            <a:headEnd/>
            <a:tailEnd/>
          </a:ln>
        </p:spPr>
        <p:txBody>
          <a:bodyPr anchor="ctr"/>
          <a:lstStyle/>
          <a:p>
            <a:pPr algn="ctr"/>
            <a:r>
              <a:rPr lang="en-US" sz="1100" b="1" dirty="0" smtClean="0">
                <a:solidFill>
                  <a:schemeClr val="bg1"/>
                </a:solidFill>
                <a:cs typeface="Arial" charset="0"/>
              </a:rPr>
              <a:t>Dark Fiber Services by Segment</a:t>
            </a:r>
            <a:endParaRPr lang="en-US" sz="800" b="1" baseline="30000" dirty="0">
              <a:solidFill>
                <a:schemeClr val="bg1"/>
              </a:solidFill>
              <a:cs typeface="Arial" charset="0"/>
            </a:endParaRPr>
          </a:p>
        </p:txBody>
      </p:sp>
      <p:sp>
        <p:nvSpPr>
          <p:cNvPr id="23585" name="Content Placeholder 2"/>
          <p:cNvSpPr>
            <a:spLocks/>
          </p:cNvSpPr>
          <p:nvPr/>
        </p:nvSpPr>
        <p:spPr bwMode="auto">
          <a:xfrm>
            <a:off x="457200" y="5250935"/>
            <a:ext cx="4521200" cy="1253344"/>
          </a:xfrm>
          <a:prstGeom prst="rect">
            <a:avLst/>
          </a:prstGeom>
          <a:noFill/>
          <a:ln w="9525">
            <a:noFill/>
            <a:miter lim="800000"/>
            <a:headEnd/>
            <a:tailEnd/>
          </a:ln>
        </p:spPr>
        <p:txBody>
          <a:bodyPr lIns="0" tIns="0" rIns="0" bIns="0"/>
          <a:lstStyle/>
          <a:p>
            <a:pPr marL="174625" indent="-174625">
              <a:lnSpc>
                <a:spcPct val="120000"/>
              </a:lnSpc>
              <a:spcBef>
                <a:spcPct val="50000"/>
              </a:spcBef>
              <a:buClr>
                <a:srgbClr val="24245A"/>
              </a:buClr>
              <a:buSzPct val="105000"/>
              <a:buBlip>
                <a:blip r:embed="rId4"/>
              </a:buBlip>
            </a:pPr>
            <a:r>
              <a:rPr lang="en-US" sz="1100" dirty="0" smtClean="0">
                <a:cs typeface="Arial" charset="0"/>
              </a:rPr>
              <a:t> For </a:t>
            </a:r>
            <a:r>
              <a:rPr lang="en-US" sz="1100" dirty="0">
                <a:cs typeface="Arial" charset="0"/>
              </a:rPr>
              <a:t>carriers, large enterprises, government agencies and major content providers, lit fiber services can be restrictive</a:t>
            </a:r>
          </a:p>
          <a:p>
            <a:pPr marL="174625" indent="-174625">
              <a:lnSpc>
                <a:spcPct val="120000"/>
              </a:lnSpc>
              <a:spcBef>
                <a:spcPct val="50000"/>
              </a:spcBef>
              <a:buClr>
                <a:srgbClr val="24245A"/>
              </a:buClr>
              <a:buSzPct val="105000"/>
              <a:buBlip>
                <a:blip r:embed="rId4"/>
              </a:buBlip>
            </a:pPr>
            <a:r>
              <a:rPr lang="en-US" sz="1100" dirty="0" smtClean="0">
                <a:cs typeface="Arial" charset="0"/>
              </a:rPr>
              <a:t> Leasing </a:t>
            </a:r>
            <a:r>
              <a:rPr lang="en-US" sz="1100" dirty="0">
                <a:cs typeface="Arial" charset="0"/>
              </a:rPr>
              <a:t>dark fiber through Indefeasible Rights of Use (IRUs) allows virtually unlimited bandwidth, security, control and flexibility as the lessee installs its own optical equipment</a:t>
            </a:r>
          </a:p>
          <a:p>
            <a:pPr marL="174625" indent="-174625">
              <a:lnSpc>
                <a:spcPct val="120000"/>
              </a:lnSpc>
              <a:spcBef>
                <a:spcPct val="50000"/>
              </a:spcBef>
              <a:buClr>
                <a:srgbClr val="24245A"/>
              </a:buClr>
              <a:buSzPct val="105000"/>
              <a:buBlip>
                <a:blip r:embed="rId4"/>
              </a:buBlip>
            </a:pPr>
            <a:r>
              <a:rPr lang="en-US" sz="1100" dirty="0" smtClean="0">
                <a:cs typeface="Arial" charset="0"/>
              </a:rPr>
              <a:t> Allied </a:t>
            </a:r>
            <a:r>
              <a:rPr lang="en-US" sz="1100" dirty="0">
                <a:cs typeface="Arial" charset="0"/>
              </a:rPr>
              <a:t>Fiber’s business model serves the requirements of each of the above market segments</a:t>
            </a:r>
          </a:p>
        </p:txBody>
      </p:sp>
      <p:sp>
        <p:nvSpPr>
          <p:cNvPr id="23591" name="Rounded Rectangle 25"/>
          <p:cNvSpPr>
            <a:spLocks noChangeArrowheads="1"/>
          </p:cNvSpPr>
          <p:nvPr/>
        </p:nvSpPr>
        <p:spPr bwMode="auto">
          <a:xfrm>
            <a:off x="5362575" y="1647825"/>
            <a:ext cx="4343400" cy="457200"/>
          </a:xfrm>
          <a:prstGeom prst="roundRect">
            <a:avLst>
              <a:gd name="adj" fmla="val 16667"/>
            </a:avLst>
          </a:prstGeom>
          <a:solidFill>
            <a:schemeClr val="hlink"/>
          </a:solidFill>
          <a:ln w="25400" algn="ctr">
            <a:noFill/>
            <a:round/>
            <a:headEnd/>
            <a:tailEnd/>
          </a:ln>
        </p:spPr>
        <p:txBody>
          <a:bodyPr anchor="ctr"/>
          <a:lstStyle/>
          <a:p>
            <a:pPr algn="ctr"/>
            <a:r>
              <a:rPr lang="en-US" sz="1100" b="1" dirty="0">
                <a:solidFill>
                  <a:schemeClr val="bg1"/>
                </a:solidFill>
                <a:cs typeface="Arial" charset="0"/>
              </a:rPr>
              <a:t>Options</a:t>
            </a:r>
            <a:r>
              <a:rPr lang="en-US" sz="1100" b="1" baseline="30000" dirty="0" smtClean="0">
                <a:solidFill>
                  <a:schemeClr val="bg1"/>
                </a:solidFill>
                <a:cs typeface="Arial" charset="0"/>
              </a:rPr>
              <a:t> </a:t>
            </a:r>
            <a:r>
              <a:rPr lang="en-US" sz="1100" b="1" dirty="0">
                <a:solidFill>
                  <a:schemeClr val="bg1"/>
                </a:solidFill>
                <a:cs typeface="Arial" charset="0"/>
              </a:rPr>
              <a:t>for Obtaining Bandwidth</a:t>
            </a:r>
          </a:p>
        </p:txBody>
      </p:sp>
      <p:sp>
        <p:nvSpPr>
          <p:cNvPr id="22" name="TextBox 21"/>
          <p:cNvSpPr txBox="1"/>
          <p:nvPr/>
        </p:nvSpPr>
        <p:spPr>
          <a:xfrm>
            <a:off x="599768" y="6912621"/>
            <a:ext cx="6666271" cy="385752"/>
          </a:xfrm>
          <a:prstGeom prst="rect">
            <a:avLst/>
          </a:prstGeom>
          <a:noFill/>
        </p:spPr>
        <p:txBody>
          <a:bodyPr wrap="square" lIns="0" tIns="0" rIns="0" bIns="0" rtlCol="0">
            <a:noAutofit/>
          </a:bodyPr>
          <a:lstStyle/>
          <a:p>
            <a:pPr marL="344488" indent="-344488">
              <a:buAutoNum type="arabicParenBoth"/>
            </a:pPr>
            <a:r>
              <a:rPr lang="en-US" sz="800" i="1" dirty="0" smtClean="0">
                <a:latin typeface="+mn-lt"/>
                <a:cs typeface="Arial" pitchFamily="34" charset="0"/>
              </a:rPr>
              <a:t>Source: IBIS World, Nortel Networks and Wells Fargo Securities, LLC.</a:t>
            </a:r>
          </a:p>
          <a:p>
            <a:pPr marL="344488" indent="-344488">
              <a:buAutoNum type="arabicParenBoth"/>
            </a:pPr>
            <a:r>
              <a:rPr lang="en-US" sz="800" i="1" dirty="0" smtClean="0">
                <a:latin typeface="+mn-lt"/>
                <a:cs typeface="Arial" pitchFamily="34" charset="0"/>
              </a:rPr>
              <a:t>Metro Dense </a:t>
            </a:r>
            <a:r>
              <a:rPr lang="en-US" sz="800" i="1" dirty="0">
                <a:latin typeface="+mn-lt"/>
                <a:cs typeface="Arial" pitchFamily="34" charset="0"/>
              </a:rPr>
              <a:t>Wavelength Division </a:t>
            </a:r>
            <a:r>
              <a:rPr lang="en-US" sz="800" i="1" dirty="0" smtClean="0">
                <a:latin typeface="+mn-lt"/>
                <a:cs typeface="Arial" pitchFamily="34" charset="0"/>
              </a:rPr>
              <a:t>Multiplexing or “Metro DWDM”  systems </a:t>
            </a:r>
            <a:r>
              <a:rPr lang="en-US" sz="800" i="1" dirty="0">
                <a:latin typeface="+mn-lt"/>
                <a:cs typeface="Arial" pitchFamily="34" charset="0"/>
              </a:rPr>
              <a:t>are designed for access, metro and regional optical networking </a:t>
            </a:r>
            <a:r>
              <a:rPr lang="en-US" sz="800" i="1" dirty="0" smtClean="0">
                <a:latin typeface="+mn-lt"/>
                <a:cs typeface="Arial" pitchFamily="34" charset="0"/>
              </a:rPr>
              <a:t>applications.</a:t>
            </a:r>
          </a:p>
        </p:txBody>
      </p:sp>
      <p:sp>
        <p:nvSpPr>
          <p:cNvPr id="25" name="Rounded Rectangle 25"/>
          <p:cNvSpPr>
            <a:spLocks noChangeArrowheads="1"/>
          </p:cNvSpPr>
          <p:nvPr/>
        </p:nvSpPr>
        <p:spPr bwMode="auto">
          <a:xfrm>
            <a:off x="256032" y="2276856"/>
            <a:ext cx="864160" cy="306277"/>
          </a:xfrm>
          <a:prstGeom prst="roundRect">
            <a:avLst>
              <a:gd name="adj" fmla="val 16667"/>
            </a:avLst>
          </a:prstGeom>
          <a:noFill/>
          <a:ln w="25400" algn="ctr">
            <a:noFill/>
            <a:round/>
            <a:headEnd/>
            <a:tailEnd/>
          </a:ln>
        </p:spPr>
        <p:txBody>
          <a:bodyPr anchor="ctr"/>
          <a:lstStyle/>
          <a:p>
            <a:pPr algn="ctr"/>
            <a:endParaRPr lang="en-US" sz="900" dirty="0">
              <a:cs typeface="Arial" charset="0"/>
            </a:endParaRPr>
          </a:p>
        </p:txBody>
      </p:sp>
      <p:sp>
        <p:nvSpPr>
          <p:cNvPr id="29" name="Slide Number Placeholder 3"/>
          <p:cNvSpPr txBox="1">
            <a:spLocks noGrp="1"/>
          </p:cNvSpPr>
          <p:nvPr/>
        </p:nvSpPr>
        <p:spPr bwMode="auto">
          <a:xfrm>
            <a:off x="4857369" y="7018338"/>
            <a:ext cx="304800" cy="304800"/>
          </a:xfrm>
          <a:prstGeom prst="rect">
            <a:avLst/>
          </a:prstGeom>
          <a:noFill/>
          <a:ln w="9525">
            <a:noFill/>
            <a:miter lim="800000"/>
            <a:headEnd/>
            <a:tailEnd/>
          </a:ln>
        </p:spPr>
        <p:txBody>
          <a:bodyPr lIns="0" tIns="0" rIns="0" bIns="0" anchor="b"/>
          <a:lstStyle/>
          <a:p>
            <a:pPr algn="ctr"/>
            <a:fld id="{29D9B95D-2008-4164-9E15-E1C12C604A4C}" type="slidenum">
              <a:rPr lang="en-US" sz="1000">
                <a:cs typeface="Arial" charset="0"/>
              </a:rPr>
              <a:pPr algn="ctr"/>
              <a:t>14</a:t>
            </a:fld>
            <a:endParaRPr lang="en-US" sz="1000" dirty="0">
              <a:cs typeface="Arial" charset="0"/>
            </a:endParaRPr>
          </a:p>
        </p:txBody>
      </p:sp>
      <p:graphicFrame>
        <p:nvGraphicFramePr>
          <p:cNvPr id="2" name="Chart 1"/>
          <p:cNvGraphicFramePr/>
          <p:nvPr>
            <p:extLst>
              <p:ext uri="{D42A27DB-BD31-4B8C-83A1-F6EECF244321}">
                <p14:modId xmlns:p14="http://schemas.microsoft.com/office/powerpoint/2010/main" val="494406159"/>
              </p:ext>
            </p:extLst>
          </p:nvPr>
        </p:nvGraphicFramePr>
        <p:xfrm>
          <a:off x="561762" y="2153769"/>
          <a:ext cx="4229526" cy="3261438"/>
        </p:xfrm>
        <a:graphic>
          <a:graphicData uri="http://schemas.openxmlformats.org/drawingml/2006/chart">
            <c:chart xmlns:c="http://schemas.openxmlformats.org/drawingml/2006/chart" xmlns:r="http://schemas.openxmlformats.org/officeDocument/2006/relationships" r:id="rId5"/>
          </a:graphicData>
        </a:graphic>
      </p:graphicFrame>
      <p:sp>
        <p:nvSpPr>
          <p:cNvPr id="12" name="Rounded Rectangle 25"/>
          <p:cNvSpPr>
            <a:spLocks noChangeArrowheads="1"/>
          </p:cNvSpPr>
          <p:nvPr/>
        </p:nvSpPr>
        <p:spPr bwMode="auto">
          <a:xfrm>
            <a:off x="5392143" y="3956609"/>
            <a:ext cx="4343400" cy="457200"/>
          </a:xfrm>
          <a:prstGeom prst="roundRect">
            <a:avLst>
              <a:gd name="adj" fmla="val 16667"/>
            </a:avLst>
          </a:prstGeom>
          <a:solidFill>
            <a:schemeClr val="hlink"/>
          </a:solidFill>
          <a:ln w="25400" algn="ctr">
            <a:noFill/>
            <a:round/>
            <a:headEnd/>
            <a:tailEnd/>
          </a:ln>
        </p:spPr>
        <p:txBody>
          <a:bodyPr anchor="ctr"/>
          <a:lstStyle/>
          <a:p>
            <a:pPr algn="ctr"/>
            <a:r>
              <a:rPr lang="en-US" sz="1100" b="1" dirty="0" smtClean="0">
                <a:solidFill>
                  <a:schemeClr val="bg1"/>
                </a:solidFill>
                <a:cs typeface="Arial" charset="0"/>
              </a:rPr>
              <a:t>Dark Fiber End Users</a:t>
            </a:r>
            <a:endParaRPr lang="en-US" sz="1100" b="1" dirty="0">
              <a:solidFill>
                <a:schemeClr val="bg1"/>
              </a:solidFill>
              <a:cs typeface="Arial" charset="0"/>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3326111739"/>
              </p:ext>
            </p:extLst>
          </p:nvPr>
        </p:nvGraphicFramePr>
        <p:xfrm>
          <a:off x="5838825" y="4706194"/>
          <a:ext cx="3505200" cy="1342181"/>
        </p:xfrm>
        <a:graphic>
          <a:graphicData uri="http://schemas.openxmlformats.org/presentationml/2006/ole">
            <mc:AlternateContent xmlns:mc="http://schemas.openxmlformats.org/markup-compatibility/2006">
              <mc:Choice xmlns:v="urn:schemas-microsoft-com:vml" Requires="v">
                <p:oleObj spid="_x0000_s97289" name="Worksheet" r:id="rId7" imgW="3009900" imgH="1152457" progId="Excel.Sheet.12">
                  <p:embed/>
                </p:oleObj>
              </mc:Choice>
              <mc:Fallback>
                <p:oleObj name="Worksheet" r:id="rId7" imgW="3009900" imgH="1152457" progId="Excel.Sheet.12">
                  <p:embed/>
                  <p:pic>
                    <p:nvPicPr>
                      <p:cNvPr id="0" name=""/>
                      <p:cNvPicPr/>
                      <p:nvPr/>
                    </p:nvPicPr>
                    <p:blipFill>
                      <a:blip r:embed="rId8"/>
                      <a:stretch>
                        <a:fillRect/>
                      </a:stretch>
                    </p:blipFill>
                    <p:spPr>
                      <a:xfrm>
                        <a:off x="5838825" y="4706194"/>
                        <a:ext cx="3505200" cy="1342181"/>
                      </a:xfrm>
                      <a:prstGeom prst="rect">
                        <a:avLst/>
                      </a:prstGeom>
                    </p:spPr>
                  </p:pic>
                </p:oleObj>
              </mc:Fallback>
            </mc:AlternateContent>
          </a:graphicData>
        </a:graphic>
      </p:graphicFrame>
      <p:sp>
        <p:nvSpPr>
          <p:cNvPr id="3" name="TextBox 2"/>
          <p:cNvSpPr txBox="1"/>
          <p:nvPr/>
        </p:nvSpPr>
        <p:spPr>
          <a:xfrm>
            <a:off x="8240118" y="2651666"/>
            <a:ext cx="195262" cy="182562"/>
          </a:xfrm>
          <a:prstGeom prst="rect">
            <a:avLst/>
          </a:prstGeom>
          <a:noFill/>
        </p:spPr>
        <p:txBody>
          <a:bodyPr wrap="square" lIns="0" tIns="0" rIns="0" bIns="0" rtlCol="0">
            <a:noAutofit/>
          </a:bodyPr>
          <a:lstStyle/>
          <a:p>
            <a:r>
              <a:rPr lang="en-US" sz="800" dirty="0" smtClean="0">
                <a:latin typeface="Arial" pitchFamily="34" charset="0"/>
                <a:cs typeface="Arial" pitchFamily="34" charset="0"/>
              </a:rPr>
              <a:t>(2)</a:t>
            </a:r>
          </a:p>
        </p:txBody>
      </p:sp>
      <p:graphicFrame>
        <p:nvGraphicFramePr>
          <p:cNvPr id="5" name="Object 4"/>
          <p:cNvGraphicFramePr>
            <a:graphicFrameLocks noChangeAspect="1"/>
          </p:cNvGraphicFramePr>
          <p:nvPr>
            <p:extLst>
              <p:ext uri="{D42A27DB-BD31-4B8C-83A1-F6EECF244321}">
                <p14:modId xmlns:p14="http://schemas.microsoft.com/office/powerpoint/2010/main" val="3915858930"/>
              </p:ext>
            </p:extLst>
          </p:nvPr>
        </p:nvGraphicFramePr>
        <p:xfrm>
          <a:off x="5538787" y="2276856"/>
          <a:ext cx="3990975" cy="1152525"/>
        </p:xfrm>
        <a:graphic>
          <a:graphicData uri="http://schemas.openxmlformats.org/presentationml/2006/ole">
            <mc:AlternateContent xmlns:mc="http://schemas.openxmlformats.org/markup-compatibility/2006">
              <mc:Choice xmlns:v="urn:schemas-microsoft-com:vml" Requires="v">
                <p:oleObj spid="_x0000_s97290" name="Worksheet" r:id="rId10" imgW="3991043" imgH="1152457" progId="Excel.Sheet.12">
                  <p:embed/>
                </p:oleObj>
              </mc:Choice>
              <mc:Fallback>
                <p:oleObj name="Worksheet" r:id="rId10" imgW="3991043" imgH="1152457" progId="Excel.Sheet.12">
                  <p:embed/>
                  <p:pic>
                    <p:nvPicPr>
                      <p:cNvPr id="0" name=""/>
                      <p:cNvPicPr/>
                      <p:nvPr/>
                    </p:nvPicPr>
                    <p:blipFill>
                      <a:blip r:embed="rId11"/>
                      <a:stretch>
                        <a:fillRect/>
                      </a:stretch>
                    </p:blipFill>
                    <p:spPr>
                      <a:xfrm>
                        <a:off x="5538787" y="2276856"/>
                        <a:ext cx="3990975" cy="1152525"/>
                      </a:xfrm>
                      <a:prstGeom prst="rect">
                        <a:avLst/>
                      </a:prstGeom>
                    </p:spPr>
                  </p:pic>
                </p:oleObj>
              </mc:Fallback>
            </mc:AlternateContent>
          </a:graphicData>
        </a:graphic>
      </p:graphicFrame>
      <p:sp>
        <p:nvSpPr>
          <p:cNvPr id="15" name="TextBox 14"/>
          <p:cNvSpPr txBox="1"/>
          <p:nvPr/>
        </p:nvSpPr>
        <p:spPr>
          <a:xfrm>
            <a:off x="3756025" y="1752600"/>
            <a:ext cx="241300" cy="152400"/>
          </a:xfrm>
          <a:prstGeom prst="rect">
            <a:avLst/>
          </a:prstGeom>
          <a:noFill/>
        </p:spPr>
        <p:txBody>
          <a:bodyPr wrap="square" lIns="0" tIns="0" rIns="0" bIns="0" rtlCol="0">
            <a:noAutofit/>
          </a:bodyPr>
          <a:lstStyle/>
          <a:p>
            <a:r>
              <a:rPr lang="en-US" sz="600" dirty="0" smtClean="0">
                <a:solidFill>
                  <a:schemeClr val="bg1"/>
                </a:solidFill>
                <a:latin typeface="Arial" pitchFamily="34" charset="0"/>
                <a:cs typeface="Arial" pitchFamily="34" charset="0"/>
              </a:rPr>
              <a:t>(1)</a:t>
            </a:r>
          </a:p>
        </p:txBody>
      </p:sp>
      <p:sp>
        <p:nvSpPr>
          <p:cNvPr id="16" name="TextBox 15"/>
          <p:cNvSpPr txBox="1"/>
          <p:nvPr/>
        </p:nvSpPr>
        <p:spPr>
          <a:xfrm>
            <a:off x="8276630" y="4064584"/>
            <a:ext cx="241300" cy="152400"/>
          </a:xfrm>
          <a:prstGeom prst="rect">
            <a:avLst/>
          </a:prstGeom>
          <a:noFill/>
        </p:spPr>
        <p:txBody>
          <a:bodyPr wrap="square" lIns="0" tIns="0" rIns="0" bIns="0" rtlCol="0">
            <a:noAutofit/>
          </a:bodyPr>
          <a:lstStyle/>
          <a:p>
            <a:r>
              <a:rPr lang="en-US" sz="600" dirty="0" smtClean="0">
                <a:solidFill>
                  <a:schemeClr val="bg1"/>
                </a:solidFill>
                <a:latin typeface="Arial" pitchFamily="34" charset="0"/>
                <a:cs typeface="Arial" pitchFamily="34" charset="0"/>
              </a:rPr>
              <a:t>(1)</a:t>
            </a:r>
          </a:p>
        </p:txBody>
      </p:sp>
    </p:spTree>
    <p:custDataLst>
      <p:tags r:id="rId2"/>
    </p:custDataLst>
    <p:extLst>
      <p:ext uri="{BB962C8B-B14F-4D97-AF65-F5344CB8AC3E}">
        <p14:creationId xmlns:p14="http://schemas.microsoft.com/office/powerpoint/2010/main" val="29596919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Slide Number Placeholder 3"/>
          <p:cNvSpPr txBox="1">
            <a:spLocks noGrp="1"/>
          </p:cNvSpPr>
          <p:nvPr/>
        </p:nvSpPr>
        <p:spPr bwMode="auto">
          <a:xfrm>
            <a:off x="4870450" y="7018338"/>
            <a:ext cx="304800" cy="304800"/>
          </a:xfrm>
          <a:prstGeom prst="rect">
            <a:avLst/>
          </a:prstGeom>
          <a:noFill/>
          <a:ln w="9525">
            <a:noFill/>
            <a:miter lim="800000"/>
            <a:headEnd/>
            <a:tailEnd/>
          </a:ln>
        </p:spPr>
        <p:txBody>
          <a:bodyPr lIns="0" tIns="0" rIns="0" bIns="0" anchor="b"/>
          <a:lstStyle/>
          <a:p>
            <a:pPr algn="ctr"/>
            <a:fld id="{594DA9B7-7293-4AD0-9109-0D4A1C1019EE}" type="slidenum">
              <a:rPr lang="en-US" sz="1000">
                <a:cs typeface="Arial" charset="0"/>
              </a:rPr>
              <a:pPr algn="ctr"/>
              <a:t>15</a:t>
            </a:fld>
            <a:endParaRPr lang="en-US" sz="1000" dirty="0">
              <a:cs typeface="Arial" charset="0"/>
            </a:endParaRPr>
          </a:p>
        </p:txBody>
      </p:sp>
      <p:sp>
        <p:nvSpPr>
          <p:cNvPr id="3" name="Title 2"/>
          <p:cNvSpPr>
            <a:spLocks noGrp="1"/>
          </p:cNvSpPr>
          <p:nvPr>
            <p:ph type="title"/>
          </p:nvPr>
        </p:nvSpPr>
        <p:spPr/>
        <p:txBody>
          <a:bodyPr/>
          <a:lstStyle/>
          <a:p>
            <a:r>
              <a:rPr lang="en-US" dirty="0" smtClean="0"/>
              <a:t>What is Allied Fiber Building Now?</a:t>
            </a:r>
            <a:endParaRPr lang="en-US" dirty="0"/>
          </a:p>
        </p:txBody>
      </p:sp>
      <p:pic>
        <p:nvPicPr>
          <p:cNvPr id="16" name="Picture 3" descr="logo.wmf"/>
          <p:cNvPicPr>
            <a:picLocks noChangeAspect="1"/>
          </p:cNvPicPr>
          <p:nvPr/>
        </p:nvPicPr>
        <p:blipFill>
          <a:blip r:embed="rId3" cstate="email">
            <a:extLst>
              <a:ext uri="{28A0092B-C50C-407E-A947-70E740481C1C}">
                <a14:useLocalDpi xmlns:a14="http://schemas.microsoft.com/office/drawing/2010/main"/>
              </a:ext>
            </a:extLst>
          </a:blip>
          <a:srcRect r="80503"/>
          <a:stretch>
            <a:fillRect/>
          </a:stretch>
        </p:blipFill>
        <p:spPr bwMode="auto">
          <a:xfrm>
            <a:off x="4331766" y="3595578"/>
            <a:ext cx="1707213" cy="1532838"/>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2103692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93113" y="3670511"/>
            <a:ext cx="4805115" cy="172213"/>
          </a:xfrm>
          <a:prstGeom prst="rect">
            <a:avLst/>
          </a:prstGeom>
          <a:solidFill>
            <a:schemeClr val="bg1"/>
          </a:solidFill>
        </p:spPr>
        <p:txBody>
          <a:bodyPr wrap="square" lIns="0" tIns="0" rIns="0" bIns="0" rtlCol="0">
            <a:noAutofit/>
          </a:bodyPr>
          <a:lstStyle/>
          <a:p>
            <a:pPr algn="ctr"/>
            <a:r>
              <a:rPr lang="en-US" sz="1000" b="1" dirty="0" smtClean="0">
                <a:latin typeface="Arial" pitchFamily="34" charset="0"/>
                <a:cs typeface="Arial" pitchFamily="34" charset="0"/>
              </a:rPr>
              <a:t>Allied Fiber’s Southeast Routes</a:t>
            </a:r>
          </a:p>
        </p:txBody>
      </p:sp>
      <p:sp>
        <p:nvSpPr>
          <p:cNvPr id="28674" name="Title 1"/>
          <p:cNvSpPr>
            <a:spLocks noGrp="1"/>
          </p:cNvSpPr>
          <p:nvPr>
            <p:ph type="title"/>
          </p:nvPr>
        </p:nvSpPr>
        <p:spPr/>
        <p:txBody>
          <a:bodyPr/>
          <a:lstStyle/>
          <a:p>
            <a:r>
              <a:rPr lang="en-US" dirty="0" smtClean="0"/>
              <a:t>Florida and Georgia Routes</a:t>
            </a:r>
          </a:p>
        </p:txBody>
      </p:sp>
      <p:sp>
        <p:nvSpPr>
          <p:cNvPr id="28675" name="Content Placeholder 2"/>
          <p:cNvSpPr>
            <a:spLocks noGrp="1"/>
          </p:cNvSpPr>
          <p:nvPr>
            <p:ph idx="1"/>
          </p:nvPr>
        </p:nvSpPr>
        <p:spPr>
          <a:xfrm>
            <a:off x="502920" y="1981199"/>
            <a:ext cx="2849880" cy="4887773"/>
          </a:xfrm>
        </p:spPr>
        <p:txBody>
          <a:bodyPr/>
          <a:lstStyle/>
          <a:p>
            <a:pPr marL="174625" indent="-174625" eaLnBrk="1" hangingPunct="1">
              <a:lnSpc>
                <a:spcPct val="120000"/>
              </a:lnSpc>
              <a:spcBef>
                <a:spcPct val="50000"/>
              </a:spcBef>
              <a:spcAft>
                <a:spcPct val="0"/>
              </a:spcAft>
              <a:buBlip>
                <a:blip r:embed="rId4"/>
              </a:buBlip>
            </a:pPr>
            <a:r>
              <a:rPr lang="en-US" sz="1100" dirty="0" smtClean="0">
                <a:latin typeface="Arial" charset="0"/>
                <a:cs typeface="Arial" charset="0"/>
              </a:rPr>
              <a:t> 727 </a:t>
            </a:r>
            <a:r>
              <a:rPr lang="en-US" sz="1100" dirty="0">
                <a:latin typeface="Arial" charset="0"/>
                <a:cs typeface="Arial" charset="0"/>
              </a:rPr>
              <a:t>total route miles </a:t>
            </a:r>
          </a:p>
          <a:p>
            <a:pPr marL="519113" lvl="1" indent="-168275" eaLnBrk="1" hangingPunct="1">
              <a:lnSpc>
                <a:spcPct val="100000"/>
              </a:lnSpc>
              <a:spcBef>
                <a:spcPct val="50000"/>
              </a:spcBef>
              <a:spcAft>
                <a:spcPct val="0"/>
              </a:spcAft>
            </a:pPr>
            <a:r>
              <a:rPr lang="en-US" sz="1100" dirty="0" smtClean="0">
                <a:latin typeface="+mn-lt"/>
                <a:cs typeface="Arial" charset="0"/>
              </a:rPr>
              <a:t>364 +/- </a:t>
            </a:r>
            <a:r>
              <a:rPr lang="en-US" sz="1100" dirty="0">
                <a:latin typeface="+mn-lt"/>
                <a:cs typeface="Arial" charset="0"/>
              </a:rPr>
              <a:t>route miles from Miami, FL to Jacksonville, FL</a:t>
            </a:r>
          </a:p>
          <a:p>
            <a:pPr marL="519113" lvl="1" indent="-168275">
              <a:lnSpc>
                <a:spcPct val="100000"/>
              </a:lnSpc>
              <a:spcBef>
                <a:spcPct val="50000"/>
              </a:spcBef>
              <a:spcAft>
                <a:spcPct val="0"/>
              </a:spcAft>
            </a:pPr>
            <a:r>
              <a:rPr lang="en-US" sz="1100" dirty="0" smtClean="0">
                <a:latin typeface="+mn-lt"/>
                <a:cs typeface="Arial" charset="0"/>
              </a:rPr>
              <a:t>363 </a:t>
            </a:r>
            <a:r>
              <a:rPr lang="en-US" sz="1100" dirty="0">
                <a:cs typeface="Arial" charset="0"/>
              </a:rPr>
              <a:t>+/- </a:t>
            </a:r>
            <a:r>
              <a:rPr lang="en-US" sz="1100" dirty="0" smtClean="0">
                <a:latin typeface="+mn-lt"/>
                <a:cs typeface="Arial" charset="0"/>
              </a:rPr>
              <a:t>route miles from </a:t>
            </a:r>
            <a:r>
              <a:rPr lang="en-US" sz="1100" dirty="0">
                <a:latin typeface="+mn-lt"/>
                <a:cs typeface="Arial" charset="0"/>
              </a:rPr>
              <a:t>Jacksonville, FL </a:t>
            </a:r>
            <a:r>
              <a:rPr lang="en-US" sz="1100" dirty="0" smtClean="0">
                <a:latin typeface="+mn-lt"/>
                <a:cs typeface="Arial" charset="0"/>
              </a:rPr>
              <a:t>to Atlanta, GA</a:t>
            </a:r>
          </a:p>
          <a:p>
            <a:pPr marL="519113" lvl="1" indent="-168275" eaLnBrk="1" hangingPunct="1">
              <a:lnSpc>
                <a:spcPct val="100000"/>
              </a:lnSpc>
              <a:spcBef>
                <a:spcPct val="50000"/>
              </a:spcBef>
              <a:spcAft>
                <a:spcPct val="0"/>
              </a:spcAft>
            </a:pPr>
            <a:r>
              <a:rPr lang="en-US" sz="1100" dirty="0" smtClean="0">
                <a:latin typeface="+mn-lt"/>
                <a:cs typeface="Arial" charset="0"/>
              </a:rPr>
              <a:t>150 route miles already built in GA</a:t>
            </a:r>
          </a:p>
          <a:p>
            <a:pPr marL="174625" indent="-174625" eaLnBrk="1" hangingPunct="1">
              <a:lnSpc>
                <a:spcPct val="120000"/>
              </a:lnSpc>
              <a:spcBef>
                <a:spcPct val="50000"/>
              </a:spcBef>
              <a:spcAft>
                <a:spcPct val="0"/>
              </a:spcAft>
              <a:buBlip>
                <a:blip r:embed="rId4"/>
              </a:buBlip>
            </a:pPr>
            <a:r>
              <a:rPr lang="en-US" sz="1100" dirty="0" smtClean="0">
                <a:latin typeface="Arial" charset="0"/>
                <a:cs typeface="Arial" charset="0"/>
              </a:rPr>
              <a:t> Enhances </a:t>
            </a:r>
            <a:r>
              <a:rPr lang="en-US" sz="1100" dirty="0">
                <a:latin typeface="Arial" charset="0"/>
                <a:cs typeface="Arial" charset="0"/>
              </a:rPr>
              <a:t>existing route diversity and reduces redundancy </a:t>
            </a:r>
          </a:p>
          <a:p>
            <a:pPr marL="174625" indent="-174625">
              <a:lnSpc>
                <a:spcPct val="120000"/>
              </a:lnSpc>
              <a:spcBef>
                <a:spcPct val="50000"/>
              </a:spcBef>
              <a:spcAft>
                <a:spcPct val="0"/>
              </a:spcAft>
              <a:buBlip>
                <a:blip r:embed="rId4"/>
              </a:buBlip>
            </a:pPr>
            <a:r>
              <a:rPr lang="en-US" sz="1100" dirty="0" smtClean="0">
                <a:latin typeface="Arial" charset="0"/>
                <a:cs typeface="Arial" charset="0"/>
              </a:rPr>
              <a:t> Florida </a:t>
            </a:r>
            <a:r>
              <a:rPr lang="en-US" sz="1100" dirty="0">
                <a:latin typeface="Arial" charset="0"/>
                <a:cs typeface="Arial" charset="0"/>
              </a:rPr>
              <a:t>East Coast Railway (“FECR”) Right-of-Way (“</a:t>
            </a:r>
            <a:r>
              <a:rPr lang="en-US" sz="1100" dirty="0" err="1">
                <a:latin typeface="Arial" charset="0"/>
                <a:cs typeface="Arial" charset="0"/>
              </a:rPr>
              <a:t>RoW</a:t>
            </a:r>
            <a:r>
              <a:rPr lang="en-US" sz="1100" dirty="0">
                <a:latin typeface="Arial" charset="0"/>
                <a:cs typeface="Arial" charset="0"/>
              </a:rPr>
              <a:t>”) agreement completed and first </a:t>
            </a:r>
            <a:r>
              <a:rPr lang="en-US" sz="1100" dirty="0" smtClean="0">
                <a:latin typeface="Arial" charset="0"/>
                <a:cs typeface="Arial" charset="0"/>
              </a:rPr>
              <a:t>two year’s </a:t>
            </a:r>
            <a:r>
              <a:rPr lang="en-US" sz="1100" dirty="0">
                <a:latin typeface="Arial" charset="0"/>
                <a:cs typeface="Arial" charset="0"/>
              </a:rPr>
              <a:t>rent funded; Norfolk Southern Railway (“NS”) Right-of-Way agreement </a:t>
            </a:r>
            <a:r>
              <a:rPr lang="en-US" sz="1100" dirty="0" smtClean="0">
                <a:latin typeface="Arial" charset="0"/>
                <a:cs typeface="Arial" charset="0"/>
              </a:rPr>
              <a:t>completed and executed</a:t>
            </a:r>
            <a:endParaRPr lang="en-US" sz="1100" dirty="0">
              <a:latin typeface="Arial" charset="0"/>
              <a:cs typeface="Arial" charset="0"/>
            </a:endParaRPr>
          </a:p>
          <a:p>
            <a:pPr marL="174625" indent="-174625">
              <a:lnSpc>
                <a:spcPct val="120000"/>
              </a:lnSpc>
              <a:spcBef>
                <a:spcPct val="50000"/>
              </a:spcBef>
              <a:spcAft>
                <a:spcPct val="0"/>
              </a:spcAft>
              <a:buBlip>
                <a:blip r:embed="rId4"/>
              </a:buBlip>
            </a:pPr>
            <a:r>
              <a:rPr lang="en-US" sz="1100" dirty="0" smtClean="0">
                <a:latin typeface="Arial" charset="0"/>
                <a:cs typeface="Arial" charset="0"/>
              </a:rPr>
              <a:t> Last </a:t>
            </a:r>
            <a:r>
              <a:rPr lang="en-US" sz="1100" dirty="0">
                <a:latin typeface="Arial" charset="0"/>
                <a:cs typeface="Arial" charset="0"/>
              </a:rPr>
              <a:t>“fully-built” underground conduits available along corridor</a:t>
            </a:r>
          </a:p>
          <a:p>
            <a:pPr marL="174625" indent="-174625">
              <a:lnSpc>
                <a:spcPct val="120000"/>
              </a:lnSpc>
              <a:spcBef>
                <a:spcPct val="50000"/>
              </a:spcBef>
              <a:spcAft>
                <a:spcPct val="0"/>
              </a:spcAft>
              <a:buBlip>
                <a:blip r:embed="rId4"/>
              </a:buBlip>
            </a:pPr>
            <a:r>
              <a:rPr lang="en-US" sz="1100" dirty="0" smtClean="0">
                <a:latin typeface="Arial" charset="0"/>
                <a:cs typeface="Arial" charset="0"/>
              </a:rPr>
              <a:t> 3 </a:t>
            </a:r>
            <a:r>
              <a:rPr lang="en-US" sz="1100" dirty="0">
                <a:latin typeface="Arial" charset="0"/>
                <a:cs typeface="Arial" charset="0"/>
              </a:rPr>
              <a:t>new undersea cables terminating in Jacksonville and Boca Raton, FL provide fiber access to South America, Europe and the Caribbean</a:t>
            </a:r>
          </a:p>
          <a:p>
            <a:pPr marL="174625" indent="-174625" eaLnBrk="1" hangingPunct="1">
              <a:lnSpc>
                <a:spcPct val="120000"/>
              </a:lnSpc>
              <a:spcBef>
                <a:spcPct val="50000"/>
              </a:spcBef>
              <a:spcAft>
                <a:spcPct val="0"/>
              </a:spcAft>
              <a:buBlip>
                <a:blip r:embed="rId4"/>
              </a:buBlip>
            </a:pPr>
            <a:endParaRPr lang="en-US" sz="1100" dirty="0">
              <a:latin typeface="Arial" charset="0"/>
              <a:cs typeface="Arial" charset="0"/>
            </a:endParaRPr>
          </a:p>
          <a:p>
            <a:pPr marL="174625" indent="-174625" eaLnBrk="1" hangingPunct="1">
              <a:lnSpc>
                <a:spcPct val="100000"/>
              </a:lnSpc>
              <a:spcBef>
                <a:spcPct val="50000"/>
              </a:spcBef>
              <a:spcAft>
                <a:spcPct val="0"/>
              </a:spcAft>
              <a:buFont typeface="Wingdings 2" pitchFamily="18" charset="2"/>
              <a:buNone/>
            </a:pPr>
            <a:endParaRPr lang="en-US" sz="1100" dirty="0" smtClean="0">
              <a:latin typeface="+mn-lt"/>
              <a:cs typeface="Arial" charset="0"/>
            </a:endParaRPr>
          </a:p>
        </p:txBody>
      </p:sp>
      <p:sp>
        <p:nvSpPr>
          <p:cNvPr id="28678" name="Rounded Rectangle 25"/>
          <p:cNvSpPr>
            <a:spLocks noChangeArrowheads="1"/>
          </p:cNvSpPr>
          <p:nvPr/>
        </p:nvSpPr>
        <p:spPr bwMode="auto">
          <a:xfrm>
            <a:off x="457200" y="1447800"/>
            <a:ext cx="2895600" cy="457200"/>
          </a:xfrm>
          <a:prstGeom prst="roundRect">
            <a:avLst>
              <a:gd name="adj" fmla="val 16667"/>
            </a:avLst>
          </a:prstGeom>
          <a:solidFill>
            <a:schemeClr val="hlink"/>
          </a:solidFill>
          <a:ln w="25400" algn="ctr">
            <a:noFill/>
            <a:round/>
            <a:headEnd/>
            <a:tailEnd/>
          </a:ln>
        </p:spPr>
        <p:txBody>
          <a:bodyPr anchor="ctr"/>
          <a:lstStyle/>
          <a:p>
            <a:pPr algn="ctr"/>
            <a:r>
              <a:rPr lang="en-US" sz="1100" b="1" dirty="0">
                <a:solidFill>
                  <a:schemeClr val="bg1"/>
                </a:solidFill>
                <a:cs typeface="Arial" charset="0"/>
              </a:rPr>
              <a:t>Route </a:t>
            </a:r>
            <a:r>
              <a:rPr lang="en-US" sz="1100" b="1" dirty="0" smtClean="0">
                <a:solidFill>
                  <a:schemeClr val="bg1"/>
                </a:solidFill>
                <a:cs typeface="Arial" charset="0"/>
              </a:rPr>
              <a:t>Access</a:t>
            </a:r>
            <a:endParaRPr lang="en-US" sz="1100" b="1" dirty="0">
              <a:solidFill>
                <a:schemeClr val="bg1"/>
              </a:solidFill>
              <a:cs typeface="Arial" charset="0"/>
            </a:endParaRPr>
          </a:p>
        </p:txBody>
      </p:sp>
      <p:sp>
        <p:nvSpPr>
          <p:cNvPr id="28679" name="Rounded Rectangle 25"/>
          <p:cNvSpPr>
            <a:spLocks noChangeArrowheads="1"/>
          </p:cNvSpPr>
          <p:nvPr/>
        </p:nvSpPr>
        <p:spPr bwMode="auto">
          <a:xfrm>
            <a:off x="3619500" y="1447800"/>
            <a:ext cx="2895600" cy="457200"/>
          </a:xfrm>
          <a:prstGeom prst="roundRect">
            <a:avLst>
              <a:gd name="adj" fmla="val 16667"/>
            </a:avLst>
          </a:prstGeom>
          <a:solidFill>
            <a:schemeClr val="hlink"/>
          </a:solidFill>
          <a:ln w="25400" algn="ctr">
            <a:noFill/>
            <a:round/>
            <a:headEnd/>
            <a:tailEnd/>
          </a:ln>
        </p:spPr>
        <p:txBody>
          <a:bodyPr anchor="ctr"/>
          <a:lstStyle/>
          <a:p>
            <a:pPr algn="ctr"/>
            <a:r>
              <a:rPr lang="en-US" sz="1100" b="1">
                <a:solidFill>
                  <a:schemeClr val="bg1"/>
                </a:solidFill>
                <a:cs typeface="Arial" charset="0"/>
              </a:rPr>
              <a:t>Fiber Access</a:t>
            </a:r>
          </a:p>
        </p:txBody>
      </p:sp>
      <p:sp>
        <p:nvSpPr>
          <p:cNvPr id="28680" name="Rounded Rectangle 25"/>
          <p:cNvSpPr>
            <a:spLocks noChangeArrowheads="1"/>
          </p:cNvSpPr>
          <p:nvPr/>
        </p:nvSpPr>
        <p:spPr bwMode="auto">
          <a:xfrm>
            <a:off x="6781800" y="1447800"/>
            <a:ext cx="2895600" cy="457200"/>
          </a:xfrm>
          <a:prstGeom prst="roundRect">
            <a:avLst>
              <a:gd name="adj" fmla="val 16667"/>
            </a:avLst>
          </a:prstGeom>
          <a:solidFill>
            <a:schemeClr val="hlink"/>
          </a:solidFill>
          <a:ln w="25400" algn="ctr">
            <a:noFill/>
            <a:round/>
            <a:headEnd/>
            <a:tailEnd/>
          </a:ln>
        </p:spPr>
        <p:txBody>
          <a:bodyPr anchor="ctr"/>
          <a:lstStyle/>
          <a:p>
            <a:pPr algn="ctr"/>
            <a:r>
              <a:rPr lang="en-US" sz="1100" b="1">
                <a:solidFill>
                  <a:schemeClr val="bg1"/>
                </a:solidFill>
                <a:cs typeface="Arial" charset="0"/>
              </a:rPr>
              <a:t>Colocation Access</a:t>
            </a:r>
          </a:p>
        </p:txBody>
      </p:sp>
      <p:sp>
        <p:nvSpPr>
          <p:cNvPr id="28681" name="Content Placeholder 2"/>
          <p:cNvSpPr>
            <a:spLocks/>
          </p:cNvSpPr>
          <p:nvPr/>
        </p:nvSpPr>
        <p:spPr bwMode="auto">
          <a:xfrm>
            <a:off x="3665220" y="1981199"/>
            <a:ext cx="2849880" cy="1752600"/>
          </a:xfrm>
          <a:prstGeom prst="rect">
            <a:avLst/>
          </a:prstGeom>
          <a:noFill/>
          <a:ln w="9525">
            <a:noFill/>
            <a:miter lim="800000"/>
            <a:headEnd/>
            <a:tailEnd/>
          </a:ln>
        </p:spPr>
        <p:txBody>
          <a:bodyPr lIns="0" tIns="0" rIns="0" bIns="0"/>
          <a:lstStyle/>
          <a:p>
            <a:pPr marL="174625" indent="-174625">
              <a:lnSpc>
                <a:spcPct val="120000"/>
              </a:lnSpc>
              <a:spcBef>
                <a:spcPct val="50000"/>
              </a:spcBef>
              <a:buClr>
                <a:srgbClr val="24245A"/>
              </a:buClr>
              <a:buSzPct val="105000"/>
              <a:buBlip>
                <a:blip r:embed="rId4"/>
              </a:buBlip>
            </a:pPr>
            <a:r>
              <a:rPr lang="en-US" sz="1100" dirty="0" smtClean="0">
                <a:cs typeface="Arial" charset="0"/>
              </a:rPr>
              <a:t> Intermediate </a:t>
            </a:r>
            <a:r>
              <a:rPr lang="en-US" sz="1100" dirty="0">
                <a:cs typeface="Arial" charset="0"/>
              </a:rPr>
              <a:t>access points at least every 3,000 / 5,000 (feet depending on the route)</a:t>
            </a:r>
          </a:p>
          <a:p>
            <a:pPr marL="519113" lvl="1" indent="-168275">
              <a:spcBef>
                <a:spcPct val="50000"/>
              </a:spcBef>
              <a:buClr>
                <a:srgbClr val="24245A"/>
              </a:buClr>
              <a:buFont typeface="Wingdings 2" pitchFamily="18" charset="2"/>
              <a:buChar char=""/>
            </a:pPr>
            <a:r>
              <a:rPr lang="en-US" sz="1100" dirty="0">
                <a:latin typeface="+mn-lt"/>
                <a:cs typeface="Arial" charset="0"/>
              </a:rPr>
              <a:t>Allows wireless operators and enterprises to </a:t>
            </a:r>
            <a:r>
              <a:rPr lang="en-US" sz="1100" dirty="0" smtClean="0">
                <a:latin typeface="+mn-lt"/>
                <a:cs typeface="Arial" charset="0"/>
              </a:rPr>
              <a:t>efficiently connect </a:t>
            </a:r>
            <a:r>
              <a:rPr lang="en-US" sz="1100" dirty="0">
                <a:latin typeface="+mn-lt"/>
                <a:cs typeface="Arial" charset="0"/>
              </a:rPr>
              <a:t>to </a:t>
            </a:r>
            <a:r>
              <a:rPr lang="en-US" sz="1100" dirty="0" smtClean="0">
                <a:latin typeface="+mn-lt"/>
                <a:cs typeface="Arial" charset="0"/>
              </a:rPr>
              <a:t>a network-neutral </a:t>
            </a:r>
            <a:r>
              <a:rPr lang="en-US" sz="1100" dirty="0">
                <a:latin typeface="+mn-lt"/>
                <a:cs typeface="Arial" charset="0"/>
              </a:rPr>
              <a:t>fiber </a:t>
            </a:r>
            <a:r>
              <a:rPr lang="en-US" sz="1100" dirty="0" smtClean="0">
                <a:latin typeface="+mn-lt"/>
                <a:cs typeface="Arial" charset="0"/>
              </a:rPr>
              <a:t>backbone</a:t>
            </a:r>
          </a:p>
          <a:p>
            <a:pPr marL="174625" indent="-174625">
              <a:lnSpc>
                <a:spcPct val="120000"/>
              </a:lnSpc>
              <a:spcBef>
                <a:spcPct val="50000"/>
              </a:spcBef>
              <a:buClr>
                <a:srgbClr val="24245A"/>
              </a:buClr>
              <a:buSzPct val="105000"/>
              <a:buBlip>
                <a:blip r:embed="rId4"/>
              </a:buBlip>
            </a:pPr>
            <a:r>
              <a:rPr lang="en-US" sz="1100" dirty="0" smtClean="0">
                <a:cs typeface="Arial" charset="0"/>
              </a:rPr>
              <a:t> Much </a:t>
            </a:r>
            <a:r>
              <a:rPr lang="en-US" sz="1100" dirty="0">
                <a:cs typeface="Arial" charset="0"/>
              </a:rPr>
              <a:t>needed rural broadband solution</a:t>
            </a:r>
          </a:p>
          <a:p>
            <a:pPr marL="174625" indent="-174625">
              <a:lnSpc>
                <a:spcPct val="120000"/>
              </a:lnSpc>
              <a:spcBef>
                <a:spcPct val="50000"/>
              </a:spcBef>
              <a:buClr>
                <a:srgbClr val="24245A"/>
              </a:buClr>
              <a:buSzPct val="105000"/>
              <a:buBlip>
                <a:blip r:embed="rId4"/>
              </a:buBlip>
            </a:pPr>
            <a:r>
              <a:rPr lang="en-US" sz="1100" dirty="0" smtClean="0">
                <a:cs typeface="Arial" charset="0"/>
              </a:rPr>
              <a:t> More </a:t>
            </a:r>
            <a:r>
              <a:rPr lang="en-US" sz="1100" dirty="0">
                <a:cs typeface="Arial" charset="0"/>
              </a:rPr>
              <a:t>than 250 towers already connected to Company’s fiber</a:t>
            </a:r>
          </a:p>
          <a:p>
            <a:pPr>
              <a:spcBef>
                <a:spcPct val="50000"/>
              </a:spcBef>
              <a:buClr>
                <a:srgbClr val="24245A"/>
              </a:buClr>
              <a:buSzPct val="105000"/>
            </a:pPr>
            <a:endParaRPr lang="en-US" sz="1100" dirty="0" smtClean="0">
              <a:latin typeface="+mn-lt"/>
              <a:cs typeface="Arial" charset="0"/>
            </a:endParaRPr>
          </a:p>
        </p:txBody>
      </p:sp>
      <p:sp>
        <p:nvSpPr>
          <p:cNvPr id="28682" name="Content Placeholder 2"/>
          <p:cNvSpPr>
            <a:spLocks/>
          </p:cNvSpPr>
          <p:nvPr/>
        </p:nvSpPr>
        <p:spPr bwMode="auto">
          <a:xfrm>
            <a:off x="6827520" y="1981200"/>
            <a:ext cx="2849880" cy="1456944"/>
          </a:xfrm>
          <a:prstGeom prst="rect">
            <a:avLst/>
          </a:prstGeom>
          <a:noFill/>
          <a:ln w="9525">
            <a:noFill/>
            <a:miter lim="800000"/>
            <a:headEnd/>
            <a:tailEnd/>
          </a:ln>
        </p:spPr>
        <p:txBody>
          <a:bodyPr lIns="0" tIns="0" rIns="0" bIns="0"/>
          <a:lstStyle/>
          <a:p>
            <a:pPr marL="174625" indent="-174625">
              <a:lnSpc>
                <a:spcPct val="120000"/>
              </a:lnSpc>
              <a:spcBef>
                <a:spcPct val="50000"/>
              </a:spcBef>
              <a:buClr>
                <a:srgbClr val="24245A"/>
              </a:buClr>
              <a:buSzPct val="105000"/>
              <a:buBlip>
                <a:blip r:embed="rId4"/>
              </a:buBlip>
            </a:pPr>
            <a:r>
              <a:rPr lang="en-US" sz="1100" dirty="0" smtClean="0">
                <a:cs typeface="Arial" charset="0"/>
              </a:rPr>
              <a:t> Network</a:t>
            </a:r>
            <a:r>
              <a:rPr lang="en-US" sz="1100" dirty="0">
                <a:cs typeface="Arial" charset="0"/>
              </a:rPr>
              <a:t>-neutral facilities located every 60 miles</a:t>
            </a:r>
          </a:p>
          <a:p>
            <a:pPr marL="519113" lvl="1" indent="-168275">
              <a:spcBef>
                <a:spcPct val="50000"/>
              </a:spcBef>
              <a:buClr>
                <a:srgbClr val="24245A"/>
              </a:buClr>
              <a:buFont typeface="Wingdings 2" pitchFamily="18" charset="2"/>
              <a:buChar char=""/>
            </a:pPr>
            <a:r>
              <a:rPr lang="en-US" sz="1100" dirty="0">
                <a:latin typeface="+mn-lt"/>
                <a:cs typeface="Arial" charset="0"/>
              </a:rPr>
              <a:t>Accommodates </a:t>
            </a:r>
            <a:r>
              <a:rPr lang="en-US" sz="1100" dirty="0" smtClean="0">
                <a:latin typeface="+mn-lt"/>
                <a:cs typeface="Arial" charset="0"/>
              </a:rPr>
              <a:t>long-haul signal regeneration equipment, short-haul customer and local colocation customer interconnection</a:t>
            </a:r>
          </a:p>
          <a:p>
            <a:pPr marL="174625" indent="-174625">
              <a:lnSpc>
                <a:spcPct val="120000"/>
              </a:lnSpc>
              <a:spcBef>
                <a:spcPct val="50000"/>
              </a:spcBef>
              <a:buClr>
                <a:srgbClr val="24245A"/>
              </a:buClr>
              <a:buSzPct val="105000"/>
              <a:buBlip>
                <a:blip r:embed="rId4"/>
              </a:buBlip>
            </a:pPr>
            <a:r>
              <a:rPr lang="en-US" sz="1100" dirty="0" smtClean="0">
                <a:cs typeface="Arial" charset="0"/>
              </a:rPr>
              <a:t> Improves </a:t>
            </a:r>
            <a:r>
              <a:rPr lang="en-US" sz="1100" dirty="0">
                <a:cs typeface="Arial" charset="0"/>
              </a:rPr>
              <a:t>network control, performance and reduces latency</a:t>
            </a:r>
          </a:p>
        </p:txBody>
      </p:sp>
      <p:sp>
        <p:nvSpPr>
          <p:cNvPr id="4" name="TextBox 3"/>
          <p:cNvSpPr txBox="1"/>
          <p:nvPr/>
        </p:nvSpPr>
        <p:spPr>
          <a:xfrm>
            <a:off x="4229100" y="4404946"/>
            <a:ext cx="914400" cy="914400"/>
          </a:xfrm>
          <a:prstGeom prst="rect">
            <a:avLst/>
          </a:prstGeom>
          <a:noFill/>
        </p:spPr>
        <p:txBody>
          <a:bodyPr wrap="none" lIns="0" tIns="0" rIns="0" bIns="0" rtlCol="0">
            <a:noAutofit/>
          </a:bodyPr>
          <a:lstStyle/>
          <a:p>
            <a:endParaRPr lang="en-US" sz="1000" dirty="0" err="1" smtClean="0">
              <a:latin typeface="Arial" pitchFamily="34" charset="0"/>
              <a:cs typeface="Arial" pitchFamily="34" charset="0"/>
            </a:endParaRPr>
          </a:p>
        </p:txBody>
      </p:sp>
      <p:sp>
        <p:nvSpPr>
          <p:cNvPr id="14" name="Line 43"/>
          <p:cNvSpPr>
            <a:spLocks noChangeShapeType="1"/>
          </p:cNvSpPr>
          <p:nvPr/>
        </p:nvSpPr>
        <p:spPr bwMode="auto">
          <a:xfrm>
            <a:off x="4590256" y="3840300"/>
            <a:ext cx="4651462" cy="0"/>
          </a:xfrm>
          <a:prstGeom prst="line">
            <a:avLst/>
          </a:prstGeom>
          <a:noFill/>
          <a:ln w="19050">
            <a:solidFill>
              <a:schemeClr val="tx1"/>
            </a:solidFill>
            <a:round/>
            <a:headEnd/>
            <a:tailEnd/>
          </a:ln>
        </p:spPr>
        <p:txBody>
          <a:bodyPr/>
          <a:lstStyle/>
          <a:p>
            <a:endParaRPr lang="en-US" dirty="0"/>
          </a:p>
        </p:txBody>
      </p:sp>
      <p:pic>
        <p:nvPicPr>
          <p:cNvPr id="6" name="Picture 5" descr="Atlanta_jacksonville2.pdf"/>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10715" y="3886200"/>
            <a:ext cx="2415700" cy="3105900"/>
          </a:xfrm>
          <a:prstGeom prst="rect">
            <a:avLst/>
          </a:prstGeom>
          <a:ln>
            <a:solidFill>
              <a:schemeClr val="tx1"/>
            </a:solidFill>
          </a:ln>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26579" y="3886200"/>
            <a:ext cx="2077456" cy="3110050"/>
          </a:xfrm>
          <a:prstGeom prst="rect">
            <a:avLst/>
          </a:prstGeom>
          <a:ln>
            <a:solidFill>
              <a:schemeClr val="tx1"/>
            </a:solidFill>
          </a:ln>
        </p:spPr>
      </p:pic>
    </p:spTree>
    <p:custDataLst>
      <p:tags r:id="rId1"/>
    </p:custDataLst>
    <p:extLst>
      <p:ext uri="{BB962C8B-B14F-4D97-AF65-F5344CB8AC3E}">
        <p14:creationId xmlns:p14="http://schemas.microsoft.com/office/powerpoint/2010/main" val="29225803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Content Placeholder 2"/>
          <p:cNvSpPr>
            <a:spLocks/>
          </p:cNvSpPr>
          <p:nvPr/>
        </p:nvSpPr>
        <p:spPr bwMode="auto">
          <a:xfrm>
            <a:off x="254000" y="1435100"/>
            <a:ext cx="4089400" cy="5295900"/>
          </a:xfrm>
          <a:prstGeom prst="rect">
            <a:avLst/>
          </a:prstGeom>
          <a:noFill/>
          <a:ln w="9525">
            <a:noFill/>
            <a:miter lim="800000"/>
            <a:headEnd/>
            <a:tailEnd/>
          </a:ln>
        </p:spPr>
        <p:txBody>
          <a:bodyPr lIns="0" tIns="0" rIns="0" bIns="0"/>
          <a:lstStyle/>
          <a:p>
            <a:r>
              <a:rPr lang="en-US" sz="1100" dirty="0" smtClean="0">
                <a:solidFill>
                  <a:srgbClr val="000000"/>
                </a:solidFill>
                <a:cs typeface="Arial" charset="0"/>
              </a:rPr>
              <a:t>Fibers Spliced and Tested End-to-End as of Feb 8</a:t>
            </a:r>
            <a:r>
              <a:rPr lang="en-US" sz="1100" baseline="30000" dirty="0" smtClean="0">
                <a:solidFill>
                  <a:srgbClr val="000000"/>
                </a:solidFill>
                <a:cs typeface="Arial" charset="0"/>
              </a:rPr>
              <a:t>th</a:t>
            </a:r>
            <a:r>
              <a:rPr lang="en-US" sz="1100" dirty="0" smtClean="0">
                <a:solidFill>
                  <a:srgbClr val="000000"/>
                </a:solidFill>
                <a:cs typeface="Arial" charset="0"/>
              </a:rPr>
              <a:t>, 2014</a:t>
            </a:r>
          </a:p>
          <a:p>
            <a:r>
              <a:rPr lang="en-US" sz="1100" dirty="0" smtClean="0">
                <a:solidFill>
                  <a:srgbClr val="000000"/>
                </a:solidFill>
                <a:cs typeface="Arial" charset="0"/>
              </a:rPr>
              <a:t>Loss Per 100km Span Only. 24db</a:t>
            </a:r>
          </a:p>
          <a:p>
            <a:endParaRPr lang="en-US" sz="1100" dirty="0">
              <a:solidFill>
                <a:srgbClr val="000000"/>
              </a:solidFill>
              <a:cs typeface="Arial" charset="0"/>
            </a:endParaRPr>
          </a:p>
          <a:p>
            <a:r>
              <a:rPr lang="en-US" sz="1100" b="1" dirty="0" smtClean="0">
                <a:solidFill>
                  <a:srgbClr val="000000"/>
                </a:solidFill>
                <a:cs typeface="Arial" charset="0"/>
              </a:rPr>
              <a:t>Allied Fiber System Specifications:</a:t>
            </a:r>
          </a:p>
          <a:p>
            <a:pPr marL="174625" lvl="1" indent="-174625">
              <a:spcBef>
                <a:spcPct val="50000"/>
              </a:spcBef>
              <a:buClr>
                <a:srgbClr val="24245A"/>
              </a:buClr>
              <a:buSzPct val="105000"/>
              <a:buBlip>
                <a:blip r:embed="rId3"/>
              </a:buBlip>
            </a:pPr>
            <a:r>
              <a:rPr lang="en-US" sz="1100" dirty="0" smtClean="0">
                <a:solidFill>
                  <a:srgbClr val="000000"/>
                </a:solidFill>
                <a:cs typeface="Arial" charset="0"/>
              </a:rPr>
              <a:t> Fiber Count / Type:</a:t>
            </a:r>
          </a:p>
          <a:p>
            <a:pPr marL="681038" lvl="2" indent="-171450">
              <a:spcBef>
                <a:spcPct val="50000"/>
              </a:spcBef>
              <a:buClr>
                <a:srgbClr val="24245A"/>
              </a:buClr>
              <a:buSzPct val="105000"/>
              <a:buFont typeface="Wingdings" charset="2"/>
              <a:buChar char="§"/>
            </a:pPr>
            <a:r>
              <a:rPr lang="en-US" sz="1100" dirty="0" smtClean="0">
                <a:solidFill>
                  <a:srgbClr val="000000"/>
                </a:solidFill>
                <a:cs typeface="Arial" charset="0"/>
              </a:rPr>
              <a:t>528 Fibers – SMF28e + LEAF </a:t>
            </a:r>
          </a:p>
          <a:p>
            <a:pPr marL="174625" lvl="1" indent="-174625">
              <a:spcBef>
                <a:spcPct val="50000"/>
              </a:spcBef>
              <a:buClr>
                <a:srgbClr val="24245A"/>
              </a:buClr>
              <a:buSzPct val="105000"/>
              <a:buBlip>
                <a:blip r:embed="rId3"/>
              </a:buBlip>
            </a:pPr>
            <a:r>
              <a:rPr lang="en-US" sz="1100" dirty="0" smtClean="0">
                <a:latin typeface="Arial"/>
                <a:cs typeface="Arial"/>
              </a:rPr>
              <a:t> Florida Colocation Facilities: </a:t>
            </a:r>
          </a:p>
          <a:p>
            <a:pPr marL="681038" lvl="2" indent="-171450">
              <a:spcBef>
                <a:spcPct val="50000"/>
              </a:spcBef>
              <a:buClr>
                <a:srgbClr val="24245A"/>
              </a:buClr>
              <a:buSzPct val="105000"/>
              <a:buFont typeface="Wingdings" charset="2"/>
              <a:buChar char="§"/>
            </a:pPr>
            <a:r>
              <a:rPr lang="en-US" sz="1100" dirty="0" smtClean="0">
                <a:latin typeface="Arial"/>
                <a:cs typeface="Arial"/>
              </a:rPr>
              <a:t>Network-Neutral</a:t>
            </a:r>
          </a:p>
          <a:p>
            <a:pPr marL="681038" lvl="2" indent="-171450">
              <a:spcBef>
                <a:spcPct val="50000"/>
              </a:spcBef>
              <a:buClr>
                <a:srgbClr val="24245A"/>
              </a:buClr>
              <a:buSzPct val="105000"/>
              <a:buFont typeface="Wingdings" charset="2"/>
              <a:buChar char="§"/>
            </a:pPr>
            <a:r>
              <a:rPr lang="en-US" sz="1100" dirty="0" smtClean="0">
                <a:latin typeface="Arial"/>
                <a:cs typeface="Arial"/>
              </a:rPr>
              <a:t>No Monthly Recurring Cross Connect Fees</a:t>
            </a:r>
          </a:p>
          <a:p>
            <a:pPr marL="681038" lvl="2" indent="-171450">
              <a:spcBef>
                <a:spcPct val="50000"/>
              </a:spcBef>
              <a:buClr>
                <a:srgbClr val="24245A"/>
              </a:buClr>
              <a:buSzPct val="105000"/>
              <a:buFont typeface="Wingdings" charset="2"/>
              <a:buChar char="§"/>
            </a:pPr>
            <a:r>
              <a:rPr lang="en-US" sz="1100" dirty="0" smtClean="0">
                <a:latin typeface="Arial"/>
                <a:cs typeface="Arial"/>
              </a:rPr>
              <a:t>Cabinet Specifications Per </a:t>
            </a:r>
            <a:r>
              <a:rPr lang="en-US" sz="1100" dirty="0" err="1" smtClean="0">
                <a:latin typeface="Arial"/>
                <a:cs typeface="Arial"/>
              </a:rPr>
              <a:t>Colo</a:t>
            </a:r>
            <a:r>
              <a:rPr lang="en-US" sz="1100" dirty="0" smtClean="0">
                <a:latin typeface="Arial"/>
                <a:cs typeface="Arial"/>
              </a:rPr>
              <a:t>: 64 Cabinets, 23” x 84”</a:t>
            </a:r>
          </a:p>
          <a:p>
            <a:pPr marL="681038" lvl="2" indent="-171450">
              <a:spcBef>
                <a:spcPct val="50000"/>
              </a:spcBef>
              <a:buClr>
                <a:srgbClr val="24245A"/>
              </a:buClr>
              <a:buSzPct val="105000"/>
              <a:buFont typeface="Wingdings" charset="2"/>
              <a:buChar char="§"/>
            </a:pPr>
            <a:r>
              <a:rPr lang="en-US" sz="1100" dirty="0" smtClean="0">
                <a:latin typeface="Arial"/>
                <a:cs typeface="Arial"/>
              </a:rPr>
              <a:t>Power / Cooling / Monitoring: 150kW Protected AC 120v &amp; DC -48v Power, Backup Generator, HVAC, 24x7 NOC Monitoring</a:t>
            </a:r>
          </a:p>
          <a:p>
            <a:pPr marL="681038" lvl="2" indent="-171450">
              <a:spcBef>
                <a:spcPct val="50000"/>
              </a:spcBef>
              <a:buClr>
                <a:srgbClr val="24245A"/>
              </a:buClr>
              <a:buSzPct val="105000"/>
              <a:buFont typeface="Wingdings" charset="2"/>
              <a:buChar char="§"/>
            </a:pPr>
            <a:r>
              <a:rPr lang="en-US" sz="1100" dirty="0" smtClean="0">
                <a:latin typeface="Arial"/>
                <a:cs typeface="Arial"/>
              </a:rPr>
              <a:t>Locations: </a:t>
            </a:r>
            <a:r>
              <a:rPr lang="en-US" sz="1100" dirty="0">
                <a:latin typeface="Arial"/>
                <a:cs typeface="Arial"/>
              </a:rPr>
              <a:t>West Palm Beach, Ft Pierce, </a:t>
            </a:r>
            <a:r>
              <a:rPr lang="en-US" sz="1100" dirty="0" smtClean="0">
                <a:latin typeface="Arial"/>
                <a:cs typeface="Arial"/>
              </a:rPr>
              <a:t>Rockledge, New </a:t>
            </a:r>
            <a:r>
              <a:rPr lang="en-US" sz="1100" dirty="0">
                <a:latin typeface="Arial"/>
                <a:cs typeface="Arial"/>
              </a:rPr>
              <a:t>Smyrna </a:t>
            </a:r>
            <a:r>
              <a:rPr lang="en-US" sz="1100" dirty="0" smtClean="0">
                <a:latin typeface="Arial"/>
                <a:cs typeface="Arial"/>
              </a:rPr>
              <a:t>Beach, St. Augustine and Jacksonville  </a:t>
            </a:r>
            <a:r>
              <a:rPr lang="en-US" sz="1100" dirty="0">
                <a:latin typeface="Arial"/>
                <a:cs typeface="Arial"/>
              </a:rPr>
              <a:t>– </a:t>
            </a:r>
            <a:r>
              <a:rPr lang="en-US" sz="1100" b="1" dirty="0" smtClean="0">
                <a:latin typeface="Arial"/>
                <a:cs typeface="Arial"/>
              </a:rPr>
              <a:t>installed</a:t>
            </a:r>
            <a:endParaRPr lang="en-US" sz="1100" dirty="0" smtClean="0">
              <a:latin typeface="Arial"/>
              <a:cs typeface="Arial"/>
            </a:endParaRPr>
          </a:p>
          <a:p>
            <a:pPr marL="681038" lvl="2" indent="-171450">
              <a:spcBef>
                <a:spcPct val="50000"/>
              </a:spcBef>
              <a:buClr>
                <a:srgbClr val="24245A"/>
              </a:buClr>
              <a:buSzPct val="105000"/>
              <a:buFont typeface="Wingdings" charset="2"/>
              <a:buChar char="§"/>
            </a:pPr>
            <a:r>
              <a:rPr lang="en-US" sz="1100" dirty="0" smtClean="0">
                <a:latin typeface="Arial"/>
                <a:cs typeface="Arial"/>
              </a:rPr>
              <a:t>Spaced Approximately Every 60 miles / 100 kilometers</a:t>
            </a:r>
          </a:p>
          <a:p>
            <a:pPr marL="174625" lvl="1" indent="-174625">
              <a:spcBef>
                <a:spcPct val="50000"/>
              </a:spcBef>
              <a:buClr>
                <a:srgbClr val="24245A"/>
              </a:buClr>
              <a:buSzPct val="105000"/>
              <a:buBlip>
                <a:blip r:embed="rId3"/>
              </a:buBlip>
            </a:pPr>
            <a:r>
              <a:rPr lang="en-US" sz="1100" dirty="0" smtClean="0">
                <a:latin typeface="Arial"/>
                <a:cs typeface="Arial"/>
              </a:rPr>
              <a:t> </a:t>
            </a:r>
            <a:r>
              <a:rPr lang="en-US" sz="1100" dirty="0" err="1" smtClean="0">
                <a:latin typeface="Arial"/>
                <a:cs typeface="Arial"/>
              </a:rPr>
              <a:t>Handhole</a:t>
            </a:r>
            <a:r>
              <a:rPr lang="en-US" sz="1100" dirty="0" smtClean="0">
                <a:latin typeface="Arial"/>
                <a:cs typeface="Arial"/>
              </a:rPr>
              <a:t> Splice Points: </a:t>
            </a:r>
          </a:p>
          <a:p>
            <a:pPr marL="681038" lvl="2" indent="-171450">
              <a:spcBef>
                <a:spcPct val="50000"/>
              </a:spcBef>
              <a:buClr>
                <a:srgbClr val="24245A"/>
              </a:buClr>
              <a:buSzPct val="105000"/>
              <a:buFont typeface="Wingdings" charset="2"/>
              <a:buChar char="§"/>
            </a:pPr>
            <a:r>
              <a:rPr lang="en-US" sz="1100" dirty="0" smtClean="0">
                <a:latin typeface="Arial"/>
                <a:cs typeface="Arial"/>
              </a:rPr>
              <a:t>Every 5000 Feet Along the 360+ Mile Florida Route for Lateral Access</a:t>
            </a:r>
            <a:endParaRPr lang="en-US" sz="1100" dirty="0">
              <a:latin typeface="Arial"/>
              <a:cs typeface="Arial"/>
            </a:endParaRPr>
          </a:p>
        </p:txBody>
      </p:sp>
      <p:sp>
        <p:nvSpPr>
          <p:cNvPr id="2" name="Rounded Rectangle 25"/>
          <p:cNvSpPr/>
          <p:nvPr/>
        </p:nvSpPr>
        <p:spPr>
          <a:xfrm>
            <a:off x="4416506" y="1451110"/>
            <a:ext cx="5184693" cy="457200"/>
          </a:xfrm>
          <a:prstGeom prst="roundRect">
            <a:avLst/>
          </a:prstGeom>
          <a:solidFill>
            <a:srgbClr val="2427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smtClean="0">
                <a:solidFill>
                  <a:schemeClr val="bg1"/>
                </a:solidFill>
                <a:latin typeface="+mj-lt"/>
                <a:cs typeface="Arial" charset="0"/>
              </a:rPr>
              <a:t>Construction of </a:t>
            </a:r>
            <a:r>
              <a:rPr lang="en-US" sz="1200" b="1" dirty="0">
                <a:solidFill>
                  <a:schemeClr val="bg1"/>
                </a:solidFill>
                <a:latin typeface="+mj-lt"/>
                <a:cs typeface="Arial" charset="0"/>
              </a:rPr>
              <a:t>the </a:t>
            </a:r>
            <a:r>
              <a:rPr lang="it-IT" sz="1200" b="1" dirty="0" smtClean="0">
                <a:solidFill>
                  <a:schemeClr val="bg1"/>
                </a:solidFill>
                <a:latin typeface="+mj-lt"/>
                <a:cs typeface="Arial" charset="0"/>
              </a:rPr>
              <a:t>Miami, FL </a:t>
            </a:r>
            <a:r>
              <a:rPr lang="it-IT" sz="1200" b="1" dirty="0">
                <a:solidFill>
                  <a:schemeClr val="bg1"/>
                </a:solidFill>
                <a:latin typeface="+mj-lt"/>
                <a:cs typeface="Arial" charset="0"/>
              </a:rPr>
              <a:t>to </a:t>
            </a:r>
            <a:r>
              <a:rPr lang="it-IT" sz="1200" b="1" dirty="0" smtClean="0">
                <a:solidFill>
                  <a:schemeClr val="bg1"/>
                </a:solidFill>
                <a:latin typeface="+mj-lt"/>
                <a:cs typeface="Arial" charset="0"/>
              </a:rPr>
              <a:t>Jacksonville, FL Route</a:t>
            </a:r>
            <a:endParaRPr lang="en-US" sz="1200" b="1" dirty="0">
              <a:solidFill>
                <a:schemeClr val="bg1"/>
              </a:solidFill>
              <a:latin typeface="+mj-lt"/>
              <a:cs typeface="Arial" charset="0"/>
            </a:endParaRPr>
          </a:p>
        </p:txBody>
      </p:sp>
      <p:sp>
        <p:nvSpPr>
          <p:cNvPr id="10" name="Title 9"/>
          <p:cNvSpPr>
            <a:spLocks noGrp="1"/>
          </p:cNvSpPr>
          <p:nvPr>
            <p:ph type="title"/>
          </p:nvPr>
        </p:nvSpPr>
        <p:spPr/>
        <p:txBody>
          <a:bodyPr/>
          <a:lstStyle/>
          <a:p>
            <a:r>
              <a:rPr lang="en-US" dirty="0" smtClean="0"/>
              <a:t>Allied Fiber Completes Fiber Jetting from Miami to Jacksonville</a:t>
            </a:r>
            <a:endParaRPr lang="en-US" dirty="0"/>
          </a:p>
        </p:txBody>
      </p:sp>
      <p:sp>
        <p:nvSpPr>
          <p:cNvPr id="11" name="Slide Number Placeholder 3"/>
          <p:cNvSpPr txBox="1">
            <a:spLocks noGrp="1"/>
          </p:cNvSpPr>
          <p:nvPr/>
        </p:nvSpPr>
        <p:spPr bwMode="auto">
          <a:xfrm>
            <a:off x="4857369" y="7018338"/>
            <a:ext cx="304800" cy="304800"/>
          </a:xfrm>
          <a:prstGeom prst="rect">
            <a:avLst/>
          </a:prstGeom>
          <a:noFill/>
          <a:ln w="9525">
            <a:noFill/>
            <a:miter lim="800000"/>
            <a:headEnd/>
            <a:tailEnd/>
          </a:ln>
        </p:spPr>
        <p:txBody>
          <a:bodyPr lIns="0" tIns="0" rIns="0" bIns="0" anchor="b"/>
          <a:lstStyle/>
          <a:p>
            <a:pPr algn="ctr"/>
            <a:fld id="{29D9B95D-2008-4164-9E15-E1C12C604A4C}" type="slidenum">
              <a:rPr lang="en-US" sz="1000">
                <a:cs typeface="Arial" charset="0"/>
              </a:rPr>
              <a:pPr algn="ctr"/>
              <a:t>17</a:t>
            </a:fld>
            <a:endParaRPr lang="en-US" sz="1000" dirty="0">
              <a:cs typeface="Arial" charset="0"/>
            </a:endParaRPr>
          </a:p>
        </p:txBody>
      </p:sp>
      <p:pic>
        <p:nvPicPr>
          <p:cNvPr id="8" name="Picture 7" descr="Excavation in Lantana 1.jpg"/>
          <p:cNvPicPr>
            <a:picLocks/>
          </p:cNvPicPr>
          <p:nvPr/>
        </p:nvPicPr>
        <p:blipFill>
          <a:blip r:embed="rId4" cstate="email">
            <a:extLst>
              <a:ext uri="{28A0092B-C50C-407E-A947-70E740481C1C}">
                <a14:useLocalDpi xmlns:a14="http://schemas.microsoft.com/office/drawing/2010/main"/>
              </a:ext>
            </a:extLst>
          </a:blip>
          <a:stretch>
            <a:fillRect/>
          </a:stretch>
        </p:blipFill>
        <p:spPr>
          <a:xfrm>
            <a:off x="7404286" y="4946753"/>
            <a:ext cx="1572768" cy="2103120"/>
          </a:xfrm>
          <a:prstGeom prst="roundRect">
            <a:avLst>
              <a:gd name="adj" fmla="val 16667"/>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8" descr="Rope Cut in Lantana.jpg"/>
          <p:cNvPicPr/>
          <p:nvPr/>
        </p:nvPicPr>
        <p:blipFill>
          <a:blip r:embed="rId5" cstate="email">
            <a:extLst>
              <a:ext uri="{28A0092B-C50C-407E-A947-70E740481C1C}">
                <a14:useLocalDpi xmlns:a14="http://schemas.microsoft.com/office/drawing/2010/main"/>
              </a:ext>
            </a:extLst>
          </a:blip>
          <a:stretch>
            <a:fillRect/>
          </a:stretch>
        </p:blipFill>
        <p:spPr>
          <a:xfrm>
            <a:off x="5463761" y="4947761"/>
            <a:ext cx="1574800" cy="2099310"/>
          </a:xfrm>
          <a:prstGeom prst="roundRect">
            <a:avLst>
              <a:gd name="adj" fmla="val 16667"/>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Picture 13" descr="Screen Shot 2014-02-20 at 2.47.08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33559" y="2096732"/>
            <a:ext cx="4180870" cy="2508366"/>
          </a:xfrm>
          <a:prstGeom prst="roundRect">
            <a:avLst/>
          </a:prstGeom>
          <a:ln>
            <a:noFill/>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pic>
    </p:spTree>
    <p:custDataLst>
      <p:tags r:id="rId1"/>
    </p:custDataLst>
    <p:extLst>
      <p:ext uri="{BB962C8B-B14F-4D97-AF65-F5344CB8AC3E}">
        <p14:creationId xmlns:p14="http://schemas.microsoft.com/office/powerpoint/2010/main" val="410639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Content Placeholder 2"/>
          <p:cNvSpPr>
            <a:spLocks/>
          </p:cNvSpPr>
          <p:nvPr/>
        </p:nvSpPr>
        <p:spPr bwMode="auto">
          <a:xfrm>
            <a:off x="457200" y="1943100"/>
            <a:ext cx="3661954" cy="5295900"/>
          </a:xfrm>
          <a:prstGeom prst="rect">
            <a:avLst/>
          </a:prstGeom>
          <a:noFill/>
          <a:ln w="9525">
            <a:noFill/>
            <a:miter lim="800000"/>
            <a:headEnd/>
            <a:tailEnd/>
          </a:ln>
        </p:spPr>
        <p:txBody>
          <a:bodyPr lIns="0" tIns="0" rIns="0" bIns="0"/>
          <a:lstStyle/>
          <a:p>
            <a:pPr marL="174625" indent="-174625">
              <a:lnSpc>
                <a:spcPct val="120000"/>
              </a:lnSpc>
              <a:spcBef>
                <a:spcPct val="50000"/>
              </a:spcBef>
              <a:buClr>
                <a:srgbClr val="24245A"/>
              </a:buClr>
              <a:buSzPct val="105000"/>
              <a:buBlip>
                <a:blip r:embed="rId3"/>
              </a:buBlip>
            </a:pPr>
            <a:r>
              <a:rPr lang="en-US" sz="1200" dirty="0">
                <a:cs typeface="Arial" charset="0"/>
              </a:rPr>
              <a:t>Allied Fiber has </a:t>
            </a:r>
            <a:r>
              <a:rPr lang="en-US" sz="1200" dirty="0" smtClean="0">
                <a:cs typeface="Arial" charset="0"/>
              </a:rPr>
              <a:t>mobilized crews of &gt; 75 Florida-based personnel along the 380 mile route of its MIA-JAX segment</a:t>
            </a:r>
          </a:p>
          <a:p>
            <a:pPr marL="519113" lvl="1" indent="-168275">
              <a:lnSpc>
                <a:spcPct val="120000"/>
              </a:lnSpc>
              <a:spcBef>
                <a:spcPct val="50000"/>
              </a:spcBef>
              <a:buClr>
                <a:srgbClr val="24245A"/>
              </a:buClr>
              <a:buSzPct val="105000"/>
              <a:buFont typeface="Wingdings 2" pitchFamily="18" charset="2"/>
              <a:buChar char=""/>
            </a:pPr>
            <a:r>
              <a:rPr lang="en-US" sz="1200" dirty="0">
                <a:cs typeface="Arial" charset="0"/>
              </a:rPr>
              <a:t>Fiber jetting </a:t>
            </a:r>
            <a:r>
              <a:rPr lang="en-US" sz="1200" dirty="0" smtClean="0">
                <a:cs typeface="Arial" charset="0"/>
              </a:rPr>
              <a:t>completed from MIA-JAX</a:t>
            </a:r>
            <a:endParaRPr lang="en-US" sz="1200" dirty="0">
              <a:cs typeface="Arial" charset="0"/>
            </a:endParaRPr>
          </a:p>
          <a:p>
            <a:pPr marL="519113" lvl="1" indent="-168275">
              <a:lnSpc>
                <a:spcPct val="120000"/>
              </a:lnSpc>
              <a:spcBef>
                <a:spcPct val="50000"/>
              </a:spcBef>
              <a:buClr>
                <a:srgbClr val="24245A"/>
              </a:buClr>
              <a:buSzPct val="105000"/>
              <a:buFont typeface="Wingdings 2" pitchFamily="18" charset="2"/>
              <a:buChar char=""/>
            </a:pPr>
            <a:r>
              <a:rPr lang="en-US" sz="1200" dirty="0" smtClean="0">
                <a:cs typeface="Arial" charset="0"/>
              </a:rPr>
              <a:t>6 </a:t>
            </a:r>
            <a:r>
              <a:rPr lang="en-US" sz="1200" dirty="0">
                <a:cs typeface="Arial" charset="0"/>
              </a:rPr>
              <a:t>of 6 colocation facilities </a:t>
            </a:r>
            <a:r>
              <a:rPr lang="en-US" sz="1200" dirty="0" smtClean="0">
                <a:cs typeface="Arial" charset="0"/>
              </a:rPr>
              <a:t>already installed</a:t>
            </a:r>
            <a:endParaRPr lang="en-US" sz="1200" dirty="0">
              <a:cs typeface="Arial" charset="0"/>
            </a:endParaRPr>
          </a:p>
          <a:p>
            <a:pPr marL="174625" indent="-174625">
              <a:lnSpc>
                <a:spcPct val="120000"/>
              </a:lnSpc>
              <a:spcBef>
                <a:spcPct val="50000"/>
              </a:spcBef>
              <a:buClr>
                <a:srgbClr val="24245A"/>
              </a:buClr>
              <a:buSzPct val="105000"/>
              <a:buBlip>
                <a:blip r:embed="rId3"/>
              </a:buBlip>
            </a:pPr>
            <a:r>
              <a:rPr lang="en-US" sz="1200" dirty="0" smtClean="0">
                <a:cs typeface="Arial" charset="0"/>
              </a:rPr>
              <a:t>Hundreds will be employed by the entities using this fiber</a:t>
            </a:r>
          </a:p>
          <a:p>
            <a:pPr marL="174625" lvl="1" indent="-174625">
              <a:lnSpc>
                <a:spcPct val="120000"/>
              </a:lnSpc>
              <a:spcBef>
                <a:spcPct val="50000"/>
              </a:spcBef>
              <a:buClr>
                <a:srgbClr val="24245A"/>
              </a:buClr>
              <a:buSzPct val="105000"/>
              <a:buBlip>
                <a:blip r:embed="rId3"/>
              </a:buBlip>
            </a:pPr>
            <a:r>
              <a:rPr lang="en-US" sz="1200" dirty="0">
                <a:cs typeface="Arial" charset="0"/>
              </a:rPr>
              <a:t>Multiple Florida towns, counties and schools already planning to utilize the Allied Fiber system</a:t>
            </a:r>
          </a:p>
          <a:p>
            <a:pPr marL="174625" indent="-174625">
              <a:lnSpc>
                <a:spcPct val="120000"/>
              </a:lnSpc>
              <a:spcBef>
                <a:spcPct val="50000"/>
              </a:spcBef>
              <a:buClr>
                <a:srgbClr val="24245A"/>
              </a:buClr>
              <a:buSzPct val="105000"/>
              <a:buBlip>
                <a:blip r:embed="rId3"/>
              </a:buBlip>
            </a:pPr>
            <a:r>
              <a:rPr lang="en-US" sz="1200" dirty="0" smtClean="0">
                <a:cs typeface="Arial" charset="0"/>
              </a:rPr>
              <a:t>Allied </a:t>
            </a:r>
            <a:r>
              <a:rPr lang="en-US" sz="1200" dirty="0">
                <a:cs typeface="Arial" charset="0"/>
              </a:rPr>
              <a:t>Fiber’s </a:t>
            </a:r>
            <a:r>
              <a:rPr lang="en-US" sz="1200" dirty="0" smtClean="0">
                <a:cs typeface="Arial" charset="0"/>
              </a:rPr>
              <a:t>≈ $18 million next-generation </a:t>
            </a:r>
            <a:r>
              <a:rPr lang="en-US" sz="1200" dirty="0">
                <a:cs typeface="Arial" charset="0"/>
              </a:rPr>
              <a:t>fiber </a:t>
            </a:r>
            <a:r>
              <a:rPr lang="en-US" sz="1200" dirty="0" smtClean="0">
                <a:cs typeface="Arial" charset="0"/>
              </a:rPr>
              <a:t>build in Florida</a:t>
            </a:r>
          </a:p>
          <a:p>
            <a:pPr marL="519113" lvl="1" indent="-168275">
              <a:spcBef>
                <a:spcPct val="50000"/>
              </a:spcBef>
              <a:buClr>
                <a:srgbClr val="24245A"/>
              </a:buClr>
              <a:buSzPct val="105000"/>
              <a:buFont typeface="Wingdings 2" pitchFamily="18" charset="2"/>
              <a:buChar char=""/>
            </a:pPr>
            <a:r>
              <a:rPr lang="en-US" sz="1200" dirty="0">
                <a:cs typeface="Arial" charset="0"/>
              </a:rPr>
              <a:t>Facilitates </a:t>
            </a:r>
            <a:r>
              <a:rPr lang="en-US" sz="1200" dirty="0" smtClean="0">
                <a:cs typeface="Arial" charset="0"/>
              </a:rPr>
              <a:t>the extension of fiber to hundreds of </a:t>
            </a:r>
            <a:r>
              <a:rPr lang="en-US" sz="1200" dirty="0">
                <a:cs typeface="Arial" charset="0"/>
              </a:rPr>
              <a:t>wireless towers</a:t>
            </a:r>
          </a:p>
          <a:p>
            <a:pPr marL="519113" lvl="1" indent="-168275">
              <a:spcBef>
                <a:spcPct val="50000"/>
              </a:spcBef>
              <a:buClr>
                <a:srgbClr val="24245A"/>
              </a:buClr>
              <a:buSzPct val="105000"/>
              <a:buFont typeface="Wingdings 2" pitchFamily="18" charset="2"/>
              <a:buChar char=""/>
            </a:pPr>
            <a:r>
              <a:rPr lang="en-US" sz="1200" dirty="0" smtClean="0">
                <a:cs typeface="Arial" charset="0"/>
              </a:rPr>
              <a:t>Will provide 6 new network-neutral colocation facilities along eastern Florida which will facilitate the open interconnection between ALL Florida networks within those facilities</a:t>
            </a:r>
          </a:p>
          <a:p>
            <a:pPr marL="0" lvl="1" indent="0">
              <a:lnSpc>
                <a:spcPct val="120000"/>
              </a:lnSpc>
              <a:spcBef>
                <a:spcPct val="50000"/>
              </a:spcBef>
              <a:buClr>
                <a:srgbClr val="24245A"/>
              </a:buClr>
              <a:buSzPct val="105000"/>
            </a:pPr>
            <a:endParaRPr lang="en-US" sz="1200" dirty="0">
              <a:cs typeface="Arial" charset="0"/>
            </a:endParaRPr>
          </a:p>
        </p:txBody>
      </p:sp>
      <p:sp>
        <p:nvSpPr>
          <p:cNvPr id="2" name="Rounded Rectangle 25"/>
          <p:cNvSpPr/>
          <p:nvPr/>
        </p:nvSpPr>
        <p:spPr>
          <a:xfrm>
            <a:off x="4416506" y="1451110"/>
            <a:ext cx="5184693" cy="457200"/>
          </a:xfrm>
          <a:prstGeom prst="roundRect">
            <a:avLst/>
          </a:prstGeom>
          <a:solidFill>
            <a:srgbClr val="2427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smtClean="0">
                <a:solidFill>
                  <a:schemeClr val="bg1"/>
                </a:solidFill>
                <a:latin typeface="+mj-lt"/>
                <a:cs typeface="Arial" charset="0"/>
              </a:rPr>
              <a:t>Construction of </a:t>
            </a:r>
            <a:r>
              <a:rPr lang="en-US" sz="1200" b="1" dirty="0">
                <a:solidFill>
                  <a:schemeClr val="bg1"/>
                </a:solidFill>
                <a:latin typeface="+mj-lt"/>
                <a:cs typeface="Arial" charset="0"/>
              </a:rPr>
              <a:t>the </a:t>
            </a:r>
            <a:r>
              <a:rPr lang="it-IT" sz="1200" b="1" dirty="0" smtClean="0">
                <a:solidFill>
                  <a:schemeClr val="bg1"/>
                </a:solidFill>
                <a:latin typeface="+mj-lt"/>
                <a:cs typeface="Arial" charset="0"/>
              </a:rPr>
              <a:t>Miami, FL </a:t>
            </a:r>
            <a:r>
              <a:rPr lang="it-IT" sz="1200" b="1" dirty="0">
                <a:solidFill>
                  <a:schemeClr val="bg1"/>
                </a:solidFill>
                <a:latin typeface="+mj-lt"/>
                <a:cs typeface="Arial" charset="0"/>
              </a:rPr>
              <a:t>to </a:t>
            </a:r>
            <a:r>
              <a:rPr lang="it-IT" sz="1200" b="1" dirty="0" smtClean="0">
                <a:solidFill>
                  <a:schemeClr val="bg1"/>
                </a:solidFill>
                <a:latin typeface="+mj-lt"/>
                <a:cs typeface="Arial" charset="0"/>
              </a:rPr>
              <a:t>Jacksonville, FL Route</a:t>
            </a:r>
            <a:endParaRPr lang="en-US" sz="1200" b="1" dirty="0">
              <a:solidFill>
                <a:schemeClr val="bg1"/>
              </a:solidFill>
              <a:latin typeface="+mj-lt"/>
              <a:cs typeface="Arial" charset="0"/>
            </a:endParaRPr>
          </a:p>
        </p:txBody>
      </p:sp>
      <p:sp>
        <p:nvSpPr>
          <p:cNvPr id="10" name="Title 9"/>
          <p:cNvSpPr>
            <a:spLocks noGrp="1"/>
          </p:cNvSpPr>
          <p:nvPr>
            <p:ph type="title"/>
          </p:nvPr>
        </p:nvSpPr>
        <p:spPr/>
        <p:txBody>
          <a:bodyPr/>
          <a:lstStyle/>
          <a:p>
            <a:r>
              <a:rPr lang="en-US" dirty="0" smtClean="0"/>
              <a:t>Florida Construction Complete</a:t>
            </a:r>
            <a:endParaRPr lang="en-US" dirty="0"/>
          </a:p>
        </p:txBody>
      </p:sp>
      <p:sp>
        <p:nvSpPr>
          <p:cNvPr id="11" name="Slide Number Placeholder 3"/>
          <p:cNvSpPr txBox="1">
            <a:spLocks noGrp="1"/>
          </p:cNvSpPr>
          <p:nvPr/>
        </p:nvSpPr>
        <p:spPr bwMode="auto">
          <a:xfrm>
            <a:off x="4857369" y="7018338"/>
            <a:ext cx="304800" cy="304800"/>
          </a:xfrm>
          <a:prstGeom prst="rect">
            <a:avLst/>
          </a:prstGeom>
          <a:noFill/>
          <a:ln w="9525">
            <a:noFill/>
            <a:miter lim="800000"/>
            <a:headEnd/>
            <a:tailEnd/>
          </a:ln>
        </p:spPr>
        <p:txBody>
          <a:bodyPr lIns="0" tIns="0" rIns="0" bIns="0" anchor="b"/>
          <a:lstStyle/>
          <a:p>
            <a:pPr algn="ctr"/>
            <a:fld id="{29D9B95D-2008-4164-9E15-E1C12C604A4C}" type="slidenum">
              <a:rPr lang="en-US" sz="1000">
                <a:cs typeface="Arial" charset="0"/>
              </a:rPr>
              <a:pPr algn="ctr"/>
              <a:t>18</a:t>
            </a:fld>
            <a:endParaRPr lang="en-US" sz="1000" dirty="0">
              <a:cs typeface="Arial" charset="0"/>
            </a:endParaRPr>
          </a:p>
        </p:txBody>
      </p:sp>
      <p:pic>
        <p:nvPicPr>
          <p:cNvPr id="8" name="Picture 7" descr="Excavation in Lantana 1.jpg"/>
          <p:cNvPicPr>
            <a:picLocks/>
          </p:cNvPicPr>
          <p:nvPr/>
        </p:nvPicPr>
        <p:blipFill>
          <a:blip r:embed="rId4" cstate="email">
            <a:extLst>
              <a:ext uri="{28A0092B-C50C-407E-A947-70E740481C1C}">
                <a14:useLocalDpi xmlns:a14="http://schemas.microsoft.com/office/drawing/2010/main"/>
              </a:ext>
            </a:extLst>
          </a:blip>
          <a:stretch>
            <a:fillRect/>
          </a:stretch>
        </p:blipFill>
        <p:spPr>
          <a:xfrm>
            <a:off x="4416507" y="1987653"/>
            <a:ext cx="1572768" cy="2103120"/>
          </a:xfrm>
          <a:prstGeom prst="roundRect">
            <a:avLst>
              <a:gd name="adj" fmla="val 16667"/>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8" descr="Rope Cut in Lantana.jpg"/>
          <p:cNvPicPr/>
          <p:nvPr/>
        </p:nvPicPr>
        <p:blipFill>
          <a:blip r:embed="rId5" cstate="email">
            <a:extLst>
              <a:ext uri="{28A0092B-C50C-407E-A947-70E740481C1C}">
                <a14:useLocalDpi xmlns:a14="http://schemas.microsoft.com/office/drawing/2010/main"/>
              </a:ext>
            </a:extLst>
          </a:blip>
          <a:stretch>
            <a:fillRect/>
          </a:stretch>
        </p:blipFill>
        <p:spPr>
          <a:xfrm>
            <a:off x="4420634" y="4515961"/>
            <a:ext cx="1574800" cy="2099310"/>
          </a:xfrm>
          <a:prstGeom prst="roundRect">
            <a:avLst>
              <a:gd name="adj" fmla="val 16667"/>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Picture 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782977" y="1987653"/>
            <a:ext cx="2818223" cy="48463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14" name="Straight Arrow Connector 13"/>
          <p:cNvCxnSpPr/>
          <p:nvPr/>
        </p:nvCxnSpPr>
        <p:spPr>
          <a:xfrm flipV="1">
            <a:off x="7499758" y="2105638"/>
            <a:ext cx="276836" cy="2751588"/>
          </a:xfrm>
          <a:prstGeom prst="straightConnector1">
            <a:avLst/>
          </a:prstGeom>
          <a:ln w="25400" cmpd="sng">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7638176" y="4857226"/>
            <a:ext cx="1458199" cy="1848374"/>
          </a:xfrm>
          <a:prstGeom prst="straightConnector1">
            <a:avLst/>
          </a:prstGeom>
          <a:ln w="25400" cmpd="sng">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396215" y="4115117"/>
            <a:ext cx="1447419" cy="801687"/>
          </a:xfrm>
          <a:prstGeom prst="roundRect">
            <a:avLst/>
          </a:prstGeom>
          <a:solidFill>
            <a:schemeClr val="bg1"/>
          </a:solidFill>
          <a:ln w="19050">
            <a:solidFill>
              <a:srgbClr val="5B739F"/>
            </a:solidFill>
          </a:ln>
          <a:effectLst>
            <a:outerShdw blurRad="50800" dist="38100" dir="2700000" algn="tl" rotWithShape="0">
              <a:prstClr val="black">
                <a:alpha val="40000"/>
              </a:prstClr>
            </a:outerShdw>
          </a:effectLst>
        </p:spPr>
        <p:txBody>
          <a:bodyPr wrap="square" lIns="0" tIns="0" rIns="0" bIns="0" rtlCol="0" anchor="ctr">
            <a:noAutofit/>
          </a:bodyPr>
          <a:lstStyle/>
          <a:p>
            <a:pPr algn="ctr"/>
            <a:r>
              <a:rPr lang="en-US" sz="1000" dirty="0" smtClean="0">
                <a:latin typeface="Arial" pitchFamily="34" charset="0"/>
                <a:cs typeface="Arial" pitchFamily="34" charset="0"/>
              </a:rPr>
              <a:t>Construction has been completed </a:t>
            </a:r>
            <a:r>
              <a:rPr lang="en-US" sz="1000" dirty="0" smtClean="0">
                <a:latin typeface="Fontin" panose="020B0604020202020204" pitchFamily="2" charset="0"/>
                <a:cs typeface="Arial" pitchFamily="34" charset="0"/>
              </a:rPr>
              <a:t>between</a:t>
            </a:r>
            <a:r>
              <a:rPr lang="en-US" sz="1000" dirty="0" smtClean="0">
                <a:latin typeface="Arial" pitchFamily="34" charset="0"/>
                <a:cs typeface="Arial" pitchFamily="34" charset="0"/>
              </a:rPr>
              <a:t> Jacksonville and Miami</a:t>
            </a:r>
          </a:p>
        </p:txBody>
      </p:sp>
    </p:spTree>
    <p:custDataLst>
      <p:tags r:id="rId1"/>
    </p:custDataLst>
    <p:extLst>
      <p:ext uri="{BB962C8B-B14F-4D97-AF65-F5344CB8AC3E}">
        <p14:creationId xmlns:p14="http://schemas.microsoft.com/office/powerpoint/2010/main" val="10894601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lide Number Placeholder 3"/>
          <p:cNvSpPr txBox="1">
            <a:spLocks noGrp="1"/>
          </p:cNvSpPr>
          <p:nvPr/>
        </p:nvSpPr>
        <p:spPr bwMode="auto">
          <a:xfrm>
            <a:off x="4857372" y="7018338"/>
            <a:ext cx="304800" cy="304800"/>
          </a:xfrm>
          <a:prstGeom prst="rect">
            <a:avLst/>
          </a:prstGeom>
          <a:noFill/>
          <a:ln w="9525">
            <a:noFill/>
            <a:miter lim="800000"/>
            <a:headEnd/>
            <a:tailEnd/>
          </a:ln>
        </p:spPr>
        <p:txBody>
          <a:bodyPr lIns="0" tIns="0" rIns="0" bIns="0" anchor="b"/>
          <a:lstStyle/>
          <a:p>
            <a:pPr algn="ctr" defTabSz="1017230"/>
            <a:fld id="{29D9B95D-2008-4164-9E15-E1C12C604A4C}" type="slidenum">
              <a:rPr lang="en-US" sz="1000">
                <a:solidFill>
                  <a:srgbClr val="000000"/>
                </a:solidFill>
                <a:cs typeface="Arial" charset="0"/>
              </a:rPr>
              <a:pPr algn="ctr" defTabSz="1017230"/>
              <a:t>19</a:t>
            </a:fld>
            <a:endParaRPr lang="en-US" sz="1000" dirty="0">
              <a:solidFill>
                <a:srgbClr val="000000"/>
              </a:solidFill>
              <a:cs typeface="Arial" charset="0"/>
            </a:endParaRPr>
          </a:p>
        </p:txBody>
      </p:sp>
      <p:sp>
        <p:nvSpPr>
          <p:cNvPr id="2" name="Title 1"/>
          <p:cNvSpPr>
            <a:spLocks noGrp="1"/>
          </p:cNvSpPr>
          <p:nvPr>
            <p:ph type="title"/>
          </p:nvPr>
        </p:nvSpPr>
        <p:spPr/>
        <p:txBody>
          <a:bodyPr/>
          <a:lstStyle/>
          <a:p>
            <a:pPr>
              <a:defRPr/>
            </a:pPr>
            <a:r>
              <a:rPr lang="en-US" sz="2200" dirty="0">
                <a:cs typeface="Arial" charset="0"/>
              </a:rPr>
              <a:t>Construction of the </a:t>
            </a:r>
            <a:r>
              <a:rPr lang="it-IT" sz="2200" dirty="0">
                <a:cs typeface="Arial" charset="0"/>
              </a:rPr>
              <a:t>Miami, FL to Jacksonville, FL </a:t>
            </a:r>
            <a:r>
              <a:rPr lang="it-IT" sz="2200" dirty="0" err="1">
                <a:cs typeface="Arial" charset="0"/>
              </a:rPr>
              <a:t>Route</a:t>
            </a:r>
            <a:endParaRPr lang="en-US" sz="2200" dirty="0">
              <a:cs typeface="Arial" charset="0"/>
            </a:endParaRPr>
          </a:p>
        </p:txBody>
      </p:sp>
      <p:pic>
        <p:nvPicPr>
          <p:cNvPr id="3" name="Picture 2" descr="DSC_6774-Edit-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247" y="2054456"/>
            <a:ext cx="3013977" cy="4653310"/>
          </a:xfrm>
          <a:prstGeom prst="rect">
            <a:avLst/>
          </a:prstGeom>
        </p:spPr>
      </p:pic>
      <p:pic>
        <p:nvPicPr>
          <p:cNvPr id="7" name="Picture 6" descr="DSC_7225.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7673" y="2054456"/>
            <a:ext cx="3013977" cy="4653310"/>
          </a:xfrm>
          <a:prstGeom prst="rect">
            <a:avLst/>
          </a:prstGeom>
        </p:spPr>
      </p:pic>
      <p:pic>
        <p:nvPicPr>
          <p:cNvPr id="8" name="Picture 7" descr="DSC_7304.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62860" y="2054456"/>
            <a:ext cx="3013977" cy="4653310"/>
          </a:xfrm>
          <a:prstGeom prst="rect">
            <a:avLst/>
          </a:prstGeom>
        </p:spPr>
      </p:pic>
    </p:spTree>
    <p:custDataLst>
      <p:tags r:id="rId1"/>
    </p:custDataLst>
    <p:extLst>
      <p:ext uri="{BB962C8B-B14F-4D97-AF65-F5344CB8AC3E}">
        <p14:creationId xmlns:p14="http://schemas.microsoft.com/office/powerpoint/2010/main" val="8452995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dirty="0" smtClean="0">
                <a:cs typeface="Arial" charset="0"/>
              </a:rPr>
              <a:t>Safe Harbor</a:t>
            </a:r>
          </a:p>
        </p:txBody>
      </p:sp>
      <p:sp>
        <p:nvSpPr>
          <p:cNvPr id="3" name="Content Placeholder 2"/>
          <p:cNvSpPr>
            <a:spLocks noGrp="1"/>
          </p:cNvSpPr>
          <p:nvPr>
            <p:ph idx="1"/>
          </p:nvPr>
        </p:nvSpPr>
        <p:spPr/>
        <p:txBody>
          <a:bodyPr/>
          <a:lstStyle/>
          <a:p>
            <a:pPr marL="0" lvl="0" indent="0" eaLnBrk="1" hangingPunct="1">
              <a:lnSpc>
                <a:spcPct val="100000"/>
              </a:lnSpc>
              <a:spcAft>
                <a:spcPct val="0"/>
              </a:spcAft>
              <a:buClrTx/>
              <a:buSzTx/>
              <a:buNone/>
            </a:pPr>
            <a:r>
              <a:rPr lang="en-US" sz="1300" b="1" dirty="0">
                <a:solidFill>
                  <a:srgbClr val="24245A"/>
                </a:solidFill>
              </a:rPr>
              <a:t>Confidential Information</a:t>
            </a:r>
          </a:p>
          <a:p>
            <a:pPr marL="0" lvl="0" indent="0" eaLnBrk="1" hangingPunct="1">
              <a:lnSpc>
                <a:spcPct val="100000"/>
              </a:lnSpc>
              <a:spcAft>
                <a:spcPct val="0"/>
              </a:spcAft>
              <a:buClrTx/>
              <a:buSzTx/>
              <a:buNone/>
            </a:pPr>
            <a:r>
              <a:rPr lang="en-US" sz="1300" dirty="0">
                <a:solidFill>
                  <a:srgbClr val="24245A"/>
                </a:solidFill>
              </a:rPr>
              <a:t>The attached materials constitute Confidential Information as defined in the confidentiality provisions agreed to by your respective institutions when it accepted the invitation to this meeting. These materials are being provided to the recipients subject to the restrictions set forth in that agreement</a:t>
            </a:r>
            <a:r>
              <a:rPr lang="en-US" sz="1300" dirty="0" smtClean="0">
                <a:solidFill>
                  <a:srgbClr val="24245A"/>
                </a:solidFill>
              </a:rPr>
              <a:t>. </a:t>
            </a:r>
            <a:r>
              <a:rPr lang="en-US" sz="1300" b="1" i="1" dirty="0" smtClean="0">
                <a:solidFill>
                  <a:srgbClr val="24245A"/>
                </a:solidFill>
              </a:rPr>
              <a:t>[Phi Beta Iota: This applies to selected working verbally delivered and other documents. This set of slides is posted for the public with the explicit permission of Hunter Newby CEO of Allied Fiber.]</a:t>
            </a:r>
            <a:endParaRPr lang="en-US" sz="1300" b="1" i="1" dirty="0">
              <a:solidFill>
                <a:srgbClr val="24245A"/>
              </a:solidFill>
            </a:endParaRPr>
          </a:p>
          <a:p>
            <a:pPr marL="0" lvl="0" indent="0" eaLnBrk="1" hangingPunct="1">
              <a:lnSpc>
                <a:spcPct val="100000"/>
              </a:lnSpc>
              <a:spcAft>
                <a:spcPct val="0"/>
              </a:spcAft>
              <a:buClrTx/>
              <a:buSzTx/>
              <a:buNone/>
            </a:pPr>
            <a:endParaRPr lang="en-US" sz="1300" dirty="0">
              <a:solidFill>
                <a:srgbClr val="24245A"/>
              </a:solidFill>
            </a:endParaRPr>
          </a:p>
          <a:p>
            <a:pPr marL="0" lvl="0" indent="0" eaLnBrk="1" hangingPunct="1">
              <a:lnSpc>
                <a:spcPct val="100000"/>
              </a:lnSpc>
              <a:spcAft>
                <a:spcPct val="0"/>
              </a:spcAft>
              <a:buClrTx/>
              <a:buSzTx/>
              <a:buNone/>
            </a:pPr>
            <a:r>
              <a:rPr lang="en-US" sz="1300" b="1" dirty="0">
                <a:solidFill>
                  <a:srgbClr val="24245A"/>
                </a:solidFill>
              </a:rPr>
              <a:t>Forward Looking-Statements</a:t>
            </a:r>
          </a:p>
          <a:p>
            <a:pPr marL="0" lvl="0" indent="0" eaLnBrk="1" hangingPunct="1">
              <a:lnSpc>
                <a:spcPct val="100000"/>
              </a:lnSpc>
              <a:spcAft>
                <a:spcPct val="0"/>
              </a:spcAft>
              <a:buClrTx/>
              <a:buSzTx/>
              <a:buNone/>
            </a:pPr>
            <a:r>
              <a:rPr lang="en-US" sz="1300" dirty="0">
                <a:solidFill>
                  <a:srgbClr val="24245A"/>
                </a:solidFill>
              </a:rPr>
              <a:t>The attached materials contain certain forward-looking statements regarding our Company, its financial condition and its results of operations, as customarily prepared by management for its internal use.  All of these statements are based on estimates and assumptions prepared by its Company’s management that, although we believe to be reasonable, are inherently uncertain. These statements involve risks and uncertainties, including, but not limited to, economic, competitive, governmental and technological factors outside of our control that may cause our business, industry, strategy or actual results to differ materially. We undertake no obligation to update or revise any of the forward-looking statements contained herein, whether as a result of new information, future events or otherwise. The financial information presented herein has been provided for indicative purposes only, is preliminary and remains subject to change, including potential adjustments in connection with the audit procedures to be performed by our independent public accountants.</a:t>
            </a:r>
          </a:p>
          <a:p>
            <a:pPr marL="0" lvl="0" indent="0" eaLnBrk="1" hangingPunct="1">
              <a:lnSpc>
                <a:spcPct val="100000"/>
              </a:lnSpc>
              <a:spcAft>
                <a:spcPct val="0"/>
              </a:spcAft>
              <a:buClrTx/>
              <a:buSzTx/>
              <a:buNone/>
            </a:pPr>
            <a:endParaRPr lang="en-US" sz="1300" dirty="0">
              <a:solidFill>
                <a:srgbClr val="24245A"/>
              </a:solidFill>
            </a:endParaRPr>
          </a:p>
          <a:p>
            <a:pPr marL="0" lvl="0" indent="0" eaLnBrk="1" hangingPunct="1">
              <a:lnSpc>
                <a:spcPct val="100000"/>
              </a:lnSpc>
              <a:spcAft>
                <a:spcPct val="0"/>
              </a:spcAft>
              <a:buClrTx/>
              <a:buSzTx/>
              <a:buNone/>
            </a:pPr>
            <a:r>
              <a:rPr lang="en-US" sz="1300" b="1" dirty="0">
                <a:solidFill>
                  <a:srgbClr val="24245A"/>
                </a:solidFill>
              </a:rPr>
              <a:t>Non-GAAP Financial Measures</a:t>
            </a:r>
          </a:p>
          <a:p>
            <a:pPr marL="0" lvl="0" indent="0" eaLnBrk="1" hangingPunct="1">
              <a:lnSpc>
                <a:spcPct val="100000"/>
              </a:lnSpc>
              <a:spcAft>
                <a:spcPct val="0"/>
              </a:spcAft>
              <a:buClrTx/>
              <a:buSzTx/>
              <a:buNone/>
            </a:pPr>
            <a:r>
              <a:rPr lang="en-US" sz="1300" dirty="0">
                <a:solidFill>
                  <a:srgbClr val="24245A"/>
                </a:solidFill>
              </a:rPr>
              <a:t>This presentation (</a:t>
            </a:r>
            <a:r>
              <a:rPr lang="en-US" sz="1300" dirty="0" err="1">
                <a:solidFill>
                  <a:srgbClr val="24245A"/>
                </a:solidFill>
              </a:rPr>
              <a:t>i</a:t>
            </a:r>
            <a:r>
              <a:rPr lang="en-US" sz="1300" dirty="0">
                <a:solidFill>
                  <a:srgbClr val="24245A"/>
                </a:solidFill>
              </a:rPr>
              <a:t>) contains non-GAAP measures, (ii) uses terms which are not presentations made in accordance with GAAP, (iii) uses terms which are not measures of financial condition or profitability, (iv) should not be considered as an alternative to GAAP financial measures, and (v) contains terms which are unlikely to be comparable to similar measures used by other companies</a:t>
            </a:r>
            <a:r>
              <a:rPr lang="en-US" sz="1300" dirty="0" smtClean="0">
                <a:solidFill>
                  <a:srgbClr val="24245A"/>
                </a:solidFill>
              </a:rPr>
              <a:t>.</a:t>
            </a:r>
            <a:endParaRPr lang="en-US" sz="1300" dirty="0">
              <a:solidFill>
                <a:srgbClr val="24245A"/>
              </a:solidFill>
            </a:endParaRPr>
          </a:p>
        </p:txBody>
      </p:sp>
      <p:sp>
        <p:nvSpPr>
          <p:cNvPr id="13315" name="Slide Number Placeholder 3"/>
          <p:cNvSpPr txBox="1">
            <a:spLocks noGrp="1"/>
          </p:cNvSpPr>
          <p:nvPr/>
        </p:nvSpPr>
        <p:spPr bwMode="auto">
          <a:xfrm>
            <a:off x="4870450" y="7018338"/>
            <a:ext cx="304800" cy="304800"/>
          </a:xfrm>
          <a:prstGeom prst="rect">
            <a:avLst/>
          </a:prstGeom>
          <a:noFill/>
          <a:ln w="9525">
            <a:noFill/>
            <a:miter lim="800000"/>
            <a:headEnd/>
            <a:tailEnd/>
          </a:ln>
        </p:spPr>
        <p:txBody>
          <a:bodyPr lIns="0" tIns="0" rIns="0" bIns="0" anchor="b"/>
          <a:lstStyle/>
          <a:p>
            <a:pPr algn="ctr"/>
            <a:fld id="{594DA9B7-7293-4AD0-9109-0D4A1C1019EE}" type="slidenum">
              <a:rPr lang="en-US" sz="1000">
                <a:cs typeface="Arial" charset="0"/>
              </a:rPr>
              <a:pPr algn="ctr"/>
              <a:t>2</a:t>
            </a:fld>
            <a:endParaRPr lang="en-US" sz="1000" dirty="0">
              <a:cs typeface="Arial" charset="0"/>
            </a:endParaRPr>
          </a:p>
        </p:txBody>
      </p:sp>
    </p:spTree>
    <p:custDataLst>
      <p:tags r:id="rId1"/>
    </p:custDataLst>
    <p:extLst>
      <p:ext uri="{BB962C8B-B14F-4D97-AF65-F5344CB8AC3E}">
        <p14:creationId xmlns:p14="http://schemas.microsoft.com/office/powerpoint/2010/main" val="37601001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Line 78"/>
          <p:cNvSpPr>
            <a:spLocks noChangeShapeType="1"/>
          </p:cNvSpPr>
          <p:nvPr>
            <p:custDataLst>
              <p:tags r:id="rId2"/>
            </p:custDataLst>
          </p:nvPr>
        </p:nvSpPr>
        <p:spPr bwMode="gray">
          <a:xfrm flipV="1">
            <a:off x="7555433" y="4127500"/>
            <a:ext cx="0" cy="1566959"/>
          </a:xfrm>
          <a:prstGeom prst="line">
            <a:avLst/>
          </a:prstGeom>
          <a:noFill/>
          <a:ln w="9525">
            <a:solidFill>
              <a:schemeClr val="tx1"/>
            </a:solidFill>
            <a:round/>
            <a:headEnd/>
            <a:tailEnd/>
          </a:ln>
        </p:spPr>
        <p:txBody>
          <a:bodyPr wrap="none" anchor="ctr"/>
          <a:lstStyle/>
          <a:p>
            <a:endParaRPr lang="en-US"/>
          </a:p>
        </p:txBody>
      </p:sp>
      <p:grpSp>
        <p:nvGrpSpPr>
          <p:cNvPr id="67" name="Group 60"/>
          <p:cNvGrpSpPr>
            <a:grpSpLocks/>
          </p:cNvGrpSpPr>
          <p:nvPr/>
        </p:nvGrpSpPr>
        <p:grpSpPr bwMode="auto">
          <a:xfrm>
            <a:off x="1628361" y="3975100"/>
            <a:ext cx="4491142" cy="1566959"/>
            <a:chOff x="1612486" y="4105275"/>
            <a:chExt cx="4491142" cy="1066800"/>
          </a:xfrm>
        </p:grpSpPr>
        <p:sp>
          <p:nvSpPr>
            <p:cNvPr id="68" name="Line 61"/>
            <p:cNvSpPr>
              <a:spLocks noChangeShapeType="1"/>
            </p:cNvSpPr>
            <p:nvPr>
              <p:custDataLst>
                <p:tags r:id="rId44"/>
              </p:custDataLst>
            </p:nvPr>
          </p:nvSpPr>
          <p:spPr bwMode="gray">
            <a:xfrm flipV="1">
              <a:off x="1612486" y="4105275"/>
              <a:ext cx="0" cy="1066800"/>
            </a:xfrm>
            <a:prstGeom prst="line">
              <a:avLst/>
            </a:prstGeom>
            <a:noFill/>
            <a:ln w="9525">
              <a:solidFill>
                <a:schemeClr val="tx1"/>
              </a:solidFill>
              <a:round/>
              <a:headEnd/>
              <a:tailEnd/>
            </a:ln>
          </p:spPr>
          <p:txBody>
            <a:bodyPr wrap="none" anchor="ctr"/>
            <a:lstStyle/>
            <a:p>
              <a:endParaRPr lang="en-US"/>
            </a:p>
          </p:txBody>
        </p:sp>
        <p:sp>
          <p:nvSpPr>
            <p:cNvPr id="69" name="Line 66"/>
            <p:cNvSpPr>
              <a:spLocks noChangeShapeType="1"/>
            </p:cNvSpPr>
            <p:nvPr>
              <p:custDataLst>
                <p:tags r:id="rId45"/>
              </p:custDataLst>
            </p:nvPr>
          </p:nvSpPr>
          <p:spPr bwMode="gray">
            <a:xfrm flipV="1">
              <a:off x="2464999" y="4105275"/>
              <a:ext cx="0" cy="1066800"/>
            </a:xfrm>
            <a:prstGeom prst="line">
              <a:avLst/>
            </a:prstGeom>
            <a:noFill/>
            <a:ln w="9525">
              <a:solidFill>
                <a:schemeClr val="tx1"/>
              </a:solidFill>
              <a:round/>
              <a:headEnd/>
              <a:tailEnd/>
            </a:ln>
          </p:spPr>
          <p:txBody>
            <a:bodyPr wrap="none" anchor="ctr"/>
            <a:lstStyle/>
            <a:p>
              <a:endParaRPr lang="en-US"/>
            </a:p>
          </p:txBody>
        </p:sp>
        <p:sp>
          <p:nvSpPr>
            <p:cNvPr id="70" name="Line 70"/>
            <p:cNvSpPr>
              <a:spLocks noChangeShapeType="1"/>
            </p:cNvSpPr>
            <p:nvPr>
              <p:custDataLst>
                <p:tags r:id="rId46"/>
              </p:custDataLst>
            </p:nvPr>
          </p:nvSpPr>
          <p:spPr bwMode="gray">
            <a:xfrm flipV="1">
              <a:off x="3728275" y="4105275"/>
              <a:ext cx="0" cy="1066800"/>
            </a:xfrm>
            <a:prstGeom prst="line">
              <a:avLst/>
            </a:prstGeom>
            <a:noFill/>
            <a:ln w="9525">
              <a:solidFill>
                <a:schemeClr val="tx1"/>
              </a:solidFill>
              <a:round/>
              <a:headEnd/>
              <a:tailEnd/>
            </a:ln>
          </p:spPr>
          <p:txBody>
            <a:bodyPr wrap="none" anchor="ctr"/>
            <a:lstStyle/>
            <a:p>
              <a:endParaRPr lang="en-US"/>
            </a:p>
          </p:txBody>
        </p:sp>
        <p:sp>
          <p:nvSpPr>
            <p:cNvPr id="71" name="Line 74"/>
            <p:cNvSpPr>
              <a:spLocks noChangeShapeType="1"/>
            </p:cNvSpPr>
            <p:nvPr>
              <p:custDataLst>
                <p:tags r:id="rId47"/>
              </p:custDataLst>
            </p:nvPr>
          </p:nvSpPr>
          <p:spPr bwMode="gray">
            <a:xfrm flipV="1">
              <a:off x="5330278" y="4105275"/>
              <a:ext cx="0" cy="1066800"/>
            </a:xfrm>
            <a:prstGeom prst="line">
              <a:avLst/>
            </a:prstGeom>
            <a:noFill/>
            <a:ln w="9525">
              <a:solidFill>
                <a:schemeClr val="tx1"/>
              </a:solidFill>
              <a:round/>
              <a:headEnd/>
              <a:tailEnd/>
            </a:ln>
          </p:spPr>
          <p:txBody>
            <a:bodyPr wrap="none" anchor="ctr"/>
            <a:lstStyle/>
            <a:p>
              <a:endParaRPr lang="en-US"/>
            </a:p>
          </p:txBody>
        </p:sp>
        <p:sp>
          <p:nvSpPr>
            <p:cNvPr id="72" name="Line 78"/>
            <p:cNvSpPr>
              <a:spLocks noChangeShapeType="1"/>
            </p:cNvSpPr>
            <p:nvPr>
              <p:custDataLst>
                <p:tags r:id="rId48"/>
              </p:custDataLst>
            </p:nvPr>
          </p:nvSpPr>
          <p:spPr bwMode="gray">
            <a:xfrm flipV="1">
              <a:off x="6103628" y="4105275"/>
              <a:ext cx="0" cy="1066800"/>
            </a:xfrm>
            <a:prstGeom prst="line">
              <a:avLst/>
            </a:prstGeom>
            <a:noFill/>
            <a:ln w="9525">
              <a:solidFill>
                <a:schemeClr val="tx1"/>
              </a:solidFill>
              <a:round/>
              <a:headEnd/>
              <a:tailEnd/>
            </a:ln>
          </p:spPr>
          <p:txBody>
            <a:bodyPr wrap="none" anchor="ctr"/>
            <a:lstStyle/>
            <a:p>
              <a:endParaRPr lang="en-US"/>
            </a:p>
          </p:txBody>
        </p:sp>
      </p:grpSp>
      <p:sp>
        <p:nvSpPr>
          <p:cNvPr id="59" name="Title 58"/>
          <p:cNvSpPr>
            <a:spLocks noGrp="1"/>
          </p:cNvSpPr>
          <p:nvPr>
            <p:ph type="title"/>
          </p:nvPr>
        </p:nvSpPr>
        <p:spPr/>
        <p:txBody>
          <a:bodyPr/>
          <a:lstStyle/>
          <a:p>
            <a:r>
              <a:rPr lang="en-US" dirty="0" smtClean="0"/>
              <a:t>Florida Construction Timeline</a:t>
            </a:r>
            <a:endParaRPr lang="en-US" dirty="0"/>
          </a:p>
        </p:txBody>
      </p:sp>
      <p:sp>
        <p:nvSpPr>
          <p:cNvPr id="90114" name="Title 1"/>
          <p:cNvSpPr>
            <a:spLocks/>
          </p:cNvSpPr>
          <p:nvPr/>
        </p:nvSpPr>
        <p:spPr bwMode="auto">
          <a:xfrm>
            <a:off x="457200" y="401638"/>
            <a:ext cx="9144000" cy="512762"/>
          </a:xfrm>
          <a:prstGeom prst="rect">
            <a:avLst/>
          </a:prstGeom>
          <a:noFill/>
          <a:ln w="9525">
            <a:noFill/>
            <a:miter lim="800000"/>
            <a:headEnd/>
            <a:tailEnd/>
          </a:ln>
        </p:spPr>
        <p:txBody>
          <a:bodyPr lIns="0" tIns="0" rIns="0" bIns="0"/>
          <a:lstStyle/>
          <a:p>
            <a:endParaRPr lang="en-US" sz="2400" dirty="0">
              <a:solidFill>
                <a:schemeClr val="bg1"/>
              </a:solidFill>
              <a:cs typeface="Arial" charset="0"/>
            </a:endParaRPr>
          </a:p>
        </p:txBody>
      </p:sp>
      <p:grpSp>
        <p:nvGrpSpPr>
          <p:cNvPr id="90116" name="Group 59"/>
          <p:cNvGrpSpPr>
            <a:grpSpLocks/>
          </p:cNvGrpSpPr>
          <p:nvPr/>
        </p:nvGrpSpPr>
        <p:grpSpPr bwMode="auto">
          <a:xfrm>
            <a:off x="958189" y="2705100"/>
            <a:ext cx="7304973" cy="1241425"/>
            <a:chOff x="1224344" y="3038475"/>
            <a:chExt cx="6985726" cy="1066800"/>
          </a:xfrm>
        </p:grpSpPr>
        <p:sp>
          <p:nvSpPr>
            <p:cNvPr id="90164" name="Line 60"/>
            <p:cNvSpPr>
              <a:spLocks noChangeShapeType="1"/>
            </p:cNvSpPr>
            <p:nvPr>
              <p:custDataLst>
                <p:tags r:id="rId38"/>
              </p:custDataLst>
            </p:nvPr>
          </p:nvSpPr>
          <p:spPr bwMode="gray">
            <a:xfrm flipV="1">
              <a:off x="2486025" y="3038475"/>
              <a:ext cx="0" cy="1066800"/>
            </a:xfrm>
            <a:prstGeom prst="line">
              <a:avLst/>
            </a:prstGeom>
            <a:noFill/>
            <a:ln w="9525">
              <a:solidFill>
                <a:schemeClr val="tx1"/>
              </a:solidFill>
              <a:round/>
              <a:headEnd/>
              <a:tailEnd/>
            </a:ln>
          </p:spPr>
          <p:txBody>
            <a:bodyPr wrap="none" anchor="ctr"/>
            <a:lstStyle/>
            <a:p>
              <a:endParaRPr lang="en-US"/>
            </a:p>
          </p:txBody>
        </p:sp>
        <p:sp>
          <p:nvSpPr>
            <p:cNvPr id="90165" name="Line 62"/>
            <p:cNvSpPr>
              <a:spLocks noChangeShapeType="1"/>
            </p:cNvSpPr>
            <p:nvPr>
              <p:custDataLst>
                <p:tags r:id="rId39"/>
              </p:custDataLst>
            </p:nvPr>
          </p:nvSpPr>
          <p:spPr bwMode="gray">
            <a:xfrm flipV="1">
              <a:off x="1224344" y="3038475"/>
              <a:ext cx="0" cy="1066800"/>
            </a:xfrm>
            <a:prstGeom prst="line">
              <a:avLst/>
            </a:prstGeom>
            <a:noFill/>
            <a:ln w="9525">
              <a:solidFill>
                <a:schemeClr val="tx1"/>
              </a:solidFill>
              <a:round/>
              <a:headEnd/>
              <a:tailEnd/>
            </a:ln>
          </p:spPr>
          <p:txBody>
            <a:bodyPr wrap="none" anchor="ctr"/>
            <a:lstStyle/>
            <a:p>
              <a:endParaRPr lang="en-US"/>
            </a:p>
          </p:txBody>
        </p:sp>
        <p:sp>
          <p:nvSpPr>
            <p:cNvPr id="90166" name="Line 68"/>
            <p:cNvSpPr>
              <a:spLocks noChangeShapeType="1"/>
            </p:cNvSpPr>
            <p:nvPr>
              <p:custDataLst>
                <p:tags r:id="rId40"/>
              </p:custDataLst>
            </p:nvPr>
          </p:nvSpPr>
          <p:spPr bwMode="gray">
            <a:xfrm flipV="1">
              <a:off x="3679718" y="3038475"/>
              <a:ext cx="0" cy="1066800"/>
            </a:xfrm>
            <a:prstGeom prst="line">
              <a:avLst/>
            </a:prstGeom>
            <a:noFill/>
            <a:ln w="9525">
              <a:solidFill>
                <a:schemeClr val="tx1"/>
              </a:solidFill>
              <a:round/>
              <a:headEnd/>
              <a:tailEnd/>
            </a:ln>
          </p:spPr>
          <p:txBody>
            <a:bodyPr wrap="none" anchor="ctr"/>
            <a:lstStyle/>
            <a:p>
              <a:endParaRPr lang="en-US"/>
            </a:p>
          </p:txBody>
        </p:sp>
        <p:sp>
          <p:nvSpPr>
            <p:cNvPr id="90167" name="Line 72"/>
            <p:cNvSpPr>
              <a:spLocks noChangeShapeType="1"/>
            </p:cNvSpPr>
            <p:nvPr>
              <p:custDataLst>
                <p:tags r:id="rId41"/>
              </p:custDataLst>
            </p:nvPr>
          </p:nvSpPr>
          <p:spPr bwMode="gray">
            <a:xfrm flipV="1">
              <a:off x="4867634" y="3038475"/>
              <a:ext cx="0" cy="1066800"/>
            </a:xfrm>
            <a:prstGeom prst="line">
              <a:avLst/>
            </a:prstGeom>
            <a:noFill/>
            <a:ln w="9525">
              <a:solidFill>
                <a:schemeClr val="tx1"/>
              </a:solidFill>
              <a:round/>
              <a:headEnd/>
              <a:tailEnd/>
            </a:ln>
          </p:spPr>
          <p:txBody>
            <a:bodyPr wrap="none" anchor="ctr"/>
            <a:lstStyle/>
            <a:p>
              <a:endParaRPr lang="en-US"/>
            </a:p>
          </p:txBody>
        </p:sp>
        <p:sp>
          <p:nvSpPr>
            <p:cNvPr id="90168" name="Line 76"/>
            <p:cNvSpPr>
              <a:spLocks noChangeShapeType="1"/>
            </p:cNvSpPr>
            <p:nvPr>
              <p:custDataLst>
                <p:tags r:id="rId42"/>
              </p:custDataLst>
            </p:nvPr>
          </p:nvSpPr>
          <p:spPr bwMode="gray">
            <a:xfrm flipV="1">
              <a:off x="6630878" y="3038475"/>
              <a:ext cx="0" cy="1066800"/>
            </a:xfrm>
            <a:prstGeom prst="line">
              <a:avLst/>
            </a:prstGeom>
            <a:noFill/>
            <a:ln w="9525">
              <a:solidFill>
                <a:schemeClr val="tx1"/>
              </a:solidFill>
              <a:round/>
              <a:headEnd/>
              <a:tailEnd/>
            </a:ln>
          </p:spPr>
          <p:txBody>
            <a:bodyPr wrap="none" anchor="ctr"/>
            <a:lstStyle/>
            <a:p>
              <a:endParaRPr lang="en-US"/>
            </a:p>
          </p:txBody>
        </p:sp>
        <p:sp>
          <p:nvSpPr>
            <p:cNvPr id="90169" name="Line 80"/>
            <p:cNvSpPr>
              <a:spLocks noChangeShapeType="1"/>
            </p:cNvSpPr>
            <p:nvPr>
              <p:custDataLst>
                <p:tags r:id="rId43"/>
              </p:custDataLst>
            </p:nvPr>
          </p:nvSpPr>
          <p:spPr bwMode="gray">
            <a:xfrm flipV="1">
              <a:off x="8210070" y="3038475"/>
              <a:ext cx="0" cy="1066800"/>
            </a:xfrm>
            <a:prstGeom prst="line">
              <a:avLst/>
            </a:prstGeom>
            <a:noFill/>
            <a:ln w="9525">
              <a:solidFill>
                <a:schemeClr val="tx1"/>
              </a:solidFill>
              <a:round/>
              <a:headEnd/>
              <a:tailEnd/>
            </a:ln>
          </p:spPr>
          <p:txBody>
            <a:bodyPr wrap="none" anchor="ctr"/>
            <a:lstStyle/>
            <a:p>
              <a:endParaRPr lang="en-US"/>
            </a:p>
          </p:txBody>
        </p:sp>
      </p:grpSp>
      <p:grpSp>
        <p:nvGrpSpPr>
          <p:cNvPr id="90118" name="Group 58"/>
          <p:cNvGrpSpPr>
            <a:grpSpLocks/>
          </p:cNvGrpSpPr>
          <p:nvPr/>
        </p:nvGrpSpPr>
        <p:grpSpPr bwMode="auto">
          <a:xfrm>
            <a:off x="461963" y="3459163"/>
            <a:ext cx="9240837" cy="1050925"/>
            <a:chOff x="626269" y="3798888"/>
            <a:chExt cx="8889206" cy="612775"/>
          </a:xfrm>
          <a:effectLst>
            <a:outerShdw blurRad="50800" dist="38100" dir="2700000" algn="tl" rotWithShape="0">
              <a:prstClr val="black">
                <a:alpha val="40000"/>
              </a:prstClr>
            </a:outerShdw>
          </a:effectLst>
        </p:grpSpPr>
        <p:grpSp>
          <p:nvGrpSpPr>
            <p:cNvPr id="90131" name="Group 84"/>
            <p:cNvGrpSpPr>
              <a:grpSpLocks/>
            </p:cNvGrpSpPr>
            <p:nvPr>
              <p:custDataLst>
                <p:tags r:id="rId20"/>
              </p:custDataLst>
            </p:nvPr>
          </p:nvGrpSpPr>
          <p:grpSpPr bwMode="auto">
            <a:xfrm>
              <a:off x="685800" y="3798888"/>
              <a:ext cx="8829675" cy="612775"/>
              <a:chOff x="432" y="2351"/>
              <a:chExt cx="5562" cy="386"/>
            </a:xfrm>
          </p:grpSpPr>
          <p:sp>
            <p:nvSpPr>
              <p:cNvPr id="90133" name="Text Box 85"/>
              <p:cNvSpPr txBox="1">
                <a:spLocks noChangeArrowheads="1"/>
              </p:cNvSpPr>
              <p:nvPr>
                <p:custDataLst>
                  <p:tags r:id="rId21"/>
                </p:custDataLst>
              </p:nvPr>
            </p:nvSpPr>
            <p:spPr bwMode="gray">
              <a:xfrm>
                <a:off x="3788" y="2469"/>
                <a:ext cx="633" cy="146"/>
              </a:xfrm>
              <a:prstGeom prst="rect">
                <a:avLst/>
              </a:prstGeom>
              <a:noFill/>
              <a:ln w="9525">
                <a:noFill/>
                <a:miter lim="800000"/>
                <a:headEnd/>
                <a:tailEnd/>
              </a:ln>
            </p:spPr>
            <p:txBody>
              <a:bodyPr anchor="ctr">
                <a:spAutoFit/>
              </a:bodyPr>
              <a:lstStyle/>
              <a:p>
                <a:pPr algn="ctr" eaLnBrk="0" hangingPunct="0"/>
                <a:r>
                  <a:rPr lang="en-US" sz="1000" b="1">
                    <a:solidFill>
                      <a:srgbClr val="FFFFFF"/>
                    </a:solidFill>
                    <a:cs typeface="Arial" charset="0"/>
                  </a:rPr>
                  <a:t>Jan. </a:t>
                </a:r>
              </a:p>
              <a:p>
                <a:pPr algn="ctr" eaLnBrk="0" hangingPunct="0"/>
                <a:r>
                  <a:rPr lang="en-US" sz="1000" b="1">
                    <a:solidFill>
                      <a:srgbClr val="FFFFFF"/>
                    </a:solidFill>
                    <a:cs typeface="Arial" charset="0"/>
                  </a:rPr>
                  <a:t>2007</a:t>
                </a:r>
              </a:p>
            </p:txBody>
          </p:sp>
          <p:sp>
            <p:nvSpPr>
              <p:cNvPr id="90134" name="AutoShape 86"/>
              <p:cNvSpPr>
                <a:spLocks noChangeArrowheads="1"/>
              </p:cNvSpPr>
              <p:nvPr>
                <p:custDataLst>
                  <p:tags r:id="rId22"/>
                </p:custDataLst>
              </p:nvPr>
            </p:nvSpPr>
            <p:spPr bwMode="gray">
              <a:xfrm>
                <a:off x="432" y="2351"/>
                <a:ext cx="5562" cy="386"/>
              </a:xfrm>
              <a:prstGeom prst="rightArrow">
                <a:avLst>
                  <a:gd name="adj1" fmla="val 75009"/>
                  <a:gd name="adj2" fmla="val 73581"/>
                </a:avLst>
              </a:prstGeom>
              <a:gradFill rotWithShape="0">
                <a:gsLst>
                  <a:gs pos="0">
                    <a:srgbClr val="001C5C"/>
                  </a:gs>
                  <a:gs pos="100000">
                    <a:srgbClr val="97A6C2"/>
                  </a:gs>
                </a:gsLst>
                <a:lin ang="0" scaled="1"/>
              </a:gradFill>
              <a:ln w="9525">
                <a:noFill/>
                <a:miter lim="800000"/>
                <a:headEnd/>
                <a:tailEnd/>
              </a:ln>
            </p:spPr>
            <p:txBody>
              <a:bodyPr wrap="none" anchor="ctr"/>
              <a:lstStyle/>
              <a:p>
                <a:pPr algn="ctr" eaLnBrk="0" hangingPunct="0"/>
                <a:endParaRPr lang="en-US" sz="1000">
                  <a:cs typeface="Arial" charset="0"/>
                </a:endParaRPr>
              </a:p>
            </p:txBody>
          </p:sp>
          <p:sp>
            <p:nvSpPr>
              <p:cNvPr id="90135" name="Text Box 87"/>
              <p:cNvSpPr txBox="1">
                <a:spLocks noChangeArrowheads="1"/>
              </p:cNvSpPr>
              <p:nvPr>
                <p:custDataLst>
                  <p:tags r:id="rId23"/>
                </p:custDataLst>
              </p:nvPr>
            </p:nvSpPr>
            <p:spPr bwMode="gray">
              <a:xfrm>
                <a:off x="811" y="2469"/>
                <a:ext cx="633" cy="146"/>
              </a:xfrm>
              <a:prstGeom prst="rect">
                <a:avLst/>
              </a:prstGeom>
              <a:noFill/>
              <a:ln w="9525">
                <a:noFill/>
                <a:miter lim="800000"/>
                <a:headEnd/>
                <a:tailEnd/>
              </a:ln>
            </p:spPr>
            <p:txBody>
              <a:bodyPr anchor="ctr">
                <a:spAutoFit/>
              </a:bodyPr>
              <a:lstStyle/>
              <a:p>
                <a:pPr algn="ctr" eaLnBrk="0" hangingPunct="0"/>
                <a:r>
                  <a:rPr lang="en-US" sz="1000" b="1" dirty="0" smtClean="0">
                    <a:solidFill>
                      <a:srgbClr val="FFFFFF"/>
                    </a:solidFill>
                    <a:cs typeface="Arial" charset="0"/>
                  </a:rPr>
                  <a:t>April </a:t>
                </a:r>
                <a:endParaRPr lang="en-US" sz="1000" b="1" dirty="0">
                  <a:solidFill>
                    <a:srgbClr val="FFFFFF"/>
                  </a:solidFill>
                  <a:cs typeface="Arial" charset="0"/>
                </a:endParaRPr>
              </a:p>
              <a:p>
                <a:pPr algn="ctr" eaLnBrk="0" hangingPunct="0"/>
                <a:r>
                  <a:rPr lang="en-US" sz="1000" b="1" dirty="0" smtClean="0">
                    <a:solidFill>
                      <a:srgbClr val="FFFFFF"/>
                    </a:solidFill>
                    <a:cs typeface="Arial" charset="0"/>
                  </a:rPr>
                  <a:t>2013</a:t>
                </a:r>
                <a:endParaRPr lang="en-US" sz="1000" b="1" dirty="0">
                  <a:solidFill>
                    <a:srgbClr val="FFFFFF"/>
                  </a:solidFill>
                  <a:cs typeface="Arial" charset="0"/>
                </a:endParaRPr>
              </a:p>
            </p:txBody>
          </p:sp>
          <p:sp>
            <p:nvSpPr>
              <p:cNvPr id="90136" name="Text Box 88"/>
              <p:cNvSpPr txBox="1">
                <a:spLocks noChangeArrowheads="1"/>
              </p:cNvSpPr>
              <p:nvPr>
                <p:custDataLst>
                  <p:tags r:id="rId24"/>
                </p:custDataLst>
              </p:nvPr>
            </p:nvSpPr>
            <p:spPr bwMode="gray">
              <a:xfrm>
                <a:off x="432" y="2469"/>
                <a:ext cx="561" cy="146"/>
              </a:xfrm>
              <a:prstGeom prst="rect">
                <a:avLst/>
              </a:prstGeom>
              <a:noFill/>
              <a:ln w="9525">
                <a:noFill/>
                <a:miter lim="800000"/>
                <a:headEnd/>
                <a:tailEnd/>
              </a:ln>
            </p:spPr>
            <p:txBody>
              <a:bodyPr anchor="ctr">
                <a:spAutoFit/>
              </a:bodyPr>
              <a:lstStyle/>
              <a:p>
                <a:pPr algn="ctr" eaLnBrk="0" hangingPunct="0"/>
                <a:r>
                  <a:rPr lang="en-US" sz="1000" b="1" dirty="0" smtClean="0">
                    <a:solidFill>
                      <a:srgbClr val="FFFFFF"/>
                    </a:solidFill>
                    <a:cs typeface="Arial" charset="0"/>
                  </a:rPr>
                  <a:t>Feb</a:t>
                </a:r>
                <a:r>
                  <a:rPr lang="en-US" sz="1000" b="1" dirty="0">
                    <a:solidFill>
                      <a:srgbClr val="FFFFFF"/>
                    </a:solidFill>
                    <a:cs typeface="Arial" charset="0"/>
                  </a:rPr>
                  <a:t/>
                </a:r>
                <a:br>
                  <a:rPr lang="en-US" sz="1000" b="1" dirty="0">
                    <a:solidFill>
                      <a:srgbClr val="FFFFFF"/>
                    </a:solidFill>
                    <a:cs typeface="Arial" charset="0"/>
                  </a:rPr>
                </a:br>
                <a:r>
                  <a:rPr lang="en-US" sz="1000" b="1" dirty="0" smtClean="0">
                    <a:solidFill>
                      <a:srgbClr val="FFFFFF"/>
                    </a:solidFill>
                    <a:cs typeface="Arial" charset="0"/>
                  </a:rPr>
                  <a:t>2013</a:t>
                </a:r>
                <a:endParaRPr lang="en-US" sz="1000" b="1" dirty="0">
                  <a:solidFill>
                    <a:srgbClr val="FFFFFF"/>
                  </a:solidFill>
                  <a:cs typeface="Arial" charset="0"/>
                </a:endParaRPr>
              </a:p>
            </p:txBody>
          </p:sp>
          <p:sp>
            <p:nvSpPr>
              <p:cNvPr id="90137" name="Text Box 89"/>
              <p:cNvSpPr txBox="1">
                <a:spLocks noChangeArrowheads="1"/>
              </p:cNvSpPr>
              <p:nvPr>
                <p:custDataLst>
                  <p:tags r:id="rId25"/>
                </p:custDataLst>
              </p:nvPr>
            </p:nvSpPr>
            <p:spPr bwMode="gray">
              <a:xfrm>
                <a:off x="1262" y="2469"/>
                <a:ext cx="633" cy="146"/>
              </a:xfrm>
              <a:prstGeom prst="rect">
                <a:avLst/>
              </a:prstGeom>
              <a:noFill/>
              <a:ln w="9525">
                <a:noFill/>
                <a:miter lim="800000"/>
                <a:headEnd/>
                <a:tailEnd/>
              </a:ln>
            </p:spPr>
            <p:txBody>
              <a:bodyPr anchor="ctr">
                <a:spAutoFit/>
              </a:bodyPr>
              <a:lstStyle/>
              <a:p>
                <a:pPr algn="ctr" eaLnBrk="0" hangingPunct="0"/>
                <a:r>
                  <a:rPr lang="en-US" sz="1000" b="1" dirty="0" smtClean="0">
                    <a:solidFill>
                      <a:srgbClr val="FFFFFF"/>
                    </a:solidFill>
                    <a:cs typeface="Arial" charset="0"/>
                  </a:rPr>
                  <a:t>May</a:t>
                </a:r>
                <a:endParaRPr lang="en-US" sz="1000" b="1" dirty="0">
                  <a:solidFill>
                    <a:srgbClr val="FFFFFF"/>
                  </a:solidFill>
                  <a:cs typeface="Arial" charset="0"/>
                </a:endParaRPr>
              </a:p>
              <a:p>
                <a:pPr algn="ctr" eaLnBrk="0" hangingPunct="0"/>
                <a:r>
                  <a:rPr lang="en-US" sz="1000" b="1" dirty="0" smtClean="0">
                    <a:solidFill>
                      <a:srgbClr val="FFFFFF"/>
                    </a:solidFill>
                    <a:cs typeface="Arial" charset="0"/>
                  </a:rPr>
                  <a:t>2013</a:t>
                </a:r>
                <a:endParaRPr lang="en-US" sz="1000" b="1" dirty="0">
                  <a:solidFill>
                    <a:srgbClr val="FFFFFF"/>
                  </a:solidFill>
                  <a:cs typeface="Arial" charset="0"/>
                </a:endParaRPr>
              </a:p>
            </p:txBody>
          </p:sp>
          <p:sp>
            <p:nvSpPr>
              <p:cNvPr id="90138" name="Text Box 90"/>
              <p:cNvSpPr txBox="1">
                <a:spLocks noChangeArrowheads="1"/>
              </p:cNvSpPr>
              <p:nvPr>
                <p:custDataLst>
                  <p:tags r:id="rId26"/>
                </p:custDataLst>
              </p:nvPr>
            </p:nvSpPr>
            <p:spPr bwMode="gray">
              <a:xfrm>
                <a:off x="2627" y="2473"/>
                <a:ext cx="633" cy="146"/>
              </a:xfrm>
              <a:prstGeom prst="rect">
                <a:avLst/>
              </a:prstGeom>
              <a:noFill/>
              <a:ln w="9525">
                <a:noFill/>
                <a:miter lim="800000"/>
                <a:headEnd/>
                <a:tailEnd/>
              </a:ln>
            </p:spPr>
            <p:txBody>
              <a:bodyPr anchor="ctr">
                <a:spAutoFit/>
              </a:bodyPr>
              <a:lstStyle/>
              <a:p>
                <a:pPr algn="ctr" eaLnBrk="0" hangingPunct="0"/>
                <a:r>
                  <a:rPr lang="en-US" sz="1000" b="1" dirty="0">
                    <a:solidFill>
                      <a:srgbClr val="FFFFFF"/>
                    </a:solidFill>
                    <a:cs typeface="Arial" charset="0"/>
                  </a:rPr>
                  <a:t>July </a:t>
                </a:r>
              </a:p>
              <a:p>
                <a:pPr algn="ctr" eaLnBrk="0" hangingPunct="0"/>
                <a:r>
                  <a:rPr lang="en-US" sz="1000" b="1" dirty="0" smtClean="0">
                    <a:solidFill>
                      <a:srgbClr val="FFFFFF"/>
                    </a:solidFill>
                    <a:cs typeface="Arial" charset="0"/>
                  </a:rPr>
                  <a:t>2013</a:t>
                </a:r>
                <a:endParaRPr lang="en-US" sz="1000" b="1" dirty="0">
                  <a:solidFill>
                    <a:srgbClr val="FFFFFF"/>
                  </a:solidFill>
                  <a:cs typeface="Arial" charset="0"/>
                </a:endParaRPr>
              </a:p>
            </p:txBody>
          </p:sp>
          <p:sp>
            <p:nvSpPr>
              <p:cNvPr id="90139" name="Text Box 91"/>
              <p:cNvSpPr txBox="1">
                <a:spLocks noChangeArrowheads="1"/>
              </p:cNvSpPr>
              <p:nvPr>
                <p:custDataLst>
                  <p:tags r:id="rId27"/>
                </p:custDataLst>
              </p:nvPr>
            </p:nvSpPr>
            <p:spPr bwMode="gray">
              <a:xfrm>
                <a:off x="3041" y="2469"/>
                <a:ext cx="633" cy="146"/>
              </a:xfrm>
              <a:prstGeom prst="rect">
                <a:avLst/>
              </a:prstGeom>
              <a:noFill/>
              <a:ln w="9525">
                <a:noFill/>
                <a:miter lim="800000"/>
                <a:headEnd/>
                <a:tailEnd/>
              </a:ln>
            </p:spPr>
            <p:txBody>
              <a:bodyPr anchor="ctr">
                <a:spAutoFit/>
              </a:bodyPr>
              <a:lstStyle/>
              <a:p>
                <a:pPr algn="ctr" eaLnBrk="0" hangingPunct="0"/>
                <a:r>
                  <a:rPr lang="en-US" sz="1000" b="1" dirty="0" smtClean="0">
                    <a:solidFill>
                      <a:srgbClr val="FFFFFF"/>
                    </a:solidFill>
                    <a:cs typeface="Arial" charset="0"/>
                  </a:rPr>
                  <a:t>Nov</a:t>
                </a:r>
                <a:endParaRPr lang="en-US" sz="1000" b="1" dirty="0">
                  <a:solidFill>
                    <a:srgbClr val="FFFFFF"/>
                  </a:solidFill>
                  <a:cs typeface="Arial" charset="0"/>
                </a:endParaRPr>
              </a:p>
              <a:p>
                <a:pPr algn="ctr" eaLnBrk="0" hangingPunct="0"/>
                <a:r>
                  <a:rPr lang="en-US" sz="1000" b="1" dirty="0" smtClean="0">
                    <a:solidFill>
                      <a:srgbClr val="FFFFFF"/>
                    </a:solidFill>
                    <a:cs typeface="Arial" charset="0"/>
                  </a:rPr>
                  <a:t>2013</a:t>
                </a:r>
                <a:endParaRPr lang="en-US" sz="1000" b="1" dirty="0">
                  <a:solidFill>
                    <a:srgbClr val="FFFFFF"/>
                  </a:solidFill>
                  <a:cs typeface="Arial" charset="0"/>
                </a:endParaRPr>
              </a:p>
            </p:txBody>
          </p:sp>
          <p:sp>
            <p:nvSpPr>
              <p:cNvPr id="90141" name="Text Box 93"/>
              <p:cNvSpPr txBox="1">
                <a:spLocks noChangeArrowheads="1"/>
              </p:cNvSpPr>
              <p:nvPr>
                <p:custDataLst>
                  <p:tags r:id="rId28"/>
                </p:custDataLst>
              </p:nvPr>
            </p:nvSpPr>
            <p:spPr bwMode="gray">
              <a:xfrm>
                <a:off x="4024" y="2474"/>
                <a:ext cx="324" cy="146"/>
              </a:xfrm>
              <a:prstGeom prst="rect">
                <a:avLst/>
              </a:prstGeom>
              <a:noFill/>
              <a:ln w="9525">
                <a:noFill/>
                <a:miter lim="800000"/>
                <a:headEnd/>
                <a:tailEnd/>
              </a:ln>
            </p:spPr>
            <p:txBody>
              <a:bodyPr wrap="square" anchor="ctr">
                <a:spAutoFit/>
              </a:bodyPr>
              <a:lstStyle/>
              <a:p>
                <a:pPr algn="ctr" eaLnBrk="0" hangingPunct="0"/>
                <a:r>
                  <a:rPr lang="en-US" sz="1000" b="1" dirty="0" smtClean="0">
                    <a:solidFill>
                      <a:srgbClr val="FFFFFF"/>
                    </a:solidFill>
                    <a:cs typeface="Arial" charset="0"/>
                  </a:rPr>
                  <a:t>Feb</a:t>
                </a:r>
                <a:endParaRPr lang="en-US" sz="1000" b="1" dirty="0">
                  <a:solidFill>
                    <a:srgbClr val="FFFFFF"/>
                  </a:solidFill>
                  <a:cs typeface="Arial" charset="0"/>
                </a:endParaRPr>
              </a:p>
              <a:p>
                <a:pPr algn="ctr" eaLnBrk="0" hangingPunct="0"/>
                <a:r>
                  <a:rPr lang="en-US" sz="1000" b="1" dirty="0" smtClean="0">
                    <a:solidFill>
                      <a:srgbClr val="FFFFFF"/>
                    </a:solidFill>
                    <a:cs typeface="Arial" charset="0"/>
                  </a:rPr>
                  <a:t>2014</a:t>
                </a:r>
                <a:endParaRPr lang="en-US" sz="1000" b="1" dirty="0">
                  <a:solidFill>
                    <a:srgbClr val="FFFFFF"/>
                  </a:solidFill>
                  <a:cs typeface="Arial" charset="0"/>
                </a:endParaRPr>
              </a:p>
            </p:txBody>
          </p:sp>
          <p:sp>
            <p:nvSpPr>
              <p:cNvPr id="90142" name="Text Box 94"/>
              <p:cNvSpPr txBox="1">
                <a:spLocks noChangeArrowheads="1"/>
              </p:cNvSpPr>
              <p:nvPr>
                <p:custDataLst>
                  <p:tags r:id="rId29"/>
                </p:custDataLst>
              </p:nvPr>
            </p:nvSpPr>
            <p:spPr bwMode="gray">
              <a:xfrm>
                <a:off x="1974" y="2469"/>
                <a:ext cx="633" cy="146"/>
              </a:xfrm>
              <a:prstGeom prst="rect">
                <a:avLst/>
              </a:prstGeom>
              <a:noFill/>
              <a:ln w="9525">
                <a:noFill/>
                <a:miter lim="800000"/>
                <a:headEnd/>
                <a:tailEnd/>
              </a:ln>
            </p:spPr>
            <p:txBody>
              <a:bodyPr anchor="ctr">
                <a:spAutoFit/>
              </a:bodyPr>
              <a:lstStyle/>
              <a:p>
                <a:pPr algn="ctr" eaLnBrk="0" hangingPunct="0"/>
                <a:r>
                  <a:rPr lang="en-US" sz="1000" b="1" dirty="0" smtClean="0">
                    <a:solidFill>
                      <a:srgbClr val="FFFFFF"/>
                    </a:solidFill>
                    <a:cs typeface="Arial" charset="0"/>
                  </a:rPr>
                  <a:t>June </a:t>
                </a:r>
                <a:endParaRPr lang="en-US" sz="1000" b="1" dirty="0">
                  <a:solidFill>
                    <a:srgbClr val="FFFFFF"/>
                  </a:solidFill>
                  <a:cs typeface="Arial" charset="0"/>
                </a:endParaRPr>
              </a:p>
              <a:p>
                <a:pPr algn="ctr" eaLnBrk="0" hangingPunct="0"/>
                <a:r>
                  <a:rPr lang="en-US" sz="1000" b="1" dirty="0" smtClean="0">
                    <a:solidFill>
                      <a:srgbClr val="FFFFFF"/>
                    </a:solidFill>
                    <a:cs typeface="Arial" charset="0"/>
                  </a:rPr>
                  <a:t>2013</a:t>
                </a:r>
                <a:endParaRPr lang="en-US" sz="1000" b="1" dirty="0">
                  <a:solidFill>
                    <a:srgbClr val="FFFFFF"/>
                  </a:solidFill>
                  <a:cs typeface="Arial" charset="0"/>
                </a:endParaRPr>
              </a:p>
            </p:txBody>
          </p:sp>
          <p:sp>
            <p:nvSpPr>
              <p:cNvPr id="90143" name="Freeform 95"/>
              <p:cNvSpPr>
                <a:spLocks/>
              </p:cNvSpPr>
              <p:nvPr>
                <p:custDataLst>
                  <p:tags r:id="rId30"/>
                </p:custDataLst>
              </p:nvPr>
            </p:nvSpPr>
            <p:spPr bwMode="gray">
              <a:xfrm>
                <a:off x="1312" y="2401"/>
                <a:ext cx="103" cy="286"/>
              </a:xfrm>
              <a:custGeom>
                <a:avLst/>
                <a:gdLst>
                  <a:gd name="T0" fmla="*/ 0 w 160"/>
                  <a:gd name="T1" fmla="*/ 0 h 276"/>
                  <a:gd name="T2" fmla="*/ 66 w 160"/>
                  <a:gd name="T3" fmla="*/ 148 h 276"/>
                  <a:gd name="T4" fmla="*/ 0 w 160"/>
                  <a:gd name="T5" fmla="*/ 296 h 276"/>
                  <a:gd name="T6" fmla="*/ 0 60000 65536"/>
                  <a:gd name="T7" fmla="*/ 0 60000 65536"/>
                  <a:gd name="T8" fmla="*/ 0 60000 65536"/>
                  <a:gd name="T9" fmla="*/ 0 w 160"/>
                  <a:gd name="T10" fmla="*/ 0 h 276"/>
                  <a:gd name="T11" fmla="*/ 160 w 160"/>
                  <a:gd name="T12" fmla="*/ 276 h 276"/>
                </a:gdLst>
                <a:ahLst/>
                <a:cxnLst>
                  <a:cxn ang="T6">
                    <a:pos x="T0" y="T1"/>
                  </a:cxn>
                  <a:cxn ang="T7">
                    <a:pos x="T2" y="T3"/>
                  </a:cxn>
                  <a:cxn ang="T8">
                    <a:pos x="T4" y="T5"/>
                  </a:cxn>
                </a:cxnLst>
                <a:rect l="T9" t="T10" r="T11" b="T12"/>
                <a:pathLst>
                  <a:path w="160" h="276">
                    <a:moveTo>
                      <a:pt x="0" y="0"/>
                    </a:moveTo>
                    <a:lnTo>
                      <a:pt x="160" y="138"/>
                    </a:lnTo>
                    <a:lnTo>
                      <a:pt x="0" y="276"/>
                    </a:lnTo>
                  </a:path>
                </a:pathLst>
              </a:custGeom>
              <a:noFill/>
              <a:ln w="9525">
                <a:solidFill>
                  <a:srgbClr val="FFFFFF"/>
                </a:solidFill>
                <a:round/>
                <a:headEnd/>
                <a:tailEnd/>
              </a:ln>
            </p:spPr>
            <p:txBody>
              <a:bodyPr wrap="none" anchor="ctr"/>
              <a:lstStyle/>
              <a:p>
                <a:endParaRPr lang="en-US"/>
              </a:p>
            </p:txBody>
          </p:sp>
          <p:sp>
            <p:nvSpPr>
              <p:cNvPr id="90144" name="Freeform 96"/>
              <p:cNvSpPr>
                <a:spLocks/>
              </p:cNvSpPr>
              <p:nvPr>
                <p:custDataLst>
                  <p:tags r:id="rId31"/>
                </p:custDataLst>
              </p:nvPr>
            </p:nvSpPr>
            <p:spPr bwMode="gray">
              <a:xfrm>
                <a:off x="864" y="2401"/>
                <a:ext cx="103" cy="286"/>
              </a:xfrm>
              <a:custGeom>
                <a:avLst/>
                <a:gdLst>
                  <a:gd name="T0" fmla="*/ 0 w 160"/>
                  <a:gd name="T1" fmla="*/ 0 h 276"/>
                  <a:gd name="T2" fmla="*/ 66 w 160"/>
                  <a:gd name="T3" fmla="*/ 148 h 276"/>
                  <a:gd name="T4" fmla="*/ 0 w 160"/>
                  <a:gd name="T5" fmla="*/ 296 h 276"/>
                  <a:gd name="T6" fmla="*/ 0 60000 65536"/>
                  <a:gd name="T7" fmla="*/ 0 60000 65536"/>
                  <a:gd name="T8" fmla="*/ 0 60000 65536"/>
                  <a:gd name="T9" fmla="*/ 0 w 160"/>
                  <a:gd name="T10" fmla="*/ 0 h 276"/>
                  <a:gd name="T11" fmla="*/ 160 w 160"/>
                  <a:gd name="T12" fmla="*/ 276 h 276"/>
                </a:gdLst>
                <a:ahLst/>
                <a:cxnLst>
                  <a:cxn ang="T6">
                    <a:pos x="T0" y="T1"/>
                  </a:cxn>
                  <a:cxn ang="T7">
                    <a:pos x="T2" y="T3"/>
                  </a:cxn>
                  <a:cxn ang="T8">
                    <a:pos x="T4" y="T5"/>
                  </a:cxn>
                </a:cxnLst>
                <a:rect l="T9" t="T10" r="T11" b="T12"/>
                <a:pathLst>
                  <a:path w="160" h="276">
                    <a:moveTo>
                      <a:pt x="0" y="0"/>
                    </a:moveTo>
                    <a:lnTo>
                      <a:pt x="160" y="138"/>
                    </a:lnTo>
                    <a:lnTo>
                      <a:pt x="0" y="276"/>
                    </a:lnTo>
                  </a:path>
                </a:pathLst>
              </a:custGeom>
              <a:noFill/>
              <a:ln w="9525">
                <a:solidFill>
                  <a:srgbClr val="FFFFFF"/>
                </a:solidFill>
                <a:round/>
                <a:headEnd/>
                <a:tailEnd/>
              </a:ln>
            </p:spPr>
            <p:txBody>
              <a:bodyPr wrap="none" anchor="ctr"/>
              <a:lstStyle/>
              <a:p>
                <a:endParaRPr lang="en-US"/>
              </a:p>
            </p:txBody>
          </p:sp>
          <p:sp>
            <p:nvSpPr>
              <p:cNvPr id="90147" name="Text Box 99"/>
              <p:cNvSpPr txBox="1">
                <a:spLocks noChangeArrowheads="1"/>
              </p:cNvSpPr>
              <p:nvPr>
                <p:custDataLst>
                  <p:tags r:id="rId32"/>
                </p:custDataLst>
              </p:nvPr>
            </p:nvSpPr>
            <p:spPr bwMode="gray">
              <a:xfrm>
                <a:off x="3457" y="2469"/>
                <a:ext cx="633" cy="146"/>
              </a:xfrm>
              <a:prstGeom prst="rect">
                <a:avLst/>
              </a:prstGeom>
              <a:noFill/>
              <a:ln w="9525">
                <a:noFill/>
                <a:miter lim="800000"/>
                <a:headEnd/>
                <a:tailEnd/>
              </a:ln>
            </p:spPr>
            <p:txBody>
              <a:bodyPr anchor="ctr">
                <a:spAutoFit/>
              </a:bodyPr>
              <a:lstStyle/>
              <a:p>
                <a:pPr algn="ctr" eaLnBrk="0" hangingPunct="0"/>
                <a:r>
                  <a:rPr lang="en-US" sz="1000" b="1" dirty="0" smtClean="0">
                    <a:solidFill>
                      <a:srgbClr val="FFFFFF"/>
                    </a:solidFill>
                    <a:cs typeface="Arial" charset="0"/>
                  </a:rPr>
                  <a:t>Dec </a:t>
                </a:r>
                <a:endParaRPr lang="en-US" sz="1000" b="1" dirty="0">
                  <a:solidFill>
                    <a:srgbClr val="FFFFFF"/>
                  </a:solidFill>
                  <a:cs typeface="Arial" charset="0"/>
                </a:endParaRPr>
              </a:p>
              <a:p>
                <a:pPr algn="ctr" eaLnBrk="0" hangingPunct="0"/>
                <a:r>
                  <a:rPr lang="en-US" sz="1000" b="1" dirty="0" smtClean="0">
                    <a:solidFill>
                      <a:srgbClr val="FFFFFF"/>
                    </a:solidFill>
                    <a:cs typeface="Arial" charset="0"/>
                  </a:rPr>
                  <a:t>2013</a:t>
                </a:r>
                <a:endParaRPr lang="en-US" sz="1000" b="1" dirty="0">
                  <a:solidFill>
                    <a:srgbClr val="FFFFFF"/>
                  </a:solidFill>
                  <a:cs typeface="Arial" charset="0"/>
                </a:endParaRPr>
              </a:p>
            </p:txBody>
          </p:sp>
          <p:sp>
            <p:nvSpPr>
              <p:cNvPr id="90149" name="Freeform 101"/>
              <p:cNvSpPr>
                <a:spLocks/>
              </p:cNvSpPr>
              <p:nvPr>
                <p:custDataLst>
                  <p:tags r:id="rId33"/>
                </p:custDataLst>
              </p:nvPr>
            </p:nvSpPr>
            <p:spPr bwMode="gray">
              <a:xfrm>
                <a:off x="2658" y="2401"/>
                <a:ext cx="103" cy="286"/>
              </a:xfrm>
              <a:custGeom>
                <a:avLst/>
                <a:gdLst>
                  <a:gd name="T0" fmla="*/ 0 w 160"/>
                  <a:gd name="T1" fmla="*/ 0 h 276"/>
                  <a:gd name="T2" fmla="*/ 66 w 160"/>
                  <a:gd name="T3" fmla="*/ 148 h 276"/>
                  <a:gd name="T4" fmla="*/ 0 w 160"/>
                  <a:gd name="T5" fmla="*/ 296 h 276"/>
                  <a:gd name="T6" fmla="*/ 0 60000 65536"/>
                  <a:gd name="T7" fmla="*/ 0 60000 65536"/>
                  <a:gd name="T8" fmla="*/ 0 60000 65536"/>
                  <a:gd name="T9" fmla="*/ 0 w 160"/>
                  <a:gd name="T10" fmla="*/ 0 h 276"/>
                  <a:gd name="T11" fmla="*/ 160 w 160"/>
                  <a:gd name="T12" fmla="*/ 276 h 276"/>
                </a:gdLst>
                <a:ahLst/>
                <a:cxnLst>
                  <a:cxn ang="T6">
                    <a:pos x="T0" y="T1"/>
                  </a:cxn>
                  <a:cxn ang="T7">
                    <a:pos x="T2" y="T3"/>
                  </a:cxn>
                  <a:cxn ang="T8">
                    <a:pos x="T4" y="T5"/>
                  </a:cxn>
                </a:cxnLst>
                <a:rect l="T9" t="T10" r="T11" b="T12"/>
                <a:pathLst>
                  <a:path w="160" h="276">
                    <a:moveTo>
                      <a:pt x="0" y="0"/>
                    </a:moveTo>
                    <a:lnTo>
                      <a:pt x="160" y="138"/>
                    </a:lnTo>
                    <a:lnTo>
                      <a:pt x="0" y="276"/>
                    </a:lnTo>
                  </a:path>
                </a:pathLst>
              </a:custGeom>
              <a:noFill/>
              <a:ln w="9525">
                <a:solidFill>
                  <a:srgbClr val="FFFFFF"/>
                </a:solidFill>
                <a:round/>
                <a:headEnd/>
                <a:tailEnd/>
              </a:ln>
            </p:spPr>
            <p:txBody>
              <a:bodyPr wrap="none" anchor="ctr"/>
              <a:lstStyle/>
              <a:p>
                <a:endParaRPr lang="en-US"/>
              </a:p>
            </p:txBody>
          </p:sp>
          <p:sp>
            <p:nvSpPr>
              <p:cNvPr id="90151" name="Freeform 103"/>
              <p:cNvSpPr>
                <a:spLocks/>
              </p:cNvSpPr>
              <p:nvPr>
                <p:custDataLst>
                  <p:tags r:id="rId34"/>
                </p:custDataLst>
              </p:nvPr>
            </p:nvSpPr>
            <p:spPr bwMode="gray">
              <a:xfrm>
                <a:off x="1760" y="2401"/>
                <a:ext cx="103" cy="286"/>
              </a:xfrm>
              <a:custGeom>
                <a:avLst/>
                <a:gdLst>
                  <a:gd name="T0" fmla="*/ 0 w 160"/>
                  <a:gd name="T1" fmla="*/ 0 h 276"/>
                  <a:gd name="T2" fmla="*/ 66 w 160"/>
                  <a:gd name="T3" fmla="*/ 148 h 276"/>
                  <a:gd name="T4" fmla="*/ 0 w 160"/>
                  <a:gd name="T5" fmla="*/ 296 h 276"/>
                  <a:gd name="T6" fmla="*/ 0 60000 65536"/>
                  <a:gd name="T7" fmla="*/ 0 60000 65536"/>
                  <a:gd name="T8" fmla="*/ 0 60000 65536"/>
                  <a:gd name="T9" fmla="*/ 0 w 160"/>
                  <a:gd name="T10" fmla="*/ 0 h 276"/>
                  <a:gd name="T11" fmla="*/ 160 w 160"/>
                  <a:gd name="T12" fmla="*/ 276 h 276"/>
                </a:gdLst>
                <a:ahLst/>
                <a:cxnLst>
                  <a:cxn ang="T6">
                    <a:pos x="T0" y="T1"/>
                  </a:cxn>
                  <a:cxn ang="T7">
                    <a:pos x="T2" y="T3"/>
                  </a:cxn>
                  <a:cxn ang="T8">
                    <a:pos x="T4" y="T5"/>
                  </a:cxn>
                </a:cxnLst>
                <a:rect l="T9" t="T10" r="T11" b="T12"/>
                <a:pathLst>
                  <a:path w="160" h="276">
                    <a:moveTo>
                      <a:pt x="0" y="0"/>
                    </a:moveTo>
                    <a:lnTo>
                      <a:pt x="160" y="138"/>
                    </a:lnTo>
                    <a:lnTo>
                      <a:pt x="0" y="276"/>
                    </a:lnTo>
                  </a:path>
                </a:pathLst>
              </a:custGeom>
              <a:noFill/>
              <a:ln w="9525">
                <a:solidFill>
                  <a:srgbClr val="FFFFFF"/>
                </a:solidFill>
                <a:round/>
                <a:headEnd/>
                <a:tailEnd/>
              </a:ln>
            </p:spPr>
            <p:txBody>
              <a:bodyPr wrap="none" anchor="ctr"/>
              <a:lstStyle/>
              <a:p>
                <a:endParaRPr lang="en-US"/>
              </a:p>
            </p:txBody>
          </p:sp>
          <p:sp>
            <p:nvSpPr>
              <p:cNvPr id="90152" name="Freeform 104"/>
              <p:cNvSpPr>
                <a:spLocks/>
              </p:cNvSpPr>
              <p:nvPr>
                <p:custDataLst>
                  <p:tags r:id="rId35"/>
                </p:custDataLst>
              </p:nvPr>
            </p:nvSpPr>
            <p:spPr bwMode="gray">
              <a:xfrm>
                <a:off x="3105" y="2401"/>
                <a:ext cx="103" cy="286"/>
              </a:xfrm>
              <a:custGeom>
                <a:avLst/>
                <a:gdLst>
                  <a:gd name="T0" fmla="*/ 0 w 160"/>
                  <a:gd name="T1" fmla="*/ 0 h 276"/>
                  <a:gd name="T2" fmla="*/ 66 w 160"/>
                  <a:gd name="T3" fmla="*/ 148 h 276"/>
                  <a:gd name="T4" fmla="*/ 0 w 160"/>
                  <a:gd name="T5" fmla="*/ 296 h 276"/>
                  <a:gd name="T6" fmla="*/ 0 60000 65536"/>
                  <a:gd name="T7" fmla="*/ 0 60000 65536"/>
                  <a:gd name="T8" fmla="*/ 0 60000 65536"/>
                  <a:gd name="T9" fmla="*/ 0 w 160"/>
                  <a:gd name="T10" fmla="*/ 0 h 276"/>
                  <a:gd name="T11" fmla="*/ 160 w 160"/>
                  <a:gd name="T12" fmla="*/ 276 h 276"/>
                </a:gdLst>
                <a:ahLst/>
                <a:cxnLst>
                  <a:cxn ang="T6">
                    <a:pos x="T0" y="T1"/>
                  </a:cxn>
                  <a:cxn ang="T7">
                    <a:pos x="T2" y="T3"/>
                  </a:cxn>
                  <a:cxn ang="T8">
                    <a:pos x="T4" y="T5"/>
                  </a:cxn>
                </a:cxnLst>
                <a:rect l="T9" t="T10" r="T11" b="T12"/>
                <a:pathLst>
                  <a:path w="160" h="276">
                    <a:moveTo>
                      <a:pt x="0" y="0"/>
                    </a:moveTo>
                    <a:lnTo>
                      <a:pt x="160" y="138"/>
                    </a:lnTo>
                    <a:lnTo>
                      <a:pt x="0" y="276"/>
                    </a:lnTo>
                  </a:path>
                </a:pathLst>
              </a:custGeom>
              <a:noFill/>
              <a:ln w="9525">
                <a:solidFill>
                  <a:srgbClr val="FFFFFF"/>
                </a:solidFill>
                <a:round/>
                <a:headEnd/>
                <a:tailEnd/>
              </a:ln>
            </p:spPr>
            <p:txBody>
              <a:bodyPr wrap="none" anchor="ctr"/>
              <a:lstStyle/>
              <a:p>
                <a:endParaRPr lang="en-US"/>
              </a:p>
            </p:txBody>
          </p:sp>
          <p:sp>
            <p:nvSpPr>
              <p:cNvPr id="90154" name="Freeform 106"/>
              <p:cNvSpPr>
                <a:spLocks/>
              </p:cNvSpPr>
              <p:nvPr>
                <p:custDataLst>
                  <p:tags r:id="rId36"/>
                </p:custDataLst>
              </p:nvPr>
            </p:nvSpPr>
            <p:spPr bwMode="gray">
              <a:xfrm>
                <a:off x="3516" y="2401"/>
                <a:ext cx="103" cy="286"/>
              </a:xfrm>
              <a:custGeom>
                <a:avLst/>
                <a:gdLst>
                  <a:gd name="T0" fmla="*/ 0 w 160"/>
                  <a:gd name="T1" fmla="*/ 0 h 276"/>
                  <a:gd name="T2" fmla="*/ 66 w 160"/>
                  <a:gd name="T3" fmla="*/ 148 h 276"/>
                  <a:gd name="T4" fmla="*/ 0 w 160"/>
                  <a:gd name="T5" fmla="*/ 296 h 276"/>
                  <a:gd name="T6" fmla="*/ 0 60000 65536"/>
                  <a:gd name="T7" fmla="*/ 0 60000 65536"/>
                  <a:gd name="T8" fmla="*/ 0 60000 65536"/>
                  <a:gd name="T9" fmla="*/ 0 w 160"/>
                  <a:gd name="T10" fmla="*/ 0 h 276"/>
                  <a:gd name="T11" fmla="*/ 160 w 160"/>
                  <a:gd name="T12" fmla="*/ 276 h 276"/>
                </a:gdLst>
                <a:ahLst/>
                <a:cxnLst>
                  <a:cxn ang="T6">
                    <a:pos x="T0" y="T1"/>
                  </a:cxn>
                  <a:cxn ang="T7">
                    <a:pos x="T2" y="T3"/>
                  </a:cxn>
                  <a:cxn ang="T8">
                    <a:pos x="T4" y="T5"/>
                  </a:cxn>
                </a:cxnLst>
                <a:rect l="T9" t="T10" r="T11" b="T12"/>
                <a:pathLst>
                  <a:path w="160" h="276">
                    <a:moveTo>
                      <a:pt x="0" y="0"/>
                    </a:moveTo>
                    <a:lnTo>
                      <a:pt x="160" y="138"/>
                    </a:lnTo>
                    <a:lnTo>
                      <a:pt x="0" y="276"/>
                    </a:lnTo>
                  </a:path>
                </a:pathLst>
              </a:custGeom>
              <a:noFill/>
              <a:ln w="9525">
                <a:solidFill>
                  <a:srgbClr val="FFFFFF"/>
                </a:solidFill>
                <a:round/>
                <a:headEnd/>
                <a:tailEnd/>
              </a:ln>
            </p:spPr>
            <p:txBody>
              <a:bodyPr wrap="none" anchor="ctr"/>
              <a:lstStyle/>
              <a:p>
                <a:endParaRPr lang="en-US"/>
              </a:p>
            </p:txBody>
          </p:sp>
          <p:sp>
            <p:nvSpPr>
              <p:cNvPr id="90155" name="Freeform 107"/>
              <p:cNvSpPr>
                <a:spLocks/>
              </p:cNvSpPr>
              <p:nvPr>
                <p:custDataLst>
                  <p:tags r:id="rId37"/>
                </p:custDataLst>
              </p:nvPr>
            </p:nvSpPr>
            <p:spPr bwMode="gray">
              <a:xfrm>
                <a:off x="3894" y="2401"/>
                <a:ext cx="103" cy="286"/>
              </a:xfrm>
              <a:custGeom>
                <a:avLst/>
                <a:gdLst>
                  <a:gd name="T0" fmla="*/ 0 w 160"/>
                  <a:gd name="T1" fmla="*/ 0 h 276"/>
                  <a:gd name="T2" fmla="*/ 66 w 160"/>
                  <a:gd name="T3" fmla="*/ 148 h 276"/>
                  <a:gd name="T4" fmla="*/ 0 w 160"/>
                  <a:gd name="T5" fmla="*/ 296 h 276"/>
                  <a:gd name="T6" fmla="*/ 0 60000 65536"/>
                  <a:gd name="T7" fmla="*/ 0 60000 65536"/>
                  <a:gd name="T8" fmla="*/ 0 60000 65536"/>
                  <a:gd name="T9" fmla="*/ 0 w 160"/>
                  <a:gd name="T10" fmla="*/ 0 h 276"/>
                  <a:gd name="T11" fmla="*/ 160 w 160"/>
                  <a:gd name="T12" fmla="*/ 276 h 276"/>
                </a:gdLst>
                <a:ahLst/>
                <a:cxnLst>
                  <a:cxn ang="T6">
                    <a:pos x="T0" y="T1"/>
                  </a:cxn>
                  <a:cxn ang="T7">
                    <a:pos x="T2" y="T3"/>
                  </a:cxn>
                  <a:cxn ang="T8">
                    <a:pos x="T4" y="T5"/>
                  </a:cxn>
                </a:cxnLst>
                <a:rect l="T9" t="T10" r="T11" b="T12"/>
                <a:pathLst>
                  <a:path w="160" h="276">
                    <a:moveTo>
                      <a:pt x="0" y="0"/>
                    </a:moveTo>
                    <a:lnTo>
                      <a:pt x="160" y="138"/>
                    </a:lnTo>
                    <a:lnTo>
                      <a:pt x="0" y="276"/>
                    </a:lnTo>
                  </a:path>
                </a:pathLst>
              </a:custGeom>
              <a:noFill/>
              <a:ln w="9525">
                <a:solidFill>
                  <a:srgbClr val="FFFFFF"/>
                </a:solidFill>
                <a:round/>
                <a:headEnd/>
                <a:tailEnd/>
              </a:ln>
            </p:spPr>
            <p:txBody>
              <a:bodyPr wrap="none" anchor="ctr"/>
              <a:lstStyle/>
              <a:p>
                <a:endParaRPr lang="en-US"/>
              </a:p>
            </p:txBody>
          </p:sp>
        </p:grpSp>
        <p:sp>
          <p:nvSpPr>
            <p:cNvPr id="58" name="Rounded Rectangle 57"/>
            <p:cNvSpPr/>
            <p:nvPr/>
          </p:nvSpPr>
          <p:spPr>
            <a:xfrm>
              <a:off x="626269" y="3873865"/>
              <a:ext cx="282512" cy="461896"/>
            </a:xfrm>
            <a:prstGeom prst="roundRect">
              <a:avLst/>
            </a:prstGeom>
            <a:solidFill>
              <a:srgbClr val="001C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00" dirty="0" err="1">
                <a:solidFill>
                  <a:schemeClr val="tx1"/>
                </a:solidFill>
                <a:latin typeface="Arial" pitchFamily="34" charset="0"/>
                <a:cs typeface="Arial" pitchFamily="34" charset="0"/>
              </a:endParaRPr>
            </a:p>
          </p:txBody>
        </p:sp>
      </p:grpSp>
      <p:sp>
        <p:nvSpPr>
          <p:cNvPr id="90119" name="Rectangle 63"/>
          <p:cNvSpPr>
            <a:spLocks noChangeArrowheads="1"/>
          </p:cNvSpPr>
          <p:nvPr>
            <p:custDataLst>
              <p:tags r:id="rId3"/>
            </p:custDataLst>
          </p:nvPr>
        </p:nvSpPr>
        <p:spPr bwMode="gray">
          <a:xfrm>
            <a:off x="480380" y="1797050"/>
            <a:ext cx="1038225" cy="1047750"/>
          </a:xfrm>
          <a:prstGeom prst="roundRect">
            <a:avLst>
              <a:gd name="adj" fmla="val 16667"/>
            </a:avLst>
          </a:prstGeom>
          <a:solidFill>
            <a:schemeClr val="bg1"/>
          </a:solidFill>
          <a:ln w="19050" algn="ctr">
            <a:solidFill>
              <a:srgbClr val="5B739F"/>
            </a:solidFill>
            <a:miter lim="800000"/>
            <a:headEnd/>
            <a:tailEnd/>
          </a:ln>
        </p:spPr>
        <p:txBody>
          <a:bodyPr lIns="45720" rIns="45720"/>
          <a:lstStyle/>
          <a:p>
            <a:pPr marL="12700" indent="-12700" defTabSz="914400" eaLnBrk="0" hangingPunct="0">
              <a:buSzPct val="80000"/>
              <a:buFont typeface="Zapf Dingbats" charset="2"/>
              <a:buNone/>
            </a:pPr>
            <a:r>
              <a:rPr lang="en-US" sz="1000" b="1" dirty="0" smtClean="0">
                <a:ea typeface="ＭＳ Ｐゴシック"/>
                <a:cs typeface="Arial" charset="0"/>
              </a:rPr>
              <a:t>2/13:</a:t>
            </a:r>
            <a:endParaRPr lang="en-US" sz="1000" dirty="0">
              <a:ea typeface="ＭＳ Ｐゴシック"/>
              <a:cs typeface="Arial" charset="0"/>
            </a:endParaRPr>
          </a:p>
          <a:p>
            <a:pPr marL="12700" indent="-12700" defTabSz="914400" eaLnBrk="0" hangingPunct="0">
              <a:buSzPct val="80000"/>
              <a:buFont typeface="Zapf Dingbats" charset="2"/>
              <a:buNone/>
            </a:pPr>
            <a:r>
              <a:rPr lang="en-US" sz="1000" dirty="0" smtClean="0">
                <a:ea typeface="ＭＳ Ｐゴシック"/>
                <a:cs typeface="Arial" charset="0"/>
              </a:rPr>
              <a:t>Flagler/FECR agreement executed and funded</a:t>
            </a:r>
            <a:endParaRPr lang="en-US" sz="1000" dirty="0">
              <a:ea typeface="ＭＳ Ｐゴシック"/>
              <a:cs typeface="Arial" charset="0"/>
            </a:endParaRPr>
          </a:p>
        </p:txBody>
      </p:sp>
      <p:sp>
        <p:nvSpPr>
          <p:cNvPr id="90120" name="Rectangle 65"/>
          <p:cNvSpPr>
            <a:spLocks noChangeArrowheads="1"/>
          </p:cNvSpPr>
          <p:nvPr>
            <p:custDataLst>
              <p:tags r:id="rId4"/>
            </p:custDataLst>
          </p:nvPr>
        </p:nvSpPr>
        <p:spPr bwMode="gray">
          <a:xfrm>
            <a:off x="2893764" y="1797050"/>
            <a:ext cx="1419225" cy="1047750"/>
          </a:xfrm>
          <a:prstGeom prst="roundRect">
            <a:avLst>
              <a:gd name="adj" fmla="val 16667"/>
            </a:avLst>
          </a:prstGeom>
          <a:solidFill>
            <a:schemeClr val="bg1"/>
          </a:solidFill>
          <a:ln w="19050" algn="ctr">
            <a:solidFill>
              <a:srgbClr val="5B739F"/>
            </a:solidFill>
            <a:miter lim="800000"/>
            <a:headEnd/>
            <a:tailEnd/>
          </a:ln>
        </p:spPr>
        <p:txBody>
          <a:bodyPr lIns="45720" rIns="45720"/>
          <a:lstStyle/>
          <a:p>
            <a:pPr marL="12700" indent="-12700" defTabSz="914400" eaLnBrk="0" hangingPunct="0">
              <a:buSzPct val="80000"/>
              <a:buFont typeface="Zapf Dingbats" charset="2"/>
              <a:buNone/>
            </a:pPr>
            <a:r>
              <a:rPr lang="en-US" sz="1000" b="1" dirty="0" smtClean="0">
                <a:ea typeface="ＭＳ Ｐゴシック"/>
                <a:cs typeface="Arial" charset="0"/>
              </a:rPr>
              <a:t>6/13: </a:t>
            </a:r>
            <a:r>
              <a:rPr lang="en-US" sz="1000" dirty="0" smtClean="0">
                <a:ea typeface="ＭＳ Ｐゴシック"/>
                <a:cs typeface="Arial" charset="0"/>
              </a:rPr>
              <a:t>Site survey work, drawings, civil/structural/MEP and other engineering work started</a:t>
            </a:r>
            <a:endParaRPr lang="en-US" sz="1000" dirty="0">
              <a:ea typeface="ＭＳ Ｐゴシック"/>
              <a:cs typeface="Arial" charset="0"/>
            </a:endParaRPr>
          </a:p>
        </p:txBody>
      </p:sp>
      <p:sp>
        <p:nvSpPr>
          <p:cNvPr id="90121" name="Rectangle 69"/>
          <p:cNvSpPr>
            <a:spLocks noChangeArrowheads="1"/>
          </p:cNvSpPr>
          <p:nvPr>
            <p:custDataLst>
              <p:tags r:id="rId5"/>
            </p:custDataLst>
          </p:nvPr>
        </p:nvSpPr>
        <p:spPr bwMode="gray">
          <a:xfrm>
            <a:off x="2289897" y="5067055"/>
            <a:ext cx="1066264" cy="1047750"/>
          </a:xfrm>
          <a:prstGeom prst="roundRect">
            <a:avLst>
              <a:gd name="adj" fmla="val 16667"/>
            </a:avLst>
          </a:prstGeom>
          <a:solidFill>
            <a:schemeClr val="bg1"/>
          </a:solidFill>
          <a:ln w="19050" algn="ctr">
            <a:solidFill>
              <a:srgbClr val="5B739F"/>
            </a:solidFill>
            <a:miter lim="800000"/>
            <a:headEnd/>
            <a:tailEnd/>
          </a:ln>
        </p:spPr>
        <p:txBody>
          <a:bodyPr lIns="45720" rIns="45720"/>
          <a:lstStyle/>
          <a:p>
            <a:pPr marL="12700" indent="-12700" defTabSz="914400" eaLnBrk="0" hangingPunct="0">
              <a:buSzPct val="80000"/>
              <a:buFont typeface="Zapf Dingbats" charset="2"/>
              <a:buNone/>
            </a:pPr>
            <a:r>
              <a:rPr lang="en-US" sz="1000" b="1" dirty="0" smtClean="0">
                <a:ea typeface="ＭＳ Ｐゴシック"/>
                <a:cs typeface="Arial" charset="0"/>
              </a:rPr>
              <a:t>5/13: </a:t>
            </a:r>
            <a:r>
              <a:rPr lang="en-US" sz="1000" dirty="0" smtClean="0">
                <a:ea typeface="ＭＳ Ｐゴシック"/>
                <a:cs typeface="Arial" charset="0"/>
              </a:rPr>
              <a:t>Site work, vendor &amp; equipment procurement; first reels of fiber ordered</a:t>
            </a:r>
            <a:endParaRPr lang="en-US" sz="1000" dirty="0">
              <a:ea typeface="ＭＳ Ｐゴシック"/>
              <a:cs typeface="Arial" charset="0"/>
            </a:endParaRPr>
          </a:p>
        </p:txBody>
      </p:sp>
      <p:sp>
        <p:nvSpPr>
          <p:cNvPr id="90122" name="Rectangle 73"/>
          <p:cNvSpPr>
            <a:spLocks noChangeArrowheads="1"/>
          </p:cNvSpPr>
          <p:nvPr>
            <p:custDataLst>
              <p:tags r:id="rId6"/>
            </p:custDataLst>
          </p:nvPr>
        </p:nvSpPr>
        <p:spPr bwMode="gray">
          <a:xfrm>
            <a:off x="4468895" y="1797050"/>
            <a:ext cx="1314450" cy="1047750"/>
          </a:xfrm>
          <a:prstGeom prst="roundRect">
            <a:avLst>
              <a:gd name="adj" fmla="val 16667"/>
            </a:avLst>
          </a:prstGeom>
          <a:solidFill>
            <a:schemeClr val="bg1"/>
          </a:solidFill>
          <a:ln w="19050" algn="ctr">
            <a:solidFill>
              <a:srgbClr val="5B739F"/>
            </a:solidFill>
            <a:miter lim="800000"/>
            <a:headEnd/>
            <a:tailEnd/>
          </a:ln>
        </p:spPr>
        <p:txBody>
          <a:bodyPr lIns="45720" rIns="45720"/>
          <a:lstStyle/>
          <a:p>
            <a:pPr marL="12700" indent="-12700" defTabSz="914400" eaLnBrk="0" hangingPunct="0">
              <a:buSzPct val="80000"/>
              <a:buFont typeface="Zapf Dingbats" charset="2"/>
              <a:buNone/>
            </a:pPr>
            <a:r>
              <a:rPr lang="en-US" sz="1000" b="1" dirty="0" smtClean="0">
                <a:ea typeface="ＭＳ Ｐゴシック"/>
                <a:cs typeface="Arial" charset="0"/>
              </a:rPr>
              <a:t>7/8/13: </a:t>
            </a:r>
            <a:r>
              <a:rPr lang="en-US" sz="1000" dirty="0" smtClean="0">
                <a:ea typeface="ＭＳ Ｐゴシック"/>
                <a:cs typeface="Arial" charset="0"/>
              </a:rPr>
              <a:t>Fiber jetting &amp; testing started;</a:t>
            </a:r>
          </a:p>
          <a:p>
            <a:pPr marL="12700" indent="-12700" defTabSz="914400" eaLnBrk="0" hangingPunct="0">
              <a:buSzPct val="80000"/>
              <a:buFont typeface="Zapf Dingbats" charset="2"/>
              <a:buNone/>
            </a:pPr>
            <a:r>
              <a:rPr lang="en-US" sz="1000" b="1" dirty="0" smtClean="0">
                <a:ea typeface="ＭＳ Ｐゴシック"/>
                <a:cs typeface="Arial" charset="0"/>
              </a:rPr>
              <a:t>7/11/13:</a:t>
            </a:r>
            <a:r>
              <a:rPr lang="en-US" sz="1000" dirty="0" smtClean="0">
                <a:ea typeface="ＭＳ Ｐゴシック"/>
                <a:cs typeface="Arial" charset="0"/>
              </a:rPr>
              <a:t> State permitting started;</a:t>
            </a:r>
          </a:p>
          <a:p>
            <a:pPr marL="12700" indent="-12700" defTabSz="914400" eaLnBrk="0" hangingPunct="0">
              <a:buSzPct val="80000"/>
              <a:buFont typeface="Zapf Dingbats" charset="2"/>
              <a:buNone/>
            </a:pPr>
            <a:r>
              <a:rPr lang="en-US" sz="1000" b="1" dirty="0" smtClean="0">
                <a:ea typeface="ＭＳ Ｐゴシック"/>
                <a:cs typeface="Arial" charset="0"/>
              </a:rPr>
              <a:t>7/22/13: </a:t>
            </a:r>
            <a:r>
              <a:rPr lang="en-US" sz="1000" dirty="0" smtClean="0">
                <a:ea typeface="ＭＳ Ｐゴシック"/>
                <a:cs typeface="Arial" charset="0"/>
              </a:rPr>
              <a:t>Local permitting started</a:t>
            </a:r>
            <a:endParaRPr lang="en-US" sz="1000" dirty="0">
              <a:ea typeface="ＭＳ Ｐゴシック"/>
              <a:cs typeface="Arial" charset="0"/>
            </a:endParaRPr>
          </a:p>
        </p:txBody>
      </p:sp>
      <p:sp>
        <p:nvSpPr>
          <p:cNvPr id="90123" name="Rectangle 77"/>
          <p:cNvSpPr>
            <a:spLocks noChangeArrowheads="1"/>
          </p:cNvSpPr>
          <p:nvPr>
            <p:custDataLst>
              <p:tags r:id="rId7"/>
            </p:custDataLst>
          </p:nvPr>
        </p:nvSpPr>
        <p:spPr bwMode="gray">
          <a:xfrm>
            <a:off x="5934256" y="1795669"/>
            <a:ext cx="1300616" cy="1047750"/>
          </a:xfrm>
          <a:prstGeom prst="roundRect">
            <a:avLst>
              <a:gd name="adj" fmla="val 16667"/>
            </a:avLst>
          </a:prstGeom>
          <a:solidFill>
            <a:schemeClr val="bg1"/>
          </a:solidFill>
          <a:ln w="19050" algn="ctr">
            <a:solidFill>
              <a:srgbClr val="5B739F"/>
            </a:solidFill>
            <a:miter lim="800000"/>
            <a:headEnd/>
            <a:tailEnd/>
          </a:ln>
        </p:spPr>
        <p:txBody>
          <a:bodyPr lIns="45720" rIns="45720"/>
          <a:lstStyle/>
          <a:p>
            <a:pPr marL="12700" indent="-12700" defTabSz="914400" eaLnBrk="0" hangingPunct="0">
              <a:buSzPct val="80000"/>
              <a:buFont typeface="Zapf Dingbats" charset="2"/>
              <a:buNone/>
            </a:pPr>
            <a:r>
              <a:rPr lang="en-US" sz="1000" b="1" dirty="0" smtClean="0">
                <a:ea typeface="ＭＳ Ｐゴシック"/>
                <a:cs typeface="Arial" charset="0"/>
              </a:rPr>
              <a:t>2/3/14: </a:t>
            </a:r>
            <a:r>
              <a:rPr lang="en-US" sz="1000" dirty="0" smtClean="0">
                <a:ea typeface="ＭＳ Ｐゴシック"/>
                <a:cs typeface="Arial" charset="0"/>
              </a:rPr>
              <a:t>New Smyrna Beach </a:t>
            </a:r>
            <a:r>
              <a:rPr lang="en-US" sz="1000" dirty="0" err="1">
                <a:ea typeface="ＭＳ Ｐゴシック"/>
                <a:cs typeface="Arial" charset="0"/>
              </a:rPr>
              <a:t>colo</a:t>
            </a:r>
            <a:r>
              <a:rPr lang="en-US" sz="1000" dirty="0">
                <a:ea typeface="ＭＳ Ｐゴシック"/>
                <a:cs typeface="Arial" charset="0"/>
              </a:rPr>
              <a:t> facility delivered and </a:t>
            </a:r>
            <a:r>
              <a:rPr lang="en-US" sz="1000" dirty="0" smtClean="0">
                <a:ea typeface="ＭＳ Ｐゴシック"/>
                <a:cs typeface="Arial" charset="0"/>
              </a:rPr>
              <a:t>installed</a:t>
            </a:r>
            <a:endParaRPr lang="en-US" sz="1000" dirty="0">
              <a:ea typeface="ＭＳ Ｐゴシック"/>
              <a:cs typeface="Arial" charset="0"/>
            </a:endParaRPr>
          </a:p>
        </p:txBody>
      </p:sp>
      <p:sp>
        <p:nvSpPr>
          <p:cNvPr id="90124" name="Rectangle 81"/>
          <p:cNvSpPr>
            <a:spLocks noChangeArrowheads="1"/>
          </p:cNvSpPr>
          <p:nvPr>
            <p:custDataLst>
              <p:tags r:id="rId8"/>
            </p:custDataLst>
          </p:nvPr>
        </p:nvSpPr>
        <p:spPr bwMode="gray">
          <a:xfrm>
            <a:off x="7385851" y="1796607"/>
            <a:ext cx="1607831" cy="1047750"/>
          </a:xfrm>
          <a:prstGeom prst="roundRect">
            <a:avLst>
              <a:gd name="adj" fmla="val 16667"/>
            </a:avLst>
          </a:prstGeom>
          <a:solidFill>
            <a:schemeClr val="bg1"/>
          </a:solidFill>
          <a:ln w="19050" algn="ctr">
            <a:solidFill>
              <a:srgbClr val="5B739F"/>
            </a:solidFill>
            <a:miter lim="800000"/>
            <a:headEnd/>
            <a:tailEnd/>
          </a:ln>
        </p:spPr>
        <p:txBody>
          <a:bodyPr lIns="45720" rIns="45720"/>
          <a:lstStyle/>
          <a:p>
            <a:pPr marL="12700" indent="-12700" defTabSz="914400" eaLnBrk="0" hangingPunct="0">
              <a:buSzPct val="80000"/>
            </a:pPr>
            <a:r>
              <a:rPr lang="en-US" sz="1000" b="1" dirty="0" smtClean="0">
                <a:ea typeface="ＭＳ Ｐゴシック"/>
                <a:cs typeface="Arial" charset="0"/>
              </a:rPr>
              <a:t>4/14</a:t>
            </a:r>
            <a:r>
              <a:rPr lang="en-US" sz="1000" b="1" dirty="0">
                <a:ea typeface="ＭＳ Ｐゴシック"/>
                <a:cs typeface="Arial" charset="0"/>
              </a:rPr>
              <a:t>: </a:t>
            </a:r>
            <a:r>
              <a:rPr lang="en-US" sz="1000" dirty="0" smtClean="0">
                <a:ea typeface="ＭＳ Ｐゴシック"/>
                <a:cs typeface="Arial" charset="0"/>
              </a:rPr>
              <a:t>Full </a:t>
            </a:r>
            <a:r>
              <a:rPr lang="en-US" sz="1000" dirty="0">
                <a:ea typeface="ＭＳ Ｐゴシック"/>
                <a:cs typeface="Arial" charset="0"/>
              </a:rPr>
              <a:t>MIA – JAX route completed and live</a:t>
            </a:r>
          </a:p>
          <a:p>
            <a:pPr marL="12700" indent="-12700" defTabSz="914400" eaLnBrk="0" hangingPunct="0">
              <a:buSzPct val="80000"/>
              <a:buFont typeface="Zapf Dingbats" charset="2"/>
              <a:buNone/>
            </a:pPr>
            <a:endParaRPr lang="en-US" sz="1000" dirty="0">
              <a:ea typeface="ＭＳ Ｐゴシック"/>
              <a:cs typeface="Arial" charset="0"/>
            </a:endParaRPr>
          </a:p>
        </p:txBody>
      </p:sp>
      <p:sp>
        <p:nvSpPr>
          <p:cNvPr id="60" name="Slide Number Placeholder 3"/>
          <p:cNvSpPr txBox="1">
            <a:spLocks noGrp="1"/>
          </p:cNvSpPr>
          <p:nvPr/>
        </p:nvSpPr>
        <p:spPr bwMode="auto">
          <a:xfrm>
            <a:off x="4857369" y="7018338"/>
            <a:ext cx="304800" cy="304800"/>
          </a:xfrm>
          <a:prstGeom prst="rect">
            <a:avLst/>
          </a:prstGeom>
          <a:noFill/>
          <a:ln w="9525">
            <a:noFill/>
            <a:miter lim="800000"/>
            <a:headEnd/>
            <a:tailEnd/>
          </a:ln>
        </p:spPr>
        <p:txBody>
          <a:bodyPr lIns="0" tIns="0" rIns="0" bIns="0" anchor="b"/>
          <a:lstStyle/>
          <a:p>
            <a:pPr algn="ctr"/>
            <a:fld id="{29D9B95D-2008-4164-9E15-E1C12C604A4C}" type="slidenum">
              <a:rPr lang="en-US" sz="1000">
                <a:cs typeface="Arial" charset="0"/>
              </a:rPr>
              <a:pPr algn="ctr"/>
              <a:t>20</a:t>
            </a:fld>
            <a:endParaRPr lang="en-US" sz="1000" dirty="0">
              <a:cs typeface="Arial" charset="0"/>
            </a:endParaRPr>
          </a:p>
        </p:txBody>
      </p:sp>
      <p:sp>
        <p:nvSpPr>
          <p:cNvPr id="61" name="Rectangle 63"/>
          <p:cNvSpPr>
            <a:spLocks noChangeArrowheads="1"/>
          </p:cNvSpPr>
          <p:nvPr>
            <p:custDataLst>
              <p:tags r:id="rId9"/>
            </p:custDataLst>
          </p:nvPr>
        </p:nvSpPr>
        <p:spPr bwMode="gray">
          <a:xfrm>
            <a:off x="1096133" y="5061923"/>
            <a:ext cx="1038225" cy="1047750"/>
          </a:xfrm>
          <a:prstGeom prst="roundRect">
            <a:avLst>
              <a:gd name="adj" fmla="val 16667"/>
            </a:avLst>
          </a:prstGeom>
          <a:solidFill>
            <a:schemeClr val="bg1"/>
          </a:solidFill>
          <a:ln w="19050" algn="ctr">
            <a:solidFill>
              <a:srgbClr val="5B739F"/>
            </a:solidFill>
            <a:miter lim="800000"/>
            <a:headEnd/>
            <a:tailEnd/>
          </a:ln>
        </p:spPr>
        <p:txBody>
          <a:bodyPr lIns="45720" rIns="45720"/>
          <a:lstStyle/>
          <a:p>
            <a:pPr marL="12700" indent="-12700" defTabSz="914400" eaLnBrk="0" hangingPunct="0">
              <a:buSzPct val="80000"/>
              <a:buFont typeface="Zapf Dingbats" charset="2"/>
              <a:buNone/>
            </a:pPr>
            <a:r>
              <a:rPr lang="en-US" sz="1000" b="1" dirty="0" smtClean="0">
                <a:ea typeface="ＭＳ Ｐゴシック"/>
                <a:cs typeface="Arial" charset="0"/>
              </a:rPr>
              <a:t>4/13: </a:t>
            </a:r>
            <a:r>
              <a:rPr lang="en-US" sz="1000" dirty="0" smtClean="0">
                <a:ea typeface="ＭＳ Ｐゴシック"/>
                <a:cs typeface="Arial" charset="0"/>
              </a:rPr>
              <a:t>Cable mfg. contract awarded to Corning Fiber Works</a:t>
            </a:r>
            <a:endParaRPr lang="en-US" sz="1000" dirty="0">
              <a:ea typeface="ＭＳ Ｐゴシック"/>
              <a:cs typeface="Arial" charset="0"/>
            </a:endParaRPr>
          </a:p>
        </p:txBody>
      </p:sp>
      <p:sp>
        <p:nvSpPr>
          <p:cNvPr id="62" name="Rectangle 65"/>
          <p:cNvSpPr>
            <a:spLocks noChangeArrowheads="1"/>
          </p:cNvSpPr>
          <p:nvPr>
            <p:custDataLst>
              <p:tags r:id="rId10"/>
            </p:custDataLst>
          </p:nvPr>
        </p:nvSpPr>
        <p:spPr bwMode="gray">
          <a:xfrm>
            <a:off x="1673645" y="1794606"/>
            <a:ext cx="1069967" cy="1047750"/>
          </a:xfrm>
          <a:prstGeom prst="roundRect">
            <a:avLst>
              <a:gd name="adj" fmla="val 16667"/>
            </a:avLst>
          </a:prstGeom>
          <a:solidFill>
            <a:schemeClr val="bg1"/>
          </a:solidFill>
          <a:ln w="19050" algn="ctr">
            <a:solidFill>
              <a:srgbClr val="5B739F"/>
            </a:solidFill>
            <a:miter lim="800000"/>
            <a:headEnd/>
            <a:tailEnd/>
          </a:ln>
        </p:spPr>
        <p:txBody>
          <a:bodyPr lIns="45720" rIns="45720"/>
          <a:lstStyle/>
          <a:p>
            <a:pPr marL="12700" indent="-12700" defTabSz="914400" eaLnBrk="0" hangingPunct="0">
              <a:buSzPct val="80000"/>
              <a:buFont typeface="Zapf Dingbats" charset="2"/>
              <a:buNone/>
            </a:pPr>
            <a:r>
              <a:rPr lang="en-US" sz="1000" b="1" dirty="0" smtClean="0">
                <a:ea typeface="ＭＳ Ｐゴシック"/>
                <a:cs typeface="Arial" charset="0"/>
              </a:rPr>
              <a:t>5/13: </a:t>
            </a:r>
            <a:r>
              <a:rPr lang="en-US" sz="1000" dirty="0" smtClean="0">
                <a:ea typeface="ＭＳ Ｐゴシック"/>
                <a:cs typeface="Arial" charset="0"/>
              </a:rPr>
              <a:t>Corning 528 count cable production started</a:t>
            </a:r>
            <a:endParaRPr lang="en-US" sz="1000" dirty="0">
              <a:ea typeface="ＭＳ Ｐゴシック"/>
              <a:cs typeface="Arial" charset="0"/>
            </a:endParaRPr>
          </a:p>
        </p:txBody>
      </p:sp>
      <p:sp>
        <p:nvSpPr>
          <p:cNvPr id="63" name="Rectangle 69"/>
          <p:cNvSpPr>
            <a:spLocks noChangeArrowheads="1"/>
          </p:cNvSpPr>
          <p:nvPr>
            <p:custDataLst>
              <p:tags r:id="rId11"/>
            </p:custDataLst>
          </p:nvPr>
        </p:nvSpPr>
        <p:spPr bwMode="gray">
          <a:xfrm>
            <a:off x="3508616" y="5067543"/>
            <a:ext cx="1059039" cy="1047750"/>
          </a:xfrm>
          <a:prstGeom prst="roundRect">
            <a:avLst>
              <a:gd name="adj" fmla="val 16667"/>
            </a:avLst>
          </a:prstGeom>
          <a:solidFill>
            <a:schemeClr val="bg1"/>
          </a:solidFill>
          <a:ln w="19050" algn="ctr">
            <a:solidFill>
              <a:srgbClr val="5B739F"/>
            </a:solidFill>
            <a:miter lim="800000"/>
            <a:headEnd/>
            <a:tailEnd/>
          </a:ln>
        </p:spPr>
        <p:txBody>
          <a:bodyPr lIns="45720" rIns="45720"/>
          <a:lstStyle/>
          <a:p>
            <a:pPr marL="12700" indent="-12700" defTabSz="914400" eaLnBrk="0" hangingPunct="0">
              <a:buSzPct val="80000"/>
              <a:buFont typeface="Zapf Dingbats" charset="2"/>
              <a:buNone/>
            </a:pPr>
            <a:r>
              <a:rPr lang="en-US" sz="1000" b="1" dirty="0" smtClean="0">
                <a:ea typeface="ＭＳ Ｐゴシック"/>
                <a:cs typeface="Arial" charset="0"/>
              </a:rPr>
              <a:t>6/13: </a:t>
            </a:r>
            <a:r>
              <a:rPr lang="en-US" sz="1000" dirty="0" smtClean="0">
                <a:ea typeface="ＭＳ Ｐゴシック"/>
                <a:cs typeface="Arial" charset="0"/>
              </a:rPr>
              <a:t>First reels of fiber delivered; Geotechnical sampling completed</a:t>
            </a:r>
            <a:endParaRPr lang="en-US" sz="1000" dirty="0">
              <a:ea typeface="ＭＳ Ｐゴシック"/>
              <a:cs typeface="Arial" charset="0"/>
            </a:endParaRPr>
          </a:p>
        </p:txBody>
      </p:sp>
      <p:sp>
        <p:nvSpPr>
          <p:cNvPr id="64" name="Rectangle 69"/>
          <p:cNvSpPr>
            <a:spLocks noChangeArrowheads="1"/>
          </p:cNvSpPr>
          <p:nvPr>
            <p:custDataLst>
              <p:tags r:id="rId12"/>
            </p:custDataLst>
          </p:nvPr>
        </p:nvSpPr>
        <p:spPr bwMode="gray">
          <a:xfrm>
            <a:off x="4723411" y="5067543"/>
            <a:ext cx="1146258" cy="1047750"/>
          </a:xfrm>
          <a:prstGeom prst="roundRect">
            <a:avLst>
              <a:gd name="adj" fmla="val 16667"/>
            </a:avLst>
          </a:prstGeom>
          <a:solidFill>
            <a:schemeClr val="bg1"/>
          </a:solidFill>
          <a:ln w="19050" algn="ctr">
            <a:solidFill>
              <a:srgbClr val="5B739F"/>
            </a:solidFill>
            <a:miter lim="800000"/>
            <a:headEnd/>
            <a:tailEnd/>
          </a:ln>
        </p:spPr>
        <p:txBody>
          <a:bodyPr lIns="45720" rIns="45720"/>
          <a:lstStyle/>
          <a:p>
            <a:pPr marL="12700" indent="-12700" defTabSz="914400" eaLnBrk="0" hangingPunct="0">
              <a:buSzPct val="80000"/>
              <a:buFont typeface="Zapf Dingbats" charset="2"/>
              <a:buNone/>
            </a:pPr>
            <a:r>
              <a:rPr lang="en-US" sz="1000" b="1" dirty="0" smtClean="0">
                <a:ea typeface="ＭＳ Ｐゴシック"/>
                <a:cs typeface="Arial" charset="0"/>
              </a:rPr>
              <a:t>11/13/13: </a:t>
            </a:r>
            <a:r>
              <a:rPr lang="en-US" sz="1000" dirty="0" smtClean="0">
                <a:ea typeface="ＭＳ Ｐゴシック"/>
                <a:cs typeface="Arial" charset="0"/>
              </a:rPr>
              <a:t>Launch date </a:t>
            </a:r>
            <a:r>
              <a:rPr lang="en-US" sz="1000" dirty="0">
                <a:ea typeface="ＭＳ Ｐゴシック"/>
                <a:cs typeface="Arial" charset="0"/>
              </a:rPr>
              <a:t>for West </a:t>
            </a:r>
            <a:r>
              <a:rPr lang="en-US" sz="1000" dirty="0" smtClean="0">
                <a:ea typeface="ＭＳ Ｐゴシック"/>
                <a:cs typeface="Arial" charset="0"/>
              </a:rPr>
              <a:t>Palm Beach </a:t>
            </a:r>
            <a:r>
              <a:rPr lang="en-US" sz="1000" dirty="0" err="1" smtClean="0">
                <a:ea typeface="ＭＳ Ｐゴシック"/>
                <a:cs typeface="Arial" charset="0"/>
              </a:rPr>
              <a:t>colo</a:t>
            </a:r>
            <a:r>
              <a:rPr lang="en-US" sz="1000" dirty="0" smtClean="0">
                <a:ea typeface="ＭＳ Ｐゴシック"/>
                <a:cs typeface="Arial" charset="0"/>
              </a:rPr>
              <a:t> facility</a:t>
            </a:r>
            <a:endParaRPr lang="en-US" sz="1000" dirty="0">
              <a:solidFill>
                <a:srgbClr val="FF0000"/>
              </a:solidFill>
              <a:ea typeface="ＭＳ Ｐゴシック"/>
              <a:cs typeface="Arial" charset="0"/>
            </a:endParaRPr>
          </a:p>
        </p:txBody>
      </p:sp>
      <p:sp>
        <p:nvSpPr>
          <p:cNvPr id="66" name="Rectangle 69"/>
          <p:cNvSpPr>
            <a:spLocks noChangeArrowheads="1"/>
          </p:cNvSpPr>
          <p:nvPr>
            <p:custDataLst>
              <p:tags r:id="rId13"/>
            </p:custDataLst>
          </p:nvPr>
        </p:nvSpPr>
        <p:spPr bwMode="gray">
          <a:xfrm>
            <a:off x="6021656" y="5067543"/>
            <a:ext cx="988744" cy="1047750"/>
          </a:xfrm>
          <a:prstGeom prst="roundRect">
            <a:avLst>
              <a:gd name="adj" fmla="val 16667"/>
            </a:avLst>
          </a:prstGeom>
          <a:solidFill>
            <a:schemeClr val="bg1"/>
          </a:solidFill>
          <a:ln w="19050" algn="ctr">
            <a:solidFill>
              <a:srgbClr val="5B739F"/>
            </a:solidFill>
            <a:miter lim="800000"/>
            <a:headEnd/>
            <a:tailEnd/>
          </a:ln>
        </p:spPr>
        <p:txBody>
          <a:bodyPr lIns="45720" rIns="45720"/>
          <a:lstStyle/>
          <a:p>
            <a:pPr marL="12700" indent="-12700" defTabSz="914400" eaLnBrk="0" hangingPunct="0">
              <a:buSzPct val="80000"/>
              <a:buFont typeface="Zapf Dingbats" charset="2"/>
              <a:buNone/>
            </a:pPr>
            <a:r>
              <a:rPr lang="en-US" sz="1000" b="1" dirty="0" smtClean="0">
                <a:ea typeface="ＭＳ Ｐゴシック"/>
                <a:cs typeface="Arial" charset="0"/>
              </a:rPr>
              <a:t>12/5/13:</a:t>
            </a:r>
            <a:r>
              <a:rPr lang="en-US" sz="1000" dirty="0">
                <a:ea typeface="ＭＳ Ｐゴシック"/>
                <a:cs typeface="Arial" charset="0"/>
              </a:rPr>
              <a:t> </a:t>
            </a:r>
            <a:r>
              <a:rPr lang="en-US" sz="1000" dirty="0" smtClean="0">
                <a:ea typeface="ＭＳ Ｐゴシック"/>
                <a:cs typeface="Arial" charset="0"/>
              </a:rPr>
              <a:t>Ft. Pierce </a:t>
            </a:r>
            <a:r>
              <a:rPr lang="en-US" sz="1000" dirty="0" err="1" smtClean="0">
                <a:ea typeface="ＭＳ Ｐゴシック"/>
                <a:cs typeface="Arial" charset="0"/>
              </a:rPr>
              <a:t>colo</a:t>
            </a:r>
            <a:r>
              <a:rPr lang="en-US" sz="1000" dirty="0" smtClean="0">
                <a:ea typeface="ＭＳ Ｐゴシック"/>
                <a:cs typeface="Arial" charset="0"/>
              </a:rPr>
              <a:t> facility delivered and installed</a:t>
            </a:r>
          </a:p>
        </p:txBody>
      </p:sp>
      <p:sp>
        <p:nvSpPr>
          <p:cNvPr id="52" name="Freeform 106"/>
          <p:cNvSpPr>
            <a:spLocks/>
          </p:cNvSpPr>
          <p:nvPr>
            <p:custDataLst>
              <p:tags r:id="rId14"/>
            </p:custDataLst>
          </p:nvPr>
        </p:nvSpPr>
        <p:spPr bwMode="gray">
          <a:xfrm>
            <a:off x="10630158" y="182880"/>
            <a:ext cx="169981" cy="778665"/>
          </a:xfrm>
          <a:custGeom>
            <a:avLst/>
            <a:gdLst>
              <a:gd name="T0" fmla="*/ 0 w 160"/>
              <a:gd name="T1" fmla="*/ 0 h 276"/>
              <a:gd name="T2" fmla="*/ 66 w 160"/>
              <a:gd name="T3" fmla="*/ 148 h 276"/>
              <a:gd name="T4" fmla="*/ 0 w 160"/>
              <a:gd name="T5" fmla="*/ 296 h 276"/>
              <a:gd name="T6" fmla="*/ 0 60000 65536"/>
              <a:gd name="T7" fmla="*/ 0 60000 65536"/>
              <a:gd name="T8" fmla="*/ 0 60000 65536"/>
              <a:gd name="T9" fmla="*/ 0 w 160"/>
              <a:gd name="T10" fmla="*/ 0 h 276"/>
              <a:gd name="T11" fmla="*/ 160 w 160"/>
              <a:gd name="T12" fmla="*/ 276 h 276"/>
            </a:gdLst>
            <a:ahLst/>
            <a:cxnLst>
              <a:cxn ang="T6">
                <a:pos x="T0" y="T1"/>
              </a:cxn>
              <a:cxn ang="T7">
                <a:pos x="T2" y="T3"/>
              </a:cxn>
              <a:cxn ang="T8">
                <a:pos x="T4" y="T5"/>
              </a:cxn>
            </a:cxnLst>
            <a:rect l="T9" t="T10" r="T11" b="T12"/>
            <a:pathLst>
              <a:path w="160" h="276">
                <a:moveTo>
                  <a:pt x="0" y="0"/>
                </a:moveTo>
                <a:lnTo>
                  <a:pt x="160" y="138"/>
                </a:lnTo>
                <a:lnTo>
                  <a:pt x="0" y="276"/>
                </a:lnTo>
              </a:path>
            </a:pathLst>
          </a:custGeom>
          <a:noFill/>
          <a:ln w="9525">
            <a:solidFill>
              <a:srgbClr val="FFFFFF"/>
            </a:solidFill>
            <a:round/>
            <a:headEnd/>
            <a:tailEnd/>
          </a:ln>
        </p:spPr>
        <p:txBody>
          <a:bodyPr wrap="none" anchor="ctr"/>
          <a:lstStyle/>
          <a:p>
            <a:endParaRPr lang="en-US"/>
          </a:p>
        </p:txBody>
      </p:sp>
      <p:sp>
        <p:nvSpPr>
          <p:cNvPr id="53" name="Rectangle 69"/>
          <p:cNvSpPr>
            <a:spLocks noChangeArrowheads="1"/>
          </p:cNvSpPr>
          <p:nvPr>
            <p:custDataLst>
              <p:tags r:id="rId15"/>
            </p:custDataLst>
          </p:nvPr>
        </p:nvSpPr>
        <p:spPr bwMode="gray">
          <a:xfrm>
            <a:off x="7162387" y="5068984"/>
            <a:ext cx="1575214" cy="1047750"/>
          </a:xfrm>
          <a:prstGeom prst="roundRect">
            <a:avLst>
              <a:gd name="adj" fmla="val 16667"/>
            </a:avLst>
          </a:prstGeom>
          <a:solidFill>
            <a:schemeClr val="bg1"/>
          </a:solidFill>
          <a:ln w="19050" algn="ctr">
            <a:solidFill>
              <a:srgbClr val="5B739F"/>
            </a:solidFill>
            <a:miter lim="800000"/>
            <a:headEnd/>
            <a:tailEnd/>
          </a:ln>
        </p:spPr>
        <p:txBody>
          <a:bodyPr lIns="45720" rIns="45720"/>
          <a:lstStyle/>
          <a:p>
            <a:pPr marL="12700" indent="-12700" defTabSz="914400" eaLnBrk="0" hangingPunct="0">
              <a:buSzPct val="80000"/>
              <a:buFont typeface="Zapf Dingbats" charset="2"/>
              <a:buNone/>
            </a:pPr>
            <a:r>
              <a:rPr lang="en-US" sz="1000" b="1" dirty="0" smtClean="0">
                <a:ea typeface="ＭＳ Ｐゴシック"/>
                <a:cs typeface="Arial" charset="0"/>
              </a:rPr>
              <a:t>3/14:</a:t>
            </a:r>
            <a:r>
              <a:rPr lang="en-US" sz="1000" dirty="0" smtClean="0">
                <a:ea typeface="ＭＳ Ｐゴシック"/>
                <a:cs typeface="Arial" charset="0"/>
              </a:rPr>
              <a:t> </a:t>
            </a:r>
            <a:r>
              <a:rPr lang="en-US" sz="1000" dirty="0">
                <a:ea typeface="ＭＳ Ｐゴシック"/>
                <a:cs typeface="Arial" charset="0"/>
              </a:rPr>
              <a:t>Rockledge, ST. Augustine and Jacksonville </a:t>
            </a:r>
            <a:r>
              <a:rPr lang="en-US" sz="1000" dirty="0" err="1">
                <a:ea typeface="ＭＳ Ｐゴシック"/>
                <a:cs typeface="Arial" charset="0"/>
              </a:rPr>
              <a:t>colo</a:t>
            </a:r>
            <a:r>
              <a:rPr lang="en-US" sz="1000" dirty="0">
                <a:ea typeface="ＭＳ Ｐゴシック"/>
                <a:cs typeface="Arial" charset="0"/>
              </a:rPr>
              <a:t> facilities delivered and installed</a:t>
            </a:r>
          </a:p>
        </p:txBody>
      </p:sp>
      <p:sp>
        <p:nvSpPr>
          <p:cNvPr id="55" name="Freeform 107"/>
          <p:cNvSpPr>
            <a:spLocks/>
          </p:cNvSpPr>
          <p:nvPr>
            <p:custDataLst>
              <p:tags r:id="rId16"/>
            </p:custDataLst>
          </p:nvPr>
        </p:nvSpPr>
        <p:spPr bwMode="gray">
          <a:xfrm>
            <a:off x="6960029" y="3596691"/>
            <a:ext cx="169981" cy="778665"/>
          </a:xfrm>
          <a:custGeom>
            <a:avLst/>
            <a:gdLst>
              <a:gd name="T0" fmla="*/ 0 w 160"/>
              <a:gd name="T1" fmla="*/ 0 h 276"/>
              <a:gd name="T2" fmla="*/ 66 w 160"/>
              <a:gd name="T3" fmla="*/ 148 h 276"/>
              <a:gd name="T4" fmla="*/ 0 w 160"/>
              <a:gd name="T5" fmla="*/ 296 h 276"/>
              <a:gd name="T6" fmla="*/ 0 60000 65536"/>
              <a:gd name="T7" fmla="*/ 0 60000 65536"/>
              <a:gd name="T8" fmla="*/ 0 60000 65536"/>
              <a:gd name="T9" fmla="*/ 0 w 160"/>
              <a:gd name="T10" fmla="*/ 0 h 276"/>
              <a:gd name="T11" fmla="*/ 160 w 160"/>
              <a:gd name="T12" fmla="*/ 276 h 276"/>
            </a:gdLst>
            <a:ahLst/>
            <a:cxnLst>
              <a:cxn ang="T6">
                <a:pos x="T0" y="T1"/>
              </a:cxn>
              <a:cxn ang="T7">
                <a:pos x="T2" y="T3"/>
              </a:cxn>
              <a:cxn ang="T8">
                <a:pos x="T4" y="T5"/>
              </a:cxn>
            </a:cxnLst>
            <a:rect l="T9" t="T10" r="T11" b="T12"/>
            <a:pathLst>
              <a:path w="160" h="276">
                <a:moveTo>
                  <a:pt x="0" y="0"/>
                </a:moveTo>
                <a:lnTo>
                  <a:pt x="160" y="138"/>
                </a:lnTo>
                <a:lnTo>
                  <a:pt x="0" y="276"/>
                </a:lnTo>
              </a:path>
            </a:pathLst>
          </a:custGeom>
          <a:noFill/>
          <a:ln w="9525">
            <a:solidFill>
              <a:srgbClr val="FFFFFF"/>
            </a:solidFill>
            <a:round/>
            <a:headEnd/>
            <a:tailEnd/>
          </a:ln>
        </p:spPr>
        <p:txBody>
          <a:bodyPr wrap="none" anchor="ctr"/>
          <a:lstStyle/>
          <a:p>
            <a:endParaRPr lang="en-US"/>
          </a:p>
        </p:txBody>
      </p:sp>
      <p:sp>
        <p:nvSpPr>
          <p:cNvPr id="56" name="Text Box 93"/>
          <p:cNvSpPr txBox="1">
            <a:spLocks noChangeArrowheads="1"/>
          </p:cNvSpPr>
          <p:nvPr>
            <p:custDataLst>
              <p:tags r:id="rId17"/>
            </p:custDataLst>
          </p:nvPr>
        </p:nvSpPr>
        <p:spPr bwMode="gray">
          <a:xfrm>
            <a:off x="7124233" y="3794136"/>
            <a:ext cx="752124" cy="400110"/>
          </a:xfrm>
          <a:prstGeom prst="rect">
            <a:avLst/>
          </a:prstGeom>
          <a:noFill/>
          <a:ln w="9525">
            <a:noFill/>
            <a:miter lim="800000"/>
            <a:headEnd/>
            <a:tailEnd/>
          </a:ln>
        </p:spPr>
        <p:txBody>
          <a:bodyPr wrap="square" anchor="ctr">
            <a:spAutoFit/>
          </a:bodyPr>
          <a:lstStyle/>
          <a:p>
            <a:pPr algn="ctr" eaLnBrk="0" hangingPunct="0"/>
            <a:r>
              <a:rPr lang="en-US" sz="1000" b="1" dirty="0" smtClean="0">
                <a:solidFill>
                  <a:srgbClr val="FFFFFF"/>
                </a:solidFill>
                <a:cs typeface="Arial" charset="0"/>
              </a:rPr>
              <a:t>March</a:t>
            </a:r>
            <a:endParaRPr lang="en-US" sz="1000" b="1" dirty="0">
              <a:solidFill>
                <a:srgbClr val="FFFFFF"/>
              </a:solidFill>
              <a:cs typeface="Arial" charset="0"/>
            </a:endParaRPr>
          </a:p>
          <a:p>
            <a:pPr algn="ctr" eaLnBrk="0" hangingPunct="0"/>
            <a:r>
              <a:rPr lang="en-US" sz="1000" b="1" dirty="0" smtClean="0">
                <a:solidFill>
                  <a:srgbClr val="FFFFFF"/>
                </a:solidFill>
                <a:cs typeface="Arial" charset="0"/>
              </a:rPr>
              <a:t>2014</a:t>
            </a:r>
            <a:endParaRPr lang="en-US" sz="1000" b="1" dirty="0">
              <a:solidFill>
                <a:srgbClr val="FFFFFF"/>
              </a:solidFill>
              <a:cs typeface="Arial" charset="0"/>
            </a:endParaRPr>
          </a:p>
        </p:txBody>
      </p:sp>
      <p:sp>
        <p:nvSpPr>
          <p:cNvPr id="57" name="Freeform 107"/>
          <p:cNvSpPr>
            <a:spLocks/>
          </p:cNvSpPr>
          <p:nvPr>
            <p:custDataLst>
              <p:tags r:id="rId18"/>
            </p:custDataLst>
          </p:nvPr>
        </p:nvSpPr>
        <p:spPr bwMode="gray">
          <a:xfrm>
            <a:off x="7917773" y="3606478"/>
            <a:ext cx="169981" cy="778665"/>
          </a:xfrm>
          <a:custGeom>
            <a:avLst/>
            <a:gdLst>
              <a:gd name="T0" fmla="*/ 0 w 160"/>
              <a:gd name="T1" fmla="*/ 0 h 276"/>
              <a:gd name="T2" fmla="*/ 66 w 160"/>
              <a:gd name="T3" fmla="*/ 148 h 276"/>
              <a:gd name="T4" fmla="*/ 0 w 160"/>
              <a:gd name="T5" fmla="*/ 296 h 276"/>
              <a:gd name="T6" fmla="*/ 0 60000 65536"/>
              <a:gd name="T7" fmla="*/ 0 60000 65536"/>
              <a:gd name="T8" fmla="*/ 0 60000 65536"/>
              <a:gd name="T9" fmla="*/ 0 w 160"/>
              <a:gd name="T10" fmla="*/ 0 h 276"/>
              <a:gd name="T11" fmla="*/ 160 w 160"/>
              <a:gd name="T12" fmla="*/ 276 h 276"/>
            </a:gdLst>
            <a:ahLst/>
            <a:cxnLst>
              <a:cxn ang="T6">
                <a:pos x="T0" y="T1"/>
              </a:cxn>
              <a:cxn ang="T7">
                <a:pos x="T2" y="T3"/>
              </a:cxn>
              <a:cxn ang="T8">
                <a:pos x="T4" y="T5"/>
              </a:cxn>
            </a:cxnLst>
            <a:rect l="T9" t="T10" r="T11" b="T12"/>
            <a:pathLst>
              <a:path w="160" h="276">
                <a:moveTo>
                  <a:pt x="0" y="0"/>
                </a:moveTo>
                <a:lnTo>
                  <a:pt x="160" y="138"/>
                </a:lnTo>
                <a:lnTo>
                  <a:pt x="0" y="276"/>
                </a:lnTo>
              </a:path>
            </a:pathLst>
          </a:custGeom>
          <a:noFill/>
          <a:ln w="9525">
            <a:solidFill>
              <a:srgbClr val="FFFFFF"/>
            </a:solidFill>
            <a:round/>
            <a:headEnd/>
            <a:tailEnd/>
          </a:ln>
        </p:spPr>
        <p:txBody>
          <a:bodyPr wrap="none" anchor="ctr"/>
          <a:lstStyle/>
          <a:p>
            <a:endParaRPr lang="en-US"/>
          </a:p>
        </p:txBody>
      </p:sp>
      <p:sp>
        <p:nvSpPr>
          <p:cNvPr id="65" name="Text Box 93"/>
          <p:cNvSpPr txBox="1">
            <a:spLocks noChangeArrowheads="1"/>
          </p:cNvSpPr>
          <p:nvPr>
            <p:custDataLst>
              <p:tags r:id="rId19"/>
            </p:custDataLst>
          </p:nvPr>
        </p:nvSpPr>
        <p:spPr bwMode="gray">
          <a:xfrm>
            <a:off x="8216201" y="3795534"/>
            <a:ext cx="752124" cy="400110"/>
          </a:xfrm>
          <a:prstGeom prst="rect">
            <a:avLst/>
          </a:prstGeom>
          <a:noFill/>
          <a:ln w="9525">
            <a:noFill/>
            <a:miter lim="800000"/>
            <a:headEnd/>
            <a:tailEnd/>
          </a:ln>
        </p:spPr>
        <p:txBody>
          <a:bodyPr wrap="square" anchor="ctr">
            <a:spAutoFit/>
          </a:bodyPr>
          <a:lstStyle/>
          <a:p>
            <a:pPr algn="ctr" eaLnBrk="0" hangingPunct="0"/>
            <a:r>
              <a:rPr lang="en-US" sz="1000" b="1" dirty="0" smtClean="0">
                <a:solidFill>
                  <a:srgbClr val="FFFFFF"/>
                </a:solidFill>
                <a:cs typeface="Arial" charset="0"/>
              </a:rPr>
              <a:t>April</a:t>
            </a:r>
            <a:endParaRPr lang="en-US" sz="1000" b="1" dirty="0">
              <a:solidFill>
                <a:srgbClr val="FFFFFF"/>
              </a:solidFill>
              <a:cs typeface="Arial" charset="0"/>
            </a:endParaRPr>
          </a:p>
          <a:p>
            <a:pPr algn="ctr" eaLnBrk="0" hangingPunct="0"/>
            <a:r>
              <a:rPr lang="en-US" sz="1000" b="1" dirty="0" smtClean="0">
                <a:solidFill>
                  <a:srgbClr val="FFFFFF"/>
                </a:solidFill>
                <a:cs typeface="Arial" charset="0"/>
              </a:rPr>
              <a:t>2014</a:t>
            </a:r>
            <a:endParaRPr lang="en-US" sz="1000" b="1" dirty="0">
              <a:solidFill>
                <a:srgbClr val="FFFFFF"/>
              </a:solidFill>
              <a:cs typeface="Arial" charset="0"/>
            </a:endParaRPr>
          </a:p>
        </p:txBody>
      </p:sp>
    </p:spTree>
    <p:custDataLst>
      <p:tags r:id="rId1"/>
    </p:custDataLst>
    <p:extLst>
      <p:ext uri="{BB962C8B-B14F-4D97-AF65-F5344CB8AC3E}">
        <p14:creationId xmlns:p14="http://schemas.microsoft.com/office/powerpoint/2010/main" val="26819618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Slide Number Placeholder 3"/>
          <p:cNvSpPr txBox="1">
            <a:spLocks noGrp="1"/>
          </p:cNvSpPr>
          <p:nvPr/>
        </p:nvSpPr>
        <p:spPr bwMode="auto">
          <a:xfrm>
            <a:off x="4870450" y="7018338"/>
            <a:ext cx="304800" cy="304800"/>
          </a:xfrm>
          <a:prstGeom prst="rect">
            <a:avLst/>
          </a:prstGeom>
          <a:noFill/>
          <a:ln w="9525">
            <a:noFill/>
            <a:miter lim="800000"/>
            <a:headEnd/>
            <a:tailEnd/>
          </a:ln>
        </p:spPr>
        <p:txBody>
          <a:bodyPr lIns="0" tIns="0" rIns="0" bIns="0" anchor="b"/>
          <a:lstStyle/>
          <a:p>
            <a:pPr algn="ctr"/>
            <a:fld id="{594DA9B7-7293-4AD0-9109-0D4A1C1019EE}" type="slidenum">
              <a:rPr lang="en-US" sz="1000">
                <a:cs typeface="Arial" charset="0"/>
              </a:rPr>
              <a:pPr algn="ctr"/>
              <a:t>21</a:t>
            </a:fld>
            <a:endParaRPr lang="en-US" sz="1000" dirty="0">
              <a:cs typeface="Arial" charset="0"/>
            </a:endParaRPr>
          </a:p>
        </p:txBody>
      </p:sp>
      <p:sp>
        <p:nvSpPr>
          <p:cNvPr id="3" name="Title 2"/>
          <p:cNvSpPr>
            <a:spLocks noGrp="1"/>
          </p:cNvSpPr>
          <p:nvPr>
            <p:ph type="title"/>
          </p:nvPr>
        </p:nvSpPr>
        <p:spPr/>
        <p:txBody>
          <a:bodyPr/>
          <a:lstStyle/>
          <a:p>
            <a:r>
              <a:rPr lang="en-US" dirty="0" smtClean="0"/>
              <a:t>What is Next for Allied Fiber?</a:t>
            </a:r>
            <a:endParaRPr lang="en-US" dirty="0"/>
          </a:p>
        </p:txBody>
      </p:sp>
      <p:pic>
        <p:nvPicPr>
          <p:cNvPr id="16" name="Picture 3" descr="logo.wmf"/>
          <p:cNvPicPr>
            <a:picLocks noChangeAspect="1"/>
          </p:cNvPicPr>
          <p:nvPr/>
        </p:nvPicPr>
        <p:blipFill>
          <a:blip r:embed="rId3" cstate="email">
            <a:extLst>
              <a:ext uri="{28A0092B-C50C-407E-A947-70E740481C1C}">
                <a14:useLocalDpi xmlns:a14="http://schemas.microsoft.com/office/drawing/2010/main"/>
              </a:ext>
            </a:extLst>
          </a:blip>
          <a:srcRect r="80503"/>
          <a:stretch>
            <a:fillRect/>
          </a:stretch>
        </p:blipFill>
        <p:spPr bwMode="auto">
          <a:xfrm>
            <a:off x="4331766" y="3595578"/>
            <a:ext cx="1707213" cy="1532838"/>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2879637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Content Placeholder 2"/>
          <p:cNvSpPr>
            <a:spLocks/>
          </p:cNvSpPr>
          <p:nvPr/>
        </p:nvSpPr>
        <p:spPr bwMode="auto">
          <a:xfrm>
            <a:off x="457200" y="1835999"/>
            <a:ext cx="3080376" cy="1838326"/>
          </a:xfrm>
          <a:prstGeom prst="rect">
            <a:avLst/>
          </a:prstGeom>
          <a:noFill/>
          <a:ln w="9525">
            <a:noFill/>
            <a:miter lim="800000"/>
            <a:headEnd/>
            <a:tailEnd/>
          </a:ln>
        </p:spPr>
        <p:txBody>
          <a:bodyPr lIns="0" tIns="0" rIns="0" bIns="0"/>
          <a:lstStyle/>
          <a:p>
            <a:pPr marL="174625" indent="-174625">
              <a:lnSpc>
                <a:spcPct val="120000"/>
              </a:lnSpc>
              <a:spcBef>
                <a:spcPct val="50000"/>
              </a:spcBef>
              <a:buClr>
                <a:srgbClr val="24245A"/>
              </a:buClr>
              <a:buSzPct val="105000"/>
              <a:buBlip>
                <a:blip r:embed="rId3"/>
              </a:buBlip>
            </a:pPr>
            <a:r>
              <a:rPr lang="en-US" sz="1100" dirty="0" smtClean="0">
                <a:cs typeface="Arial" charset="0"/>
              </a:rPr>
              <a:t> Leveraged </a:t>
            </a:r>
            <a:r>
              <a:rPr lang="en-US" sz="1100" dirty="0">
                <a:cs typeface="Arial" charset="0"/>
              </a:rPr>
              <a:t>existing relationship with Norfolk Southern Railway to build along railroad rights of way</a:t>
            </a:r>
          </a:p>
          <a:p>
            <a:pPr marL="174625" indent="-174625">
              <a:lnSpc>
                <a:spcPct val="120000"/>
              </a:lnSpc>
              <a:spcBef>
                <a:spcPct val="50000"/>
              </a:spcBef>
              <a:buClr>
                <a:srgbClr val="24245A"/>
              </a:buClr>
              <a:buSzPct val="105000"/>
              <a:buBlip>
                <a:blip r:embed="rId3"/>
              </a:buBlip>
            </a:pPr>
            <a:r>
              <a:rPr lang="en-US" sz="1100" dirty="0" smtClean="0">
                <a:cs typeface="Arial" charset="0"/>
              </a:rPr>
              <a:t> Starting </a:t>
            </a:r>
            <a:r>
              <a:rPr lang="en-US" sz="1100" dirty="0">
                <a:cs typeface="Arial" charset="0"/>
              </a:rPr>
              <a:t>in Jacksonville, FL, Allied Fiber will continue construction north to Valdosta, GA where it will pick up a 150 mile co-constructed segment that has already been completed. Construction will then continue from Macon, GA to Atlanta, GA</a:t>
            </a:r>
          </a:p>
          <a:p>
            <a:pPr marL="174625" indent="-237744">
              <a:lnSpc>
                <a:spcPct val="120000"/>
              </a:lnSpc>
              <a:spcBef>
                <a:spcPct val="50000"/>
              </a:spcBef>
              <a:buClr>
                <a:srgbClr val="24245A"/>
              </a:buClr>
              <a:buSzPct val="105000"/>
              <a:buFont typeface="Wingdings 2" pitchFamily="18" charset="2"/>
              <a:buChar char=""/>
            </a:pPr>
            <a:endParaRPr lang="en-US" sz="1100" dirty="0">
              <a:latin typeface="+mn-lt"/>
              <a:cs typeface="Arial" charset="0"/>
            </a:endParaRPr>
          </a:p>
        </p:txBody>
      </p:sp>
      <p:pic>
        <p:nvPicPr>
          <p:cNvPr id="91142"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645694" y="1991807"/>
            <a:ext cx="2592388" cy="1400175"/>
          </a:xfrm>
          <a:prstGeom prst="roundRect">
            <a:avLst>
              <a:gd name="adj" fmla="val 16667"/>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Rounded Rectangle 25"/>
          <p:cNvSpPr/>
          <p:nvPr/>
        </p:nvSpPr>
        <p:spPr>
          <a:xfrm>
            <a:off x="3645694" y="1451110"/>
            <a:ext cx="5955506" cy="457200"/>
          </a:xfrm>
          <a:prstGeom prst="roundRect">
            <a:avLst/>
          </a:prstGeom>
          <a:solidFill>
            <a:srgbClr val="2427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smtClean="0">
                <a:solidFill>
                  <a:schemeClr val="bg1"/>
                </a:solidFill>
                <a:latin typeface="+mj-lt"/>
                <a:cs typeface="Arial" charset="0"/>
              </a:rPr>
              <a:t>Construction of </a:t>
            </a:r>
            <a:r>
              <a:rPr lang="en-US" sz="1200" b="1" dirty="0">
                <a:solidFill>
                  <a:schemeClr val="bg1"/>
                </a:solidFill>
                <a:latin typeface="+mj-lt"/>
                <a:cs typeface="Arial" charset="0"/>
              </a:rPr>
              <a:t>the </a:t>
            </a:r>
            <a:r>
              <a:rPr lang="en-US" sz="1200" b="1" dirty="0" smtClean="0">
                <a:solidFill>
                  <a:schemeClr val="bg1"/>
                </a:solidFill>
                <a:latin typeface="+mj-lt"/>
                <a:cs typeface="Arial" charset="0"/>
              </a:rPr>
              <a:t>Jacksonville, FL </a:t>
            </a:r>
            <a:r>
              <a:rPr lang="it-IT" sz="1200" b="1" dirty="0" smtClean="0">
                <a:solidFill>
                  <a:schemeClr val="bg1"/>
                </a:solidFill>
                <a:latin typeface="+mj-lt"/>
                <a:cs typeface="Arial" charset="0"/>
              </a:rPr>
              <a:t>to Atlanta, </a:t>
            </a:r>
            <a:r>
              <a:rPr lang="it-IT" sz="1200" b="1" dirty="0">
                <a:solidFill>
                  <a:schemeClr val="bg1"/>
                </a:solidFill>
                <a:latin typeface="+mj-lt"/>
                <a:cs typeface="Arial" charset="0"/>
              </a:rPr>
              <a:t>GA Route</a:t>
            </a:r>
            <a:endParaRPr lang="en-US" sz="1200" b="1" dirty="0">
              <a:solidFill>
                <a:schemeClr val="bg1"/>
              </a:solidFill>
              <a:latin typeface="+mj-lt"/>
              <a:cs typeface="Arial" charset="0"/>
            </a:endParaRPr>
          </a:p>
        </p:txBody>
      </p:sp>
      <p:sp>
        <p:nvSpPr>
          <p:cNvPr id="10" name="Title 9"/>
          <p:cNvSpPr>
            <a:spLocks noGrp="1"/>
          </p:cNvSpPr>
          <p:nvPr>
            <p:ph type="title"/>
          </p:nvPr>
        </p:nvSpPr>
        <p:spPr/>
        <p:txBody>
          <a:bodyPr/>
          <a:lstStyle/>
          <a:p>
            <a:r>
              <a:rPr lang="en-US" dirty="0" smtClean="0"/>
              <a:t>More than 40% of the Georgia Segment is Already Built </a:t>
            </a:r>
            <a:br>
              <a:rPr lang="en-US" dirty="0" smtClean="0"/>
            </a:br>
            <a:r>
              <a:rPr lang="en-US" dirty="0" smtClean="0"/>
              <a:t>and Carrying Traffic</a:t>
            </a:r>
            <a:endParaRPr lang="en-US" dirty="0"/>
          </a:p>
        </p:txBody>
      </p:sp>
      <p:sp>
        <p:nvSpPr>
          <p:cNvPr id="11" name="Slide Number Placeholder 3"/>
          <p:cNvSpPr txBox="1">
            <a:spLocks noGrp="1"/>
          </p:cNvSpPr>
          <p:nvPr/>
        </p:nvSpPr>
        <p:spPr bwMode="auto">
          <a:xfrm>
            <a:off x="4857369" y="7018338"/>
            <a:ext cx="304800" cy="304800"/>
          </a:xfrm>
          <a:prstGeom prst="rect">
            <a:avLst/>
          </a:prstGeom>
          <a:noFill/>
          <a:ln w="9525">
            <a:noFill/>
            <a:miter lim="800000"/>
            <a:headEnd/>
            <a:tailEnd/>
          </a:ln>
        </p:spPr>
        <p:txBody>
          <a:bodyPr lIns="0" tIns="0" rIns="0" bIns="0" anchor="b"/>
          <a:lstStyle/>
          <a:p>
            <a:pPr algn="ctr"/>
            <a:fld id="{29D9B95D-2008-4164-9E15-E1C12C604A4C}" type="slidenum">
              <a:rPr lang="en-US" sz="1000">
                <a:cs typeface="Arial" charset="0"/>
              </a:rPr>
              <a:pPr algn="ctr"/>
              <a:t>22</a:t>
            </a:fld>
            <a:endParaRPr lang="en-US" sz="1000" dirty="0">
              <a:cs typeface="Arial" charset="0"/>
            </a:endParaRPr>
          </a:p>
        </p:txBody>
      </p:sp>
      <p:sp>
        <p:nvSpPr>
          <p:cNvPr id="5" name="TextBox 4"/>
          <p:cNvSpPr txBox="1"/>
          <p:nvPr/>
        </p:nvSpPr>
        <p:spPr>
          <a:xfrm>
            <a:off x="457199" y="3808484"/>
            <a:ext cx="5448301" cy="3290715"/>
          </a:xfrm>
          <a:prstGeom prst="rect">
            <a:avLst/>
          </a:prstGeom>
          <a:noFill/>
        </p:spPr>
        <p:txBody>
          <a:bodyPr wrap="square" lIns="0" tIns="0" rIns="0" bIns="0" rtlCol="0">
            <a:noAutofit/>
          </a:bodyPr>
          <a:lstStyle/>
          <a:p>
            <a:pPr marL="174625" lvl="1" indent="-174625">
              <a:lnSpc>
                <a:spcPct val="120000"/>
              </a:lnSpc>
              <a:spcBef>
                <a:spcPct val="50000"/>
              </a:spcBef>
              <a:buClr>
                <a:srgbClr val="24245A"/>
              </a:buClr>
              <a:buSzPct val="105000"/>
              <a:buBlip>
                <a:blip r:embed="rId3"/>
              </a:buBlip>
            </a:pPr>
            <a:r>
              <a:rPr lang="en-US" sz="1100" dirty="0" smtClean="0">
                <a:cs typeface="Arial" charset="0"/>
              </a:rPr>
              <a:t> Multiple </a:t>
            </a:r>
            <a:r>
              <a:rPr lang="en-US" sz="1100" dirty="0">
                <a:cs typeface="Arial" charset="0"/>
              </a:rPr>
              <a:t>Georgia, national and international entities already planning to utilize the Allied Fiber system</a:t>
            </a:r>
          </a:p>
          <a:p>
            <a:pPr marL="174625" lvl="1" indent="-174625">
              <a:lnSpc>
                <a:spcPct val="120000"/>
              </a:lnSpc>
              <a:spcBef>
                <a:spcPct val="50000"/>
              </a:spcBef>
              <a:buClr>
                <a:srgbClr val="24245A"/>
              </a:buClr>
              <a:buSzPct val="105000"/>
              <a:buBlip>
                <a:blip r:embed="rId3"/>
              </a:buBlip>
            </a:pPr>
            <a:r>
              <a:rPr lang="en-US" sz="1100" dirty="0" smtClean="0">
                <a:cs typeface="Arial" charset="0"/>
              </a:rPr>
              <a:t> Allied </a:t>
            </a:r>
            <a:r>
              <a:rPr lang="en-US" sz="1100" dirty="0">
                <a:cs typeface="Arial" charset="0"/>
              </a:rPr>
              <a:t>Fiber’s Macon, GA – Valdosta, GA route is already facilitating the connection of 250+ wireless </a:t>
            </a:r>
            <a:r>
              <a:rPr lang="en-US" sz="1100" dirty="0" smtClean="0">
                <a:cs typeface="Arial" charset="0"/>
              </a:rPr>
              <a:t>towers</a:t>
            </a:r>
            <a:endParaRPr lang="en-US" sz="1100" dirty="0">
              <a:cs typeface="Arial" charset="0"/>
            </a:endParaRPr>
          </a:p>
          <a:p>
            <a:pPr marL="174625" lvl="1" indent="-174625">
              <a:lnSpc>
                <a:spcPct val="120000"/>
              </a:lnSpc>
              <a:spcBef>
                <a:spcPct val="50000"/>
              </a:spcBef>
              <a:buClr>
                <a:srgbClr val="24245A"/>
              </a:buClr>
              <a:buSzPct val="105000"/>
              <a:buBlip>
                <a:blip r:embed="rId3"/>
              </a:buBlip>
            </a:pPr>
            <a:r>
              <a:rPr lang="en-US" sz="1100" dirty="0" smtClean="0">
                <a:cs typeface="Arial" charset="0"/>
              </a:rPr>
              <a:t> Allied </a:t>
            </a:r>
            <a:r>
              <a:rPr lang="en-US" sz="1100" dirty="0">
                <a:cs typeface="Arial" charset="0"/>
              </a:rPr>
              <a:t>Fiber’s </a:t>
            </a:r>
            <a:r>
              <a:rPr lang="en-US" sz="1100" dirty="0" smtClean="0">
                <a:cs typeface="Arial" charset="0"/>
              </a:rPr>
              <a:t>next</a:t>
            </a:r>
            <a:r>
              <a:rPr lang="en-US" sz="1100" dirty="0">
                <a:cs typeface="Arial" charset="0"/>
              </a:rPr>
              <a:t>-generation fiber build in Georgia will…</a:t>
            </a:r>
          </a:p>
          <a:p>
            <a:pPr marL="519113" lvl="1" indent="-168275">
              <a:spcBef>
                <a:spcPct val="50000"/>
              </a:spcBef>
              <a:buClr>
                <a:srgbClr val="24245A"/>
              </a:buClr>
              <a:buSzPct val="105000"/>
              <a:buFont typeface="Wingdings 2" pitchFamily="18" charset="2"/>
              <a:buChar char=""/>
            </a:pPr>
            <a:r>
              <a:rPr lang="en-US" sz="1100" dirty="0">
                <a:latin typeface="+mn-lt"/>
                <a:cs typeface="Arial" panose="020B0604020202020204" pitchFamily="34" charset="0"/>
              </a:rPr>
              <a:t>Facilitate the extension of fiber to hundreds of additional wireless towers and rural municipalities</a:t>
            </a:r>
          </a:p>
          <a:p>
            <a:pPr marL="519113" lvl="1" indent="-168275">
              <a:spcBef>
                <a:spcPct val="50000"/>
              </a:spcBef>
              <a:buClr>
                <a:srgbClr val="24245A"/>
              </a:buClr>
              <a:buSzPct val="105000"/>
              <a:buFont typeface="Wingdings 2" pitchFamily="18" charset="2"/>
              <a:buChar char=""/>
            </a:pPr>
            <a:r>
              <a:rPr lang="en-US" sz="1100" dirty="0">
                <a:latin typeface="+mn-lt"/>
                <a:cs typeface="Arial" panose="020B0604020202020204" pitchFamily="34" charset="0"/>
              </a:rPr>
              <a:t>Provide 5 new network-neutral colocation facilities along central Georgia which will allow the open interconnection between ALL Georgia networks within those </a:t>
            </a:r>
            <a:r>
              <a:rPr lang="en-US" sz="1100" dirty="0" smtClean="0">
                <a:latin typeface="+mn-lt"/>
                <a:cs typeface="Arial" panose="020B0604020202020204" pitchFamily="34" charset="0"/>
              </a:rPr>
              <a:t>facilities</a:t>
            </a:r>
          </a:p>
          <a:p>
            <a:pPr marL="519113" lvl="1" indent="-168275">
              <a:spcBef>
                <a:spcPct val="50000"/>
              </a:spcBef>
              <a:buClr>
                <a:srgbClr val="24245A"/>
              </a:buClr>
              <a:buSzPct val="105000"/>
              <a:buFont typeface="Wingdings 2" pitchFamily="18" charset="2"/>
              <a:buChar char=""/>
            </a:pPr>
            <a:r>
              <a:rPr lang="en-US" sz="1100" dirty="0" smtClean="0">
                <a:latin typeface="+mn-lt"/>
                <a:cs typeface="Arial" panose="020B0604020202020204" pitchFamily="34" charset="0"/>
              </a:rPr>
              <a:t>Provide undersea cable operators and their customers with direct access to critical interconnection points in Atlanta, GA</a:t>
            </a:r>
            <a:endParaRPr lang="en-US" sz="1100" dirty="0">
              <a:latin typeface="+mn-lt"/>
              <a:cs typeface="Arial" panose="020B0604020202020204" pitchFamily="34" charset="0"/>
            </a:endParaRPr>
          </a:p>
        </p:txBody>
      </p:sp>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46201" y="1995074"/>
            <a:ext cx="3233063" cy="48417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8" name="Straight Arrow Connector 7"/>
          <p:cNvCxnSpPr/>
          <p:nvPr/>
        </p:nvCxnSpPr>
        <p:spPr>
          <a:xfrm flipH="1">
            <a:off x="7437120" y="3276600"/>
            <a:ext cx="827314" cy="115382"/>
          </a:xfrm>
          <a:prstGeom prst="straightConnector1">
            <a:avLst/>
          </a:prstGeom>
          <a:ln w="25400" cmpd="sng">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8167035" y="2852737"/>
            <a:ext cx="1447419" cy="542925"/>
          </a:xfrm>
          <a:prstGeom prst="roundRect">
            <a:avLst/>
          </a:prstGeom>
          <a:solidFill>
            <a:schemeClr val="bg1"/>
          </a:solidFill>
          <a:ln w="19050">
            <a:solidFill>
              <a:srgbClr val="5B739F"/>
            </a:solidFill>
          </a:ln>
          <a:effectLst>
            <a:outerShdw blurRad="50800" dist="38100" dir="2700000" algn="tl" rotWithShape="0">
              <a:prstClr val="black">
                <a:alpha val="40000"/>
              </a:prstClr>
            </a:outerShdw>
          </a:effectLst>
        </p:spPr>
        <p:txBody>
          <a:bodyPr wrap="square" lIns="0" tIns="0" rIns="0" bIns="0" rtlCol="0" anchor="ctr">
            <a:noAutofit/>
          </a:bodyPr>
          <a:lstStyle/>
          <a:p>
            <a:pPr algn="ctr"/>
            <a:r>
              <a:rPr lang="en-US" sz="1000" dirty="0" smtClean="0">
                <a:latin typeface="+mn-lt"/>
                <a:cs typeface="Arial" pitchFamily="34" charset="0"/>
              </a:rPr>
              <a:t>150 mile segment is operational and carrying live traffic</a:t>
            </a:r>
          </a:p>
        </p:txBody>
      </p:sp>
      <p:cxnSp>
        <p:nvCxnSpPr>
          <p:cNvPr id="12" name="Straight Arrow Connector 11"/>
          <p:cNvCxnSpPr/>
          <p:nvPr/>
        </p:nvCxnSpPr>
        <p:spPr>
          <a:xfrm flipH="1">
            <a:off x="7734300" y="3276600"/>
            <a:ext cx="432735" cy="2413000"/>
          </a:xfrm>
          <a:prstGeom prst="straightConnector1">
            <a:avLst/>
          </a:prstGeom>
          <a:ln w="25400" cmpd="sng">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6518415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6" name="AutoShape 6"/>
          <p:cNvSpPr>
            <a:spLocks noChangeArrowheads="1"/>
          </p:cNvSpPr>
          <p:nvPr/>
        </p:nvSpPr>
        <p:spPr bwMode="auto">
          <a:xfrm>
            <a:off x="276747" y="1661833"/>
            <a:ext cx="927158" cy="974615"/>
          </a:xfrm>
          <a:prstGeom prst="roundRect">
            <a:avLst>
              <a:gd name="adj" fmla="val 16667"/>
            </a:avLst>
          </a:prstGeom>
          <a:solidFill>
            <a:schemeClr val="accent1">
              <a:lumMod val="40000"/>
              <a:lumOff val="60000"/>
            </a:schemeClr>
          </a:solidFill>
          <a:ln w="25400">
            <a:solidFill>
              <a:schemeClr val="accent1"/>
            </a:solidFill>
            <a:round/>
            <a:headEnd/>
            <a:tailEnd/>
          </a:ln>
          <a:effectLst>
            <a:outerShdw blurRad="50800" dist="38100" dir="2700000" algn="tl" rotWithShape="0">
              <a:prstClr val="black">
                <a:alpha val="40000"/>
              </a:prstClr>
            </a:outerShdw>
          </a:effectLst>
        </p:spPr>
        <p:txBody>
          <a:bodyPr wrap="none" anchor="ctr"/>
          <a:lstStyle/>
          <a:p>
            <a:pPr algn="ctr" defTabSz="914400">
              <a:lnSpc>
                <a:spcPct val="120000"/>
              </a:lnSpc>
            </a:pPr>
            <a:r>
              <a:rPr lang="en-US" sz="800" b="1" dirty="0" smtClean="0">
                <a:solidFill>
                  <a:srgbClr val="292929"/>
                </a:solidFill>
              </a:rPr>
              <a:t>Northeast Route:</a:t>
            </a:r>
          </a:p>
          <a:p>
            <a:pPr algn="ctr" defTabSz="914400">
              <a:lnSpc>
                <a:spcPct val="120000"/>
              </a:lnSpc>
            </a:pPr>
            <a:r>
              <a:rPr lang="en-US" sz="800" b="1" dirty="0" smtClean="0">
                <a:solidFill>
                  <a:srgbClr val="292929"/>
                </a:solidFill>
              </a:rPr>
              <a:t>New York, NY </a:t>
            </a:r>
            <a:r>
              <a:rPr lang="en-US" sz="800" b="1" dirty="0" smtClean="0">
                <a:solidFill>
                  <a:srgbClr val="292929"/>
                </a:solidFill>
                <a:sym typeface="Wingdings" pitchFamily="2" charset="2"/>
              </a:rPr>
              <a:t> </a:t>
            </a:r>
          </a:p>
          <a:p>
            <a:pPr algn="ctr" defTabSz="914400">
              <a:lnSpc>
                <a:spcPct val="120000"/>
              </a:lnSpc>
            </a:pPr>
            <a:r>
              <a:rPr lang="en-US" sz="800" b="1" dirty="0" smtClean="0">
                <a:solidFill>
                  <a:srgbClr val="292929"/>
                </a:solidFill>
              </a:rPr>
              <a:t>Ashburn, VA </a:t>
            </a:r>
            <a:r>
              <a:rPr lang="en-US" sz="800" b="1" dirty="0" smtClean="0">
                <a:solidFill>
                  <a:srgbClr val="292929"/>
                </a:solidFill>
                <a:sym typeface="Wingdings" pitchFamily="2" charset="2"/>
              </a:rPr>
              <a:t></a:t>
            </a:r>
          </a:p>
          <a:p>
            <a:pPr algn="ctr" defTabSz="914400">
              <a:lnSpc>
                <a:spcPct val="120000"/>
              </a:lnSpc>
            </a:pPr>
            <a:r>
              <a:rPr lang="en-US" sz="800" b="1" dirty="0" smtClean="0">
                <a:solidFill>
                  <a:srgbClr val="292929"/>
                </a:solidFill>
                <a:sym typeface="Wingdings" pitchFamily="2" charset="2"/>
              </a:rPr>
              <a:t>Chicago, IL</a:t>
            </a:r>
            <a:endParaRPr lang="en-US" sz="800" b="1" dirty="0">
              <a:solidFill>
                <a:srgbClr val="292929"/>
              </a:solidFill>
            </a:endParaRPr>
          </a:p>
        </p:txBody>
      </p:sp>
      <p:sp>
        <p:nvSpPr>
          <p:cNvPr id="95237" name="AutoShape 7"/>
          <p:cNvSpPr>
            <a:spLocks noChangeArrowheads="1"/>
          </p:cNvSpPr>
          <p:nvPr/>
        </p:nvSpPr>
        <p:spPr bwMode="auto">
          <a:xfrm>
            <a:off x="4319806" y="1660525"/>
            <a:ext cx="1157784" cy="978408"/>
          </a:xfrm>
          <a:prstGeom prst="roundRect">
            <a:avLst>
              <a:gd name="adj" fmla="val 16667"/>
            </a:avLst>
          </a:prstGeom>
          <a:solidFill>
            <a:schemeClr val="accent1">
              <a:lumMod val="40000"/>
              <a:lumOff val="60000"/>
            </a:schemeClr>
          </a:solidFill>
          <a:ln w="25400">
            <a:solidFill>
              <a:schemeClr val="accent1"/>
            </a:solidFill>
            <a:round/>
            <a:headEnd/>
            <a:tailEnd/>
          </a:ln>
          <a:effectLst>
            <a:outerShdw blurRad="50800" dist="38100" dir="2700000" algn="tl" rotWithShape="0">
              <a:prstClr val="black">
                <a:alpha val="40000"/>
              </a:prstClr>
            </a:outerShdw>
          </a:effectLst>
        </p:spPr>
        <p:txBody>
          <a:bodyPr wrap="none" anchor="ctr"/>
          <a:lstStyle/>
          <a:p>
            <a:pPr algn="ctr" defTabSz="914400">
              <a:lnSpc>
                <a:spcPct val="120000"/>
              </a:lnSpc>
            </a:pPr>
            <a:r>
              <a:rPr lang="en-US" sz="800" b="1" dirty="0" smtClean="0">
                <a:solidFill>
                  <a:srgbClr val="292929"/>
                </a:solidFill>
              </a:rPr>
              <a:t>North Route:</a:t>
            </a:r>
            <a:endParaRPr lang="en-US" sz="800" b="1" dirty="0">
              <a:solidFill>
                <a:srgbClr val="292929"/>
              </a:solidFill>
            </a:endParaRPr>
          </a:p>
          <a:p>
            <a:pPr algn="ctr" defTabSz="914400">
              <a:lnSpc>
                <a:spcPct val="120000"/>
              </a:lnSpc>
            </a:pPr>
            <a:r>
              <a:rPr lang="en-US" sz="800" b="1" dirty="0">
                <a:solidFill>
                  <a:srgbClr val="292929"/>
                </a:solidFill>
              </a:rPr>
              <a:t>Chicago, IL </a:t>
            </a:r>
            <a:r>
              <a:rPr lang="en-US" sz="800" b="1" dirty="0">
                <a:solidFill>
                  <a:srgbClr val="292929"/>
                </a:solidFill>
                <a:sym typeface="Wingdings" pitchFamily="2" charset="2"/>
              </a:rPr>
              <a:t> </a:t>
            </a:r>
          </a:p>
          <a:p>
            <a:pPr algn="ctr" defTabSz="914400">
              <a:lnSpc>
                <a:spcPct val="120000"/>
              </a:lnSpc>
            </a:pPr>
            <a:r>
              <a:rPr lang="en-US" sz="800" b="1" dirty="0">
                <a:solidFill>
                  <a:srgbClr val="292929"/>
                </a:solidFill>
              </a:rPr>
              <a:t>Seattle, WA</a:t>
            </a:r>
          </a:p>
        </p:txBody>
      </p:sp>
      <p:sp>
        <p:nvSpPr>
          <p:cNvPr id="95238" name="AutoShape 8"/>
          <p:cNvSpPr>
            <a:spLocks noChangeArrowheads="1"/>
          </p:cNvSpPr>
          <p:nvPr/>
        </p:nvSpPr>
        <p:spPr bwMode="auto">
          <a:xfrm>
            <a:off x="5887216" y="1640205"/>
            <a:ext cx="921067" cy="978408"/>
          </a:xfrm>
          <a:prstGeom prst="roundRect">
            <a:avLst>
              <a:gd name="adj" fmla="val 16667"/>
            </a:avLst>
          </a:prstGeom>
          <a:solidFill>
            <a:schemeClr val="accent1">
              <a:lumMod val="40000"/>
              <a:lumOff val="60000"/>
            </a:schemeClr>
          </a:solidFill>
          <a:ln w="25400">
            <a:solidFill>
              <a:schemeClr val="accent1"/>
            </a:solidFill>
            <a:round/>
            <a:headEnd/>
            <a:tailEnd/>
          </a:ln>
          <a:effectLst>
            <a:outerShdw blurRad="50800" dist="38100" dir="2700000" algn="tl" rotWithShape="0">
              <a:prstClr val="black">
                <a:alpha val="40000"/>
              </a:prstClr>
            </a:outerShdw>
          </a:effectLst>
        </p:spPr>
        <p:txBody>
          <a:bodyPr wrap="none" anchor="ctr"/>
          <a:lstStyle/>
          <a:p>
            <a:pPr algn="ctr" defTabSz="914400">
              <a:lnSpc>
                <a:spcPct val="120000"/>
              </a:lnSpc>
            </a:pPr>
            <a:r>
              <a:rPr lang="en-US" sz="800" b="1" dirty="0">
                <a:solidFill>
                  <a:srgbClr val="292929"/>
                </a:solidFill>
              </a:rPr>
              <a:t>West </a:t>
            </a:r>
            <a:r>
              <a:rPr lang="en-US" sz="800" b="1" dirty="0" smtClean="0">
                <a:solidFill>
                  <a:srgbClr val="292929"/>
                </a:solidFill>
              </a:rPr>
              <a:t>Route:</a:t>
            </a:r>
            <a:endParaRPr lang="en-US" sz="800" b="1" dirty="0">
              <a:solidFill>
                <a:srgbClr val="292929"/>
              </a:solidFill>
            </a:endParaRPr>
          </a:p>
          <a:p>
            <a:pPr algn="ctr" defTabSz="914400">
              <a:lnSpc>
                <a:spcPct val="120000"/>
              </a:lnSpc>
            </a:pPr>
            <a:r>
              <a:rPr lang="es-ES" sz="800" b="1" dirty="0">
                <a:solidFill>
                  <a:srgbClr val="292929"/>
                </a:solidFill>
              </a:rPr>
              <a:t>Seattle, WA </a:t>
            </a:r>
            <a:r>
              <a:rPr lang="en-US" sz="800" b="1" dirty="0">
                <a:solidFill>
                  <a:srgbClr val="292929"/>
                </a:solidFill>
                <a:sym typeface="Wingdings" pitchFamily="2" charset="2"/>
              </a:rPr>
              <a:t> </a:t>
            </a:r>
          </a:p>
          <a:p>
            <a:pPr algn="ctr" defTabSz="914400">
              <a:lnSpc>
                <a:spcPct val="120000"/>
              </a:lnSpc>
            </a:pPr>
            <a:r>
              <a:rPr lang="en-US" sz="800" b="1" dirty="0" smtClean="0">
                <a:solidFill>
                  <a:srgbClr val="292929"/>
                </a:solidFill>
              </a:rPr>
              <a:t>Los </a:t>
            </a:r>
            <a:r>
              <a:rPr lang="en-US" sz="800" b="1" dirty="0">
                <a:solidFill>
                  <a:srgbClr val="292929"/>
                </a:solidFill>
              </a:rPr>
              <a:t>Angeles, CA </a:t>
            </a:r>
          </a:p>
        </p:txBody>
      </p:sp>
      <p:sp>
        <p:nvSpPr>
          <p:cNvPr id="95239" name="AutoShape 9"/>
          <p:cNvSpPr>
            <a:spLocks noChangeArrowheads="1"/>
          </p:cNvSpPr>
          <p:nvPr/>
        </p:nvSpPr>
        <p:spPr bwMode="auto">
          <a:xfrm>
            <a:off x="7187587" y="1625600"/>
            <a:ext cx="1133347" cy="978408"/>
          </a:xfrm>
          <a:prstGeom prst="roundRect">
            <a:avLst>
              <a:gd name="adj" fmla="val 16667"/>
            </a:avLst>
          </a:prstGeom>
          <a:solidFill>
            <a:schemeClr val="accent1">
              <a:lumMod val="40000"/>
              <a:lumOff val="60000"/>
            </a:schemeClr>
          </a:solidFill>
          <a:ln w="25400">
            <a:solidFill>
              <a:schemeClr val="accent1"/>
            </a:solidFill>
            <a:round/>
            <a:headEnd/>
            <a:tailEnd/>
          </a:ln>
          <a:effectLst>
            <a:outerShdw blurRad="50800" dist="38100" dir="2700000" algn="tl" rotWithShape="0">
              <a:prstClr val="black">
                <a:alpha val="40000"/>
              </a:prstClr>
            </a:outerShdw>
          </a:effectLst>
        </p:spPr>
        <p:txBody>
          <a:bodyPr wrap="none" anchor="ctr"/>
          <a:lstStyle/>
          <a:p>
            <a:pPr algn="ctr" defTabSz="914400">
              <a:lnSpc>
                <a:spcPct val="120000"/>
              </a:lnSpc>
            </a:pPr>
            <a:r>
              <a:rPr lang="en-US" sz="800" b="1" dirty="0" smtClean="0">
                <a:solidFill>
                  <a:srgbClr val="292929"/>
                </a:solidFill>
              </a:rPr>
              <a:t>Southwest Route:</a:t>
            </a:r>
            <a:endParaRPr lang="en-US" sz="800" b="1" dirty="0">
              <a:solidFill>
                <a:srgbClr val="292929"/>
              </a:solidFill>
            </a:endParaRPr>
          </a:p>
          <a:p>
            <a:pPr algn="ctr" defTabSz="914400">
              <a:lnSpc>
                <a:spcPct val="120000"/>
              </a:lnSpc>
            </a:pPr>
            <a:r>
              <a:rPr lang="en-US" sz="800" b="1" dirty="0">
                <a:solidFill>
                  <a:srgbClr val="292929"/>
                </a:solidFill>
              </a:rPr>
              <a:t>Los Angeles, CA </a:t>
            </a:r>
            <a:r>
              <a:rPr lang="en-US" sz="800" b="1" dirty="0">
                <a:solidFill>
                  <a:srgbClr val="292929"/>
                </a:solidFill>
                <a:sym typeface="Wingdings" pitchFamily="2" charset="2"/>
              </a:rPr>
              <a:t> </a:t>
            </a:r>
          </a:p>
          <a:p>
            <a:pPr algn="ctr" defTabSz="914400">
              <a:lnSpc>
                <a:spcPct val="120000"/>
              </a:lnSpc>
            </a:pPr>
            <a:r>
              <a:rPr lang="en-US" sz="800" b="1" dirty="0" smtClean="0">
                <a:solidFill>
                  <a:srgbClr val="292929"/>
                </a:solidFill>
              </a:rPr>
              <a:t>Dallas, TX</a:t>
            </a:r>
            <a:endParaRPr lang="en-US" sz="800" b="1" dirty="0">
              <a:solidFill>
                <a:srgbClr val="292929"/>
              </a:solidFill>
            </a:endParaRPr>
          </a:p>
        </p:txBody>
      </p:sp>
      <p:grpSp>
        <p:nvGrpSpPr>
          <p:cNvPr id="95246" name="Group 49"/>
          <p:cNvGrpSpPr>
            <a:grpSpLocks/>
          </p:cNvGrpSpPr>
          <p:nvPr/>
        </p:nvGrpSpPr>
        <p:grpSpPr bwMode="auto">
          <a:xfrm>
            <a:off x="1322696" y="1996970"/>
            <a:ext cx="172043" cy="302184"/>
            <a:chOff x="1379" y="1279"/>
            <a:chExt cx="442" cy="482"/>
          </a:xfrm>
        </p:grpSpPr>
        <p:pic>
          <p:nvPicPr>
            <p:cNvPr id="95257" name="Picture 55" descr="RoundedArrow.wmf"/>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79" y="1301"/>
              <a:ext cx="442" cy="460"/>
            </a:xfrm>
            <a:prstGeom prst="rect">
              <a:avLst/>
            </a:prstGeom>
            <a:noFill/>
            <a:ln w="9525">
              <a:noFill/>
              <a:miter lim="800000"/>
              <a:headEnd/>
              <a:tailEnd/>
            </a:ln>
          </p:spPr>
        </p:pic>
        <p:pic>
          <p:nvPicPr>
            <p:cNvPr id="95258" name="Picture 4" descr="logo.wmf"/>
            <p:cNvPicPr>
              <a:picLocks noChangeAspect="1"/>
            </p:cNvPicPr>
            <p:nvPr/>
          </p:nvPicPr>
          <p:blipFill>
            <a:blip r:embed="rId4" cstate="email">
              <a:extLst>
                <a:ext uri="{28A0092B-C50C-407E-A947-70E740481C1C}">
                  <a14:useLocalDpi xmlns:a14="http://schemas.microsoft.com/office/drawing/2010/main"/>
                </a:ext>
              </a:extLst>
            </a:blip>
            <a:srcRect r="79712" b="-2127"/>
            <a:stretch>
              <a:fillRect/>
            </a:stretch>
          </p:blipFill>
          <p:spPr bwMode="auto">
            <a:xfrm>
              <a:off x="1440" y="1448"/>
              <a:ext cx="191" cy="171"/>
            </a:xfrm>
            <a:prstGeom prst="rect">
              <a:avLst/>
            </a:prstGeom>
            <a:noFill/>
            <a:ln w="9525">
              <a:noFill/>
              <a:miter lim="800000"/>
              <a:headEnd/>
              <a:tailEnd/>
            </a:ln>
          </p:spPr>
        </p:pic>
        <p:sp>
          <p:nvSpPr>
            <p:cNvPr id="95259" name="AutoShape 1"/>
            <p:cNvSpPr>
              <a:spLocks noChangeAspect="1" noChangeArrowheads="1"/>
            </p:cNvSpPr>
            <p:nvPr/>
          </p:nvSpPr>
          <p:spPr bwMode="auto">
            <a:xfrm>
              <a:off x="1385" y="1279"/>
              <a:ext cx="425" cy="475"/>
            </a:xfrm>
            <a:prstGeom prst="rect">
              <a:avLst/>
            </a:prstGeom>
            <a:noFill/>
            <a:ln w="9525">
              <a:noFill/>
              <a:miter lim="800000"/>
              <a:headEnd/>
              <a:tailEnd/>
            </a:ln>
          </p:spPr>
          <p:txBody>
            <a:bodyPr/>
            <a:lstStyle/>
            <a:p>
              <a:pPr defTabSz="914400"/>
              <a:endParaRPr lang="en-US" dirty="0"/>
            </a:p>
          </p:txBody>
        </p:sp>
        <p:sp>
          <p:nvSpPr>
            <p:cNvPr id="95260" name="AutoShape 20"/>
            <p:cNvSpPr>
              <a:spLocks noChangeAspect="1" noChangeArrowheads="1"/>
            </p:cNvSpPr>
            <p:nvPr/>
          </p:nvSpPr>
          <p:spPr bwMode="auto">
            <a:xfrm>
              <a:off x="1385" y="1279"/>
              <a:ext cx="425" cy="475"/>
            </a:xfrm>
            <a:prstGeom prst="rect">
              <a:avLst/>
            </a:prstGeom>
            <a:noFill/>
            <a:ln w="9525">
              <a:noFill/>
              <a:miter lim="800000"/>
              <a:headEnd/>
              <a:tailEnd/>
            </a:ln>
          </p:spPr>
          <p:txBody>
            <a:bodyPr/>
            <a:lstStyle/>
            <a:p>
              <a:pPr defTabSz="914400"/>
              <a:endParaRPr lang="en-US" dirty="0"/>
            </a:p>
          </p:txBody>
        </p:sp>
      </p:grpSp>
      <p:sp>
        <p:nvSpPr>
          <p:cNvPr id="44" name="Title 43"/>
          <p:cNvSpPr>
            <a:spLocks noGrp="1"/>
          </p:cNvSpPr>
          <p:nvPr>
            <p:ph type="title"/>
          </p:nvPr>
        </p:nvSpPr>
        <p:spPr/>
        <p:txBody>
          <a:bodyPr/>
          <a:lstStyle/>
          <a:p>
            <a:r>
              <a:rPr lang="en-US" dirty="0" smtClean="0"/>
              <a:t>Long-term Plan to Broaden our Footprint Across the U.S.</a:t>
            </a:r>
            <a:endParaRPr lang="en-US" dirty="0"/>
          </a:p>
        </p:txBody>
      </p:sp>
      <p:sp>
        <p:nvSpPr>
          <p:cNvPr id="45" name="Slide Number Placeholder 3"/>
          <p:cNvSpPr txBox="1">
            <a:spLocks noGrp="1"/>
          </p:cNvSpPr>
          <p:nvPr/>
        </p:nvSpPr>
        <p:spPr bwMode="auto">
          <a:xfrm>
            <a:off x="4857369" y="7018338"/>
            <a:ext cx="304800" cy="304800"/>
          </a:xfrm>
          <a:prstGeom prst="rect">
            <a:avLst/>
          </a:prstGeom>
          <a:noFill/>
          <a:ln w="9525">
            <a:noFill/>
            <a:miter lim="800000"/>
            <a:headEnd/>
            <a:tailEnd/>
          </a:ln>
        </p:spPr>
        <p:txBody>
          <a:bodyPr lIns="0" tIns="0" rIns="0" bIns="0" anchor="b"/>
          <a:lstStyle/>
          <a:p>
            <a:pPr algn="ctr"/>
            <a:fld id="{29D9B95D-2008-4164-9E15-E1C12C604A4C}" type="slidenum">
              <a:rPr lang="en-US" sz="1000">
                <a:cs typeface="Arial" charset="0"/>
              </a:rPr>
              <a:pPr algn="ctr"/>
              <a:t>23</a:t>
            </a:fld>
            <a:endParaRPr lang="en-US" sz="1000" dirty="0">
              <a:cs typeface="Arial" charset="0"/>
            </a:endParaRPr>
          </a:p>
        </p:txBody>
      </p:sp>
      <p:sp>
        <p:nvSpPr>
          <p:cNvPr id="46" name="AutoShape 6"/>
          <p:cNvSpPr>
            <a:spLocks noChangeArrowheads="1"/>
          </p:cNvSpPr>
          <p:nvPr/>
        </p:nvSpPr>
        <p:spPr bwMode="auto">
          <a:xfrm>
            <a:off x="1615716" y="1670557"/>
            <a:ext cx="852150" cy="978408"/>
          </a:xfrm>
          <a:prstGeom prst="roundRect">
            <a:avLst>
              <a:gd name="adj" fmla="val 16667"/>
            </a:avLst>
          </a:prstGeom>
          <a:solidFill>
            <a:schemeClr val="accent1">
              <a:lumMod val="40000"/>
              <a:lumOff val="60000"/>
            </a:schemeClr>
          </a:solidFill>
          <a:ln w="25400">
            <a:solidFill>
              <a:schemeClr val="accent1"/>
            </a:solidFill>
            <a:round/>
            <a:headEnd/>
            <a:tailEnd/>
          </a:ln>
          <a:effectLst>
            <a:outerShdw blurRad="50800" dist="38100" dir="2700000" algn="tl" rotWithShape="0">
              <a:prstClr val="black">
                <a:alpha val="40000"/>
              </a:prstClr>
            </a:outerShdw>
          </a:effectLst>
        </p:spPr>
        <p:txBody>
          <a:bodyPr wrap="none" anchor="ctr"/>
          <a:lstStyle/>
          <a:p>
            <a:pPr algn="ctr" defTabSz="914400">
              <a:lnSpc>
                <a:spcPct val="120000"/>
              </a:lnSpc>
            </a:pPr>
            <a:r>
              <a:rPr lang="en-US" sz="800" b="1" dirty="0">
                <a:solidFill>
                  <a:srgbClr val="292929"/>
                </a:solidFill>
              </a:rPr>
              <a:t>East </a:t>
            </a:r>
            <a:r>
              <a:rPr lang="en-US" sz="800" b="1" dirty="0" smtClean="0">
                <a:solidFill>
                  <a:srgbClr val="292929"/>
                </a:solidFill>
              </a:rPr>
              <a:t>Route:</a:t>
            </a:r>
            <a:endParaRPr lang="en-US" sz="800" b="1" dirty="0">
              <a:solidFill>
                <a:srgbClr val="292929"/>
              </a:solidFill>
            </a:endParaRPr>
          </a:p>
          <a:p>
            <a:pPr algn="ctr" defTabSz="914400">
              <a:lnSpc>
                <a:spcPct val="120000"/>
              </a:lnSpc>
            </a:pPr>
            <a:r>
              <a:rPr lang="en-US" sz="800" b="1" dirty="0">
                <a:solidFill>
                  <a:srgbClr val="292929"/>
                </a:solidFill>
              </a:rPr>
              <a:t>Atlanta, GA </a:t>
            </a:r>
            <a:r>
              <a:rPr lang="en-US" sz="800" b="1" dirty="0">
                <a:solidFill>
                  <a:srgbClr val="292929"/>
                </a:solidFill>
                <a:sym typeface="Wingdings" pitchFamily="2" charset="2"/>
              </a:rPr>
              <a:t> </a:t>
            </a:r>
          </a:p>
          <a:p>
            <a:pPr algn="ctr" defTabSz="914400">
              <a:lnSpc>
                <a:spcPct val="120000"/>
              </a:lnSpc>
            </a:pPr>
            <a:r>
              <a:rPr lang="en-US" sz="800" b="1" dirty="0">
                <a:solidFill>
                  <a:srgbClr val="292929"/>
                </a:solidFill>
              </a:rPr>
              <a:t>Chattanooga, TN</a:t>
            </a:r>
            <a:endParaRPr lang="en-US" sz="800" b="1" dirty="0">
              <a:solidFill>
                <a:srgbClr val="292929"/>
              </a:solidFill>
              <a:sym typeface="Wingdings" pitchFamily="2" charset="2"/>
            </a:endParaRPr>
          </a:p>
        </p:txBody>
      </p:sp>
      <p:sp>
        <p:nvSpPr>
          <p:cNvPr id="64" name="AutoShape 7"/>
          <p:cNvSpPr>
            <a:spLocks noChangeArrowheads="1"/>
          </p:cNvSpPr>
          <p:nvPr/>
        </p:nvSpPr>
        <p:spPr bwMode="auto">
          <a:xfrm>
            <a:off x="2859905" y="1670050"/>
            <a:ext cx="1061264" cy="978408"/>
          </a:xfrm>
          <a:prstGeom prst="roundRect">
            <a:avLst>
              <a:gd name="adj" fmla="val 16667"/>
            </a:avLst>
          </a:prstGeom>
          <a:solidFill>
            <a:schemeClr val="accent1">
              <a:lumMod val="40000"/>
              <a:lumOff val="60000"/>
            </a:schemeClr>
          </a:solidFill>
          <a:ln w="25400">
            <a:solidFill>
              <a:schemeClr val="accent1"/>
            </a:solidFill>
            <a:round/>
            <a:headEnd/>
            <a:tailEnd/>
          </a:ln>
          <a:effectLst>
            <a:outerShdw blurRad="50800" dist="38100" dir="2700000" algn="tl" rotWithShape="0">
              <a:prstClr val="black">
                <a:alpha val="40000"/>
              </a:prstClr>
            </a:outerShdw>
          </a:effectLst>
        </p:spPr>
        <p:txBody>
          <a:bodyPr wrap="none" anchor="ctr"/>
          <a:lstStyle/>
          <a:p>
            <a:pPr algn="ctr" defTabSz="914400">
              <a:lnSpc>
                <a:spcPct val="120000"/>
              </a:lnSpc>
            </a:pPr>
            <a:r>
              <a:rPr lang="en-US" sz="800" b="1" dirty="0">
                <a:solidFill>
                  <a:srgbClr val="292929"/>
                </a:solidFill>
              </a:rPr>
              <a:t>East </a:t>
            </a:r>
            <a:r>
              <a:rPr lang="en-US" sz="800" b="1" dirty="0" smtClean="0">
                <a:solidFill>
                  <a:srgbClr val="292929"/>
                </a:solidFill>
              </a:rPr>
              <a:t>Route:</a:t>
            </a:r>
            <a:endParaRPr lang="en-US" sz="800" b="1" dirty="0">
              <a:solidFill>
                <a:srgbClr val="292929"/>
              </a:solidFill>
            </a:endParaRPr>
          </a:p>
          <a:p>
            <a:pPr algn="ctr" defTabSz="914400">
              <a:lnSpc>
                <a:spcPct val="120000"/>
              </a:lnSpc>
            </a:pPr>
            <a:r>
              <a:rPr lang="en-US" sz="800" b="1" dirty="0">
                <a:solidFill>
                  <a:srgbClr val="292929"/>
                </a:solidFill>
              </a:rPr>
              <a:t>Chattanooga, TN </a:t>
            </a:r>
            <a:r>
              <a:rPr lang="en-US" sz="800" b="1" dirty="0">
                <a:solidFill>
                  <a:srgbClr val="292929"/>
                </a:solidFill>
                <a:sym typeface="Wingdings" pitchFamily="2" charset="2"/>
              </a:rPr>
              <a:t> </a:t>
            </a:r>
          </a:p>
          <a:p>
            <a:pPr algn="ctr" defTabSz="914400">
              <a:lnSpc>
                <a:spcPct val="120000"/>
              </a:lnSpc>
            </a:pPr>
            <a:r>
              <a:rPr lang="en-US" sz="800" b="1" dirty="0">
                <a:solidFill>
                  <a:srgbClr val="292929"/>
                </a:solidFill>
                <a:sym typeface="Wingdings" pitchFamily="2" charset="2"/>
              </a:rPr>
              <a:t>Ashburn, VA</a:t>
            </a:r>
          </a:p>
        </p:txBody>
      </p:sp>
      <p:sp>
        <p:nvSpPr>
          <p:cNvPr id="5" name="TextBox 4"/>
          <p:cNvSpPr txBox="1"/>
          <p:nvPr/>
        </p:nvSpPr>
        <p:spPr>
          <a:xfrm>
            <a:off x="276746" y="7013258"/>
            <a:ext cx="5439852" cy="254000"/>
          </a:xfrm>
          <a:prstGeom prst="rect">
            <a:avLst/>
          </a:prstGeom>
          <a:noFill/>
        </p:spPr>
        <p:txBody>
          <a:bodyPr wrap="square" lIns="0" tIns="0" rIns="0" bIns="0" rtlCol="0">
            <a:noAutofit/>
          </a:bodyPr>
          <a:lstStyle/>
          <a:p>
            <a:r>
              <a:rPr lang="en-US" sz="800" i="1" dirty="0" smtClean="0">
                <a:latin typeface="Arial" pitchFamily="34" charset="0"/>
                <a:cs typeface="Arial" pitchFamily="34" charset="0"/>
              </a:rPr>
              <a:t>Note: Allied Fiber may build certain routes before or concurrent with others based on customer and/or market demand</a:t>
            </a:r>
            <a:r>
              <a:rPr lang="en-US" sz="1000" dirty="0" smtClean="0">
                <a:latin typeface="Arial" pitchFamily="34" charset="0"/>
                <a:cs typeface="Arial" pitchFamily="34" charset="0"/>
              </a:rPr>
              <a:t>. </a:t>
            </a:r>
          </a:p>
        </p:txBody>
      </p:sp>
      <p:sp>
        <p:nvSpPr>
          <p:cNvPr id="3" name="Right Arrow 2"/>
          <p:cNvSpPr/>
          <p:nvPr/>
        </p:nvSpPr>
        <p:spPr>
          <a:xfrm>
            <a:off x="276745" y="1230921"/>
            <a:ext cx="9342039" cy="386861"/>
          </a:xfrm>
          <a:prstGeom prst="rightArrow">
            <a:avLst/>
          </a:prstGeom>
          <a:solidFill>
            <a:srgbClr val="5B73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err="1" smtClean="0">
              <a:solidFill>
                <a:schemeClr val="tx1"/>
              </a:solidFill>
              <a:latin typeface="Arial" pitchFamily="34" charset="0"/>
              <a:cs typeface="Arial" pitchFamily="34" charset="0"/>
            </a:endParaRPr>
          </a:p>
        </p:txBody>
      </p:sp>
      <p:sp>
        <p:nvSpPr>
          <p:cNvPr id="6" name="TextBox 5"/>
          <p:cNvSpPr txBox="1"/>
          <p:nvPr/>
        </p:nvSpPr>
        <p:spPr>
          <a:xfrm>
            <a:off x="1353983" y="1337773"/>
            <a:ext cx="408631" cy="126757"/>
          </a:xfrm>
          <a:prstGeom prst="rect">
            <a:avLst/>
          </a:prstGeom>
          <a:noFill/>
        </p:spPr>
        <p:txBody>
          <a:bodyPr wrap="square" lIns="0" tIns="0" rIns="0" bIns="0" rtlCol="0">
            <a:noAutofit/>
          </a:bodyPr>
          <a:lstStyle/>
          <a:p>
            <a:r>
              <a:rPr lang="en-US" sz="900" b="1" dirty="0" smtClean="0">
                <a:solidFill>
                  <a:schemeClr val="bg1"/>
                </a:solidFill>
                <a:latin typeface="Arial" pitchFamily="34" charset="0"/>
                <a:cs typeface="Arial" pitchFamily="34" charset="0"/>
              </a:rPr>
              <a:t>2015</a:t>
            </a:r>
          </a:p>
        </p:txBody>
      </p:sp>
      <p:sp>
        <p:nvSpPr>
          <p:cNvPr id="70" name="TextBox 69"/>
          <p:cNvSpPr txBox="1"/>
          <p:nvPr/>
        </p:nvSpPr>
        <p:spPr>
          <a:xfrm>
            <a:off x="4998554" y="1338322"/>
            <a:ext cx="408631" cy="126757"/>
          </a:xfrm>
          <a:prstGeom prst="rect">
            <a:avLst/>
          </a:prstGeom>
          <a:noFill/>
        </p:spPr>
        <p:txBody>
          <a:bodyPr wrap="square" lIns="0" tIns="0" rIns="0" bIns="0" rtlCol="0">
            <a:noAutofit/>
          </a:bodyPr>
          <a:lstStyle/>
          <a:p>
            <a:r>
              <a:rPr lang="en-US" sz="900" b="1" dirty="0" smtClean="0">
                <a:solidFill>
                  <a:schemeClr val="bg1"/>
                </a:solidFill>
                <a:latin typeface="Arial" pitchFamily="34" charset="0"/>
                <a:cs typeface="Arial" pitchFamily="34" charset="0"/>
              </a:rPr>
              <a:t>2016</a:t>
            </a:r>
          </a:p>
        </p:txBody>
      </p:sp>
      <p:sp>
        <p:nvSpPr>
          <p:cNvPr id="71" name="TextBox 70"/>
          <p:cNvSpPr txBox="1"/>
          <p:nvPr/>
        </p:nvSpPr>
        <p:spPr>
          <a:xfrm>
            <a:off x="8662256" y="1337773"/>
            <a:ext cx="408631" cy="126757"/>
          </a:xfrm>
          <a:prstGeom prst="rect">
            <a:avLst/>
          </a:prstGeom>
          <a:noFill/>
        </p:spPr>
        <p:txBody>
          <a:bodyPr wrap="square" lIns="0" tIns="0" rIns="0" bIns="0" rtlCol="0">
            <a:noAutofit/>
          </a:bodyPr>
          <a:lstStyle/>
          <a:p>
            <a:r>
              <a:rPr lang="en-US" sz="900" b="1" dirty="0" smtClean="0">
                <a:solidFill>
                  <a:schemeClr val="bg1"/>
                </a:solidFill>
                <a:latin typeface="Arial" pitchFamily="34" charset="0"/>
                <a:cs typeface="Arial" pitchFamily="34" charset="0"/>
              </a:rPr>
              <a:t>2018</a:t>
            </a:r>
          </a:p>
        </p:txBody>
      </p:sp>
      <p:sp>
        <p:nvSpPr>
          <p:cNvPr id="72" name="AutoShape 6"/>
          <p:cNvSpPr>
            <a:spLocks noChangeArrowheads="1"/>
          </p:cNvSpPr>
          <p:nvPr/>
        </p:nvSpPr>
        <p:spPr bwMode="auto">
          <a:xfrm>
            <a:off x="8701699" y="1625600"/>
            <a:ext cx="852150" cy="978408"/>
          </a:xfrm>
          <a:prstGeom prst="roundRect">
            <a:avLst>
              <a:gd name="adj" fmla="val 16667"/>
            </a:avLst>
          </a:prstGeom>
          <a:solidFill>
            <a:schemeClr val="accent1">
              <a:lumMod val="40000"/>
              <a:lumOff val="60000"/>
            </a:schemeClr>
          </a:solidFill>
          <a:ln w="25400">
            <a:solidFill>
              <a:schemeClr val="accent1"/>
            </a:solidFill>
            <a:round/>
            <a:headEnd/>
            <a:tailEnd/>
          </a:ln>
          <a:effectLst>
            <a:outerShdw blurRad="50800" dist="38100" dir="2700000" algn="tl" rotWithShape="0">
              <a:prstClr val="black">
                <a:alpha val="40000"/>
              </a:prstClr>
            </a:outerShdw>
          </a:effectLst>
        </p:spPr>
        <p:txBody>
          <a:bodyPr wrap="none" anchor="ctr"/>
          <a:lstStyle/>
          <a:p>
            <a:pPr algn="ctr" defTabSz="914400">
              <a:lnSpc>
                <a:spcPct val="120000"/>
              </a:lnSpc>
            </a:pPr>
            <a:r>
              <a:rPr lang="en-US" sz="800" b="1" dirty="0" smtClean="0">
                <a:solidFill>
                  <a:srgbClr val="292929"/>
                </a:solidFill>
              </a:rPr>
              <a:t>South Route:</a:t>
            </a:r>
            <a:endParaRPr lang="en-US" sz="800" b="1" dirty="0">
              <a:solidFill>
                <a:srgbClr val="292929"/>
              </a:solidFill>
            </a:endParaRPr>
          </a:p>
          <a:p>
            <a:pPr algn="ctr" defTabSz="914400">
              <a:lnSpc>
                <a:spcPct val="120000"/>
              </a:lnSpc>
            </a:pPr>
            <a:r>
              <a:rPr lang="en-US" sz="800" b="1" dirty="0" smtClean="0">
                <a:solidFill>
                  <a:srgbClr val="292929"/>
                </a:solidFill>
              </a:rPr>
              <a:t>Dallas, TX </a:t>
            </a:r>
            <a:r>
              <a:rPr lang="en-US" sz="800" b="1" dirty="0" smtClean="0">
                <a:solidFill>
                  <a:srgbClr val="292929"/>
                </a:solidFill>
                <a:sym typeface="Wingdings" pitchFamily="2" charset="2"/>
              </a:rPr>
              <a:t> </a:t>
            </a:r>
            <a:endParaRPr lang="en-US" sz="800" b="1" dirty="0">
              <a:solidFill>
                <a:srgbClr val="292929"/>
              </a:solidFill>
              <a:sym typeface="Wingdings" pitchFamily="2" charset="2"/>
            </a:endParaRPr>
          </a:p>
          <a:p>
            <a:pPr algn="ctr" defTabSz="914400">
              <a:lnSpc>
                <a:spcPct val="120000"/>
              </a:lnSpc>
            </a:pPr>
            <a:r>
              <a:rPr lang="en-US" sz="800" b="1" dirty="0" smtClean="0">
                <a:solidFill>
                  <a:srgbClr val="292929"/>
                </a:solidFill>
              </a:rPr>
              <a:t>Jacksonville, FL</a:t>
            </a:r>
            <a:endParaRPr lang="en-US" sz="800" b="1" dirty="0">
              <a:solidFill>
                <a:srgbClr val="292929"/>
              </a:solidFill>
              <a:sym typeface="Wingdings" pitchFamily="2" charset="2"/>
            </a:endParaRPr>
          </a:p>
        </p:txBody>
      </p:sp>
      <p:grpSp>
        <p:nvGrpSpPr>
          <p:cNvPr id="73" name="Group 49"/>
          <p:cNvGrpSpPr>
            <a:grpSpLocks/>
          </p:cNvGrpSpPr>
          <p:nvPr/>
        </p:nvGrpSpPr>
        <p:grpSpPr bwMode="auto">
          <a:xfrm>
            <a:off x="10209913" y="2955440"/>
            <a:ext cx="334768" cy="450560"/>
            <a:chOff x="1385" y="1279"/>
            <a:chExt cx="425" cy="475"/>
          </a:xfrm>
        </p:grpSpPr>
        <p:sp>
          <p:nvSpPr>
            <p:cNvPr id="76" name="AutoShape 1"/>
            <p:cNvSpPr>
              <a:spLocks noChangeAspect="1" noChangeArrowheads="1"/>
            </p:cNvSpPr>
            <p:nvPr/>
          </p:nvSpPr>
          <p:spPr bwMode="auto">
            <a:xfrm>
              <a:off x="1385" y="1279"/>
              <a:ext cx="425" cy="475"/>
            </a:xfrm>
            <a:prstGeom prst="rect">
              <a:avLst/>
            </a:prstGeom>
            <a:noFill/>
            <a:ln w="9525">
              <a:noFill/>
              <a:miter lim="800000"/>
              <a:headEnd/>
              <a:tailEnd/>
            </a:ln>
          </p:spPr>
          <p:txBody>
            <a:bodyPr/>
            <a:lstStyle/>
            <a:p>
              <a:pPr defTabSz="914400"/>
              <a:endParaRPr lang="en-US" dirty="0"/>
            </a:p>
          </p:txBody>
        </p:sp>
        <p:sp>
          <p:nvSpPr>
            <p:cNvPr id="77" name="AutoShape 20"/>
            <p:cNvSpPr>
              <a:spLocks noChangeAspect="1" noChangeArrowheads="1"/>
            </p:cNvSpPr>
            <p:nvPr/>
          </p:nvSpPr>
          <p:spPr bwMode="auto">
            <a:xfrm>
              <a:off x="1385" y="1279"/>
              <a:ext cx="425" cy="475"/>
            </a:xfrm>
            <a:prstGeom prst="rect">
              <a:avLst/>
            </a:prstGeom>
            <a:noFill/>
            <a:ln w="9525">
              <a:noFill/>
              <a:miter lim="800000"/>
              <a:headEnd/>
              <a:tailEnd/>
            </a:ln>
          </p:spPr>
          <p:txBody>
            <a:bodyPr/>
            <a:lstStyle/>
            <a:p>
              <a:pPr defTabSz="914400"/>
              <a:endParaRPr lang="en-US" dirty="0"/>
            </a:p>
          </p:txBody>
        </p:sp>
      </p:grpSp>
      <p:grpSp>
        <p:nvGrpSpPr>
          <p:cNvPr id="78" name="Group 49"/>
          <p:cNvGrpSpPr>
            <a:grpSpLocks/>
          </p:cNvGrpSpPr>
          <p:nvPr/>
        </p:nvGrpSpPr>
        <p:grpSpPr bwMode="auto">
          <a:xfrm>
            <a:off x="2587618" y="1988868"/>
            <a:ext cx="172043" cy="302184"/>
            <a:chOff x="1379" y="1279"/>
            <a:chExt cx="442" cy="482"/>
          </a:xfrm>
        </p:grpSpPr>
        <p:pic>
          <p:nvPicPr>
            <p:cNvPr id="79" name="Picture 55" descr="RoundedArrow.wmf"/>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79" y="1301"/>
              <a:ext cx="442" cy="460"/>
            </a:xfrm>
            <a:prstGeom prst="rect">
              <a:avLst/>
            </a:prstGeom>
            <a:noFill/>
            <a:ln w="9525">
              <a:noFill/>
              <a:miter lim="800000"/>
              <a:headEnd/>
              <a:tailEnd/>
            </a:ln>
          </p:spPr>
        </p:pic>
        <p:pic>
          <p:nvPicPr>
            <p:cNvPr id="80" name="Picture 4" descr="logo.wmf"/>
            <p:cNvPicPr>
              <a:picLocks noChangeAspect="1"/>
            </p:cNvPicPr>
            <p:nvPr/>
          </p:nvPicPr>
          <p:blipFill>
            <a:blip r:embed="rId4" cstate="email">
              <a:extLst>
                <a:ext uri="{28A0092B-C50C-407E-A947-70E740481C1C}">
                  <a14:useLocalDpi xmlns:a14="http://schemas.microsoft.com/office/drawing/2010/main"/>
                </a:ext>
              </a:extLst>
            </a:blip>
            <a:srcRect r="79712" b="-2127"/>
            <a:stretch>
              <a:fillRect/>
            </a:stretch>
          </p:blipFill>
          <p:spPr bwMode="auto">
            <a:xfrm>
              <a:off x="1440" y="1448"/>
              <a:ext cx="191" cy="171"/>
            </a:xfrm>
            <a:prstGeom prst="rect">
              <a:avLst/>
            </a:prstGeom>
            <a:noFill/>
            <a:ln w="9525">
              <a:noFill/>
              <a:miter lim="800000"/>
              <a:headEnd/>
              <a:tailEnd/>
            </a:ln>
          </p:spPr>
        </p:pic>
        <p:sp>
          <p:nvSpPr>
            <p:cNvPr id="81" name="AutoShape 1"/>
            <p:cNvSpPr>
              <a:spLocks noChangeAspect="1" noChangeArrowheads="1"/>
            </p:cNvSpPr>
            <p:nvPr/>
          </p:nvSpPr>
          <p:spPr bwMode="auto">
            <a:xfrm>
              <a:off x="1385" y="1279"/>
              <a:ext cx="425" cy="475"/>
            </a:xfrm>
            <a:prstGeom prst="rect">
              <a:avLst/>
            </a:prstGeom>
            <a:noFill/>
            <a:ln w="9525">
              <a:noFill/>
              <a:miter lim="800000"/>
              <a:headEnd/>
              <a:tailEnd/>
            </a:ln>
          </p:spPr>
          <p:txBody>
            <a:bodyPr/>
            <a:lstStyle/>
            <a:p>
              <a:pPr defTabSz="914400"/>
              <a:endParaRPr lang="en-US" dirty="0"/>
            </a:p>
          </p:txBody>
        </p:sp>
        <p:sp>
          <p:nvSpPr>
            <p:cNvPr id="82" name="AutoShape 20"/>
            <p:cNvSpPr>
              <a:spLocks noChangeAspect="1" noChangeArrowheads="1"/>
            </p:cNvSpPr>
            <p:nvPr/>
          </p:nvSpPr>
          <p:spPr bwMode="auto">
            <a:xfrm>
              <a:off x="1385" y="1279"/>
              <a:ext cx="425" cy="475"/>
            </a:xfrm>
            <a:prstGeom prst="rect">
              <a:avLst/>
            </a:prstGeom>
            <a:noFill/>
            <a:ln w="9525">
              <a:noFill/>
              <a:miter lim="800000"/>
              <a:headEnd/>
              <a:tailEnd/>
            </a:ln>
          </p:spPr>
          <p:txBody>
            <a:bodyPr/>
            <a:lstStyle/>
            <a:p>
              <a:pPr defTabSz="914400"/>
              <a:endParaRPr lang="en-US" dirty="0"/>
            </a:p>
          </p:txBody>
        </p:sp>
      </p:grpSp>
      <p:grpSp>
        <p:nvGrpSpPr>
          <p:cNvPr id="83" name="Group 49"/>
          <p:cNvGrpSpPr>
            <a:grpSpLocks/>
          </p:cNvGrpSpPr>
          <p:nvPr/>
        </p:nvGrpSpPr>
        <p:grpSpPr bwMode="auto">
          <a:xfrm>
            <a:off x="4040117" y="1984479"/>
            <a:ext cx="172043" cy="302184"/>
            <a:chOff x="1379" y="1279"/>
            <a:chExt cx="442" cy="482"/>
          </a:xfrm>
        </p:grpSpPr>
        <p:pic>
          <p:nvPicPr>
            <p:cNvPr id="84" name="Picture 55" descr="RoundedArrow.wmf"/>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79" y="1301"/>
              <a:ext cx="442" cy="460"/>
            </a:xfrm>
            <a:prstGeom prst="rect">
              <a:avLst/>
            </a:prstGeom>
            <a:noFill/>
            <a:ln w="9525">
              <a:noFill/>
              <a:miter lim="800000"/>
              <a:headEnd/>
              <a:tailEnd/>
            </a:ln>
          </p:spPr>
        </p:pic>
        <p:pic>
          <p:nvPicPr>
            <p:cNvPr id="85" name="Picture 4" descr="logo.wmf"/>
            <p:cNvPicPr>
              <a:picLocks noChangeAspect="1"/>
            </p:cNvPicPr>
            <p:nvPr/>
          </p:nvPicPr>
          <p:blipFill>
            <a:blip r:embed="rId4" cstate="email">
              <a:extLst>
                <a:ext uri="{28A0092B-C50C-407E-A947-70E740481C1C}">
                  <a14:useLocalDpi xmlns:a14="http://schemas.microsoft.com/office/drawing/2010/main"/>
                </a:ext>
              </a:extLst>
            </a:blip>
            <a:srcRect r="79712" b="-2127"/>
            <a:stretch>
              <a:fillRect/>
            </a:stretch>
          </p:blipFill>
          <p:spPr bwMode="auto">
            <a:xfrm>
              <a:off x="1440" y="1448"/>
              <a:ext cx="191" cy="171"/>
            </a:xfrm>
            <a:prstGeom prst="rect">
              <a:avLst/>
            </a:prstGeom>
            <a:noFill/>
            <a:ln w="9525">
              <a:noFill/>
              <a:miter lim="800000"/>
              <a:headEnd/>
              <a:tailEnd/>
            </a:ln>
          </p:spPr>
        </p:pic>
        <p:sp>
          <p:nvSpPr>
            <p:cNvPr id="86" name="AutoShape 1"/>
            <p:cNvSpPr>
              <a:spLocks noChangeAspect="1" noChangeArrowheads="1"/>
            </p:cNvSpPr>
            <p:nvPr/>
          </p:nvSpPr>
          <p:spPr bwMode="auto">
            <a:xfrm>
              <a:off x="1385" y="1279"/>
              <a:ext cx="425" cy="475"/>
            </a:xfrm>
            <a:prstGeom prst="rect">
              <a:avLst/>
            </a:prstGeom>
            <a:noFill/>
            <a:ln w="9525">
              <a:noFill/>
              <a:miter lim="800000"/>
              <a:headEnd/>
              <a:tailEnd/>
            </a:ln>
          </p:spPr>
          <p:txBody>
            <a:bodyPr/>
            <a:lstStyle/>
            <a:p>
              <a:pPr defTabSz="914400"/>
              <a:endParaRPr lang="en-US" dirty="0"/>
            </a:p>
          </p:txBody>
        </p:sp>
        <p:sp>
          <p:nvSpPr>
            <p:cNvPr id="87" name="AutoShape 20"/>
            <p:cNvSpPr>
              <a:spLocks noChangeAspect="1" noChangeArrowheads="1"/>
            </p:cNvSpPr>
            <p:nvPr/>
          </p:nvSpPr>
          <p:spPr bwMode="auto">
            <a:xfrm>
              <a:off x="1385" y="1279"/>
              <a:ext cx="425" cy="475"/>
            </a:xfrm>
            <a:prstGeom prst="rect">
              <a:avLst/>
            </a:prstGeom>
            <a:noFill/>
            <a:ln w="9525">
              <a:noFill/>
              <a:miter lim="800000"/>
              <a:headEnd/>
              <a:tailEnd/>
            </a:ln>
          </p:spPr>
          <p:txBody>
            <a:bodyPr/>
            <a:lstStyle/>
            <a:p>
              <a:pPr defTabSz="914400"/>
              <a:endParaRPr lang="en-US" dirty="0"/>
            </a:p>
          </p:txBody>
        </p:sp>
      </p:grpSp>
      <p:grpSp>
        <p:nvGrpSpPr>
          <p:cNvPr id="88" name="Group 49"/>
          <p:cNvGrpSpPr>
            <a:grpSpLocks/>
          </p:cNvGrpSpPr>
          <p:nvPr/>
        </p:nvGrpSpPr>
        <p:grpSpPr bwMode="auto">
          <a:xfrm>
            <a:off x="5604113" y="1988037"/>
            <a:ext cx="172043" cy="302184"/>
            <a:chOff x="1379" y="1279"/>
            <a:chExt cx="442" cy="482"/>
          </a:xfrm>
        </p:grpSpPr>
        <p:pic>
          <p:nvPicPr>
            <p:cNvPr id="89" name="Picture 55" descr="RoundedArrow.wmf"/>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79" y="1301"/>
              <a:ext cx="442" cy="460"/>
            </a:xfrm>
            <a:prstGeom prst="rect">
              <a:avLst/>
            </a:prstGeom>
            <a:noFill/>
            <a:ln w="9525">
              <a:noFill/>
              <a:miter lim="800000"/>
              <a:headEnd/>
              <a:tailEnd/>
            </a:ln>
          </p:spPr>
        </p:pic>
        <p:pic>
          <p:nvPicPr>
            <p:cNvPr id="90" name="Picture 4" descr="logo.wmf"/>
            <p:cNvPicPr>
              <a:picLocks noChangeAspect="1"/>
            </p:cNvPicPr>
            <p:nvPr/>
          </p:nvPicPr>
          <p:blipFill>
            <a:blip r:embed="rId4" cstate="email">
              <a:extLst>
                <a:ext uri="{28A0092B-C50C-407E-A947-70E740481C1C}">
                  <a14:useLocalDpi xmlns:a14="http://schemas.microsoft.com/office/drawing/2010/main"/>
                </a:ext>
              </a:extLst>
            </a:blip>
            <a:srcRect r="79712" b="-2127"/>
            <a:stretch>
              <a:fillRect/>
            </a:stretch>
          </p:blipFill>
          <p:spPr bwMode="auto">
            <a:xfrm>
              <a:off x="1440" y="1448"/>
              <a:ext cx="191" cy="171"/>
            </a:xfrm>
            <a:prstGeom prst="rect">
              <a:avLst/>
            </a:prstGeom>
            <a:noFill/>
            <a:ln w="9525">
              <a:noFill/>
              <a:miter lim="800000"/>
              <a:headEnd/>
              <a:tailEnd/>
            </a:ln>
          </p:spPr>
        </p:pic>
        <p:sp>
          <p:nvSpPr>
            <p:cNvPr id="91" name="AutoShape 1"/>
            <p:cNvSpPr>
              <a:spLocks noChangeAspect="1" noChangeArrowheads="1"/>
            </p:cNvSpPr>
            <p:nvPr/>
          </p:nvSpPr>
          <p:spPr bwMode="auto">
            <a:xfrm>
              <a:off x="1385" y="1279"/>
              <a:ext cx="425" cy="475"/>
            </a:xfrm>
            <a:prstGeom prst="rect">
              <a:avLst/>
            </a:prstGeom>
            <a:noFill/>
            <a:ln w="9525">
              <a:noFill/>
              <a:miter lim="800000"/>
              <a:headEnd/>
              <a:tailEnd/>
            </a:ln>
          </p:spPr>
          <p:txBody>
            <a:bodyPr/>
            <a:lstStyle/>
            <a:p>
              <a:pPr defTabSz="914400"/>
              <a:endParaRPr lang="en-US" dirty="0"/>
            </a:p>
          </p:txBody>
        </p:sp>
        <p:sp>
          <p:nvSpPr>
            <p:cNvPr id="92" name="AutoShape 20"/>
            <p:cNvSpPr>
              <a:spLocks noChangeAspect="1" noChangeArrowheads="1"/>
            </p:cNvSpPr>
            <p:nvPr/>
          </p:nvSpPr>
          <p:spPr bwMode="auto">
            <a:xfrm>
              <a:off x="1385" y="1279"/>
              <a:ext cx="425" cy="475"/>
            </a:xfrm>
            <a:prstGeom prst="rect">
              <a:avLst/>
            </a:prstGeom>
            <a:noFill/>
            <a:ln w="9525">
              <a:noFill/>
              <a:miter lim="800000"/>
              <a:headEnd/>
              <a:tailEnd/>
            </a:ln>
          </p:spPr>
          <p:txBody>
            <a:bodyPr/>
            <a:lstStyle/>
            <a:p>
              <a:pPr defTabSz="914400"/>
              <a:endParaRPr lang="en-US" dirty="0"/>
            </a:p>
          </p:txBody>
        </p:sp>
      </p:grpSp>
      <p:grpSp>
        <p:nvGrpSpPr>
          <p:cNvPr id="93" name="Group 49"/>
          <p:cNvGrpSpPr>
            <a:grpSpLocks/>
          </p:cNvGrpSpPr>
          <p:nvPr/>
        </p:nvGrpSpPr>
        <p:grpSpPr bwMode="auto">
          <a:xfrm>
            <a:off x="6919343" y="1988037"/>
            <a:ext cx="172043" cy="302184"/>
            <a:chOff x="1379" y="1279"/>
            <a:chExt cx="442" cy="482"/>
          </a:xfrm>
        </p:grpSpPr>
        <p:pic>
          <p:nvPicPr>
            <p:cNvPr id="94" name="Picture 55" descr="RoundedArrow.wmf"/>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79" y="1301"/>
              <a:ext cx="442" cy="460"/>
            </a:xfrm>
            <a:prstGeom prst="rect">
              <a:avLst/>
            </a:prstGeom>
            <a:noFill/>
            <a:ln w="9525">
              <a:noFill/>
              <a:miter lim="800000"/>
              <a:headEnd/>
              <a:tailEnd/>
            </a:ln>
          </p:spPr>
        </p:pic>
        <p:pic>
          <p:nvPicPr>
            <p:cNvPr id="95" name="Picture 4" descr="logo.wmf"/>
            <p:cNvPicPr>
              <a:picLocks noChangeAspect="1"/>
            </p:cNvPicPr>
            <p:nvPr/>
          </p:nvPicPr>
          <p:blipFill>
            <a:blip r:embed="rId4" cstate="email">
              <a:extLst>
                <a:ext uri="{28A0092B-C50C-407E-A947-70E740481C1C}">
                  <a14:useLocalDpi xmlns:a14="http://schemas.microsoft.com/office/drawing/2010/main"/>
                </a:ext>
              </a:extLst>
            </a:blip>
            <a:srcRect r="79712" b="-2127"/>
            <a:stretch>
              <a:fillRect/>
            </a:stretch>
          </p:blipFill>
          <p:spPr bwMode="auto">
            <a:xfrm>
              <a:off x="1440" y="1448"/>
              <a:ext cx="191" cy="171"/>
            </a:xfrm>
            <a:prstGeom prst="rect">
              <a:avLst/>
            </a:prstGeom>
            <a:noFill/>
            <a:ln w="9525">
              <a:noFill/>
              <a:miter lim="800000"/>
              <a:headEnd/>
              <a:tailEnd/>
            </a:ln>
          </p:spPr>
        </p:pic>
        <p:sp>
          <p:nvSpPr>
            <p:cNvPr id="96" name="AutoShape 1"/>
            <p:cNvSpPr>
              <a:spLocks noChangeAspect="1" noChangeArrowheads="1"/>
            </p:cNvSpPr>
            <p:nvPr/>
          </p:nvSpPr>
          <p:spPr bwMode="auto">
            <a:xfrm>
              <a:off x="1385" y="1279"/>
              <a:ext cx="425" cy="475"/>
            </a:xfrm>
            <a:prstGeom prst="rect">
              <a:avLst/>
            </a:prstGeom>
            <a:noFill/>
            <a:ln w="9525">
              <a:noFill/>
              <a:miter lim="800000"/>
              <a:headEnd/>
              <a:tailEnd/>
            </a:ln>
          </p:spPr>
          <p:txBody>
            <a:bodyPr/>
            <a:lstStyle/>
            <a:p>
              <a:pPr defTabSz="914400"/>
              <a:endParaRPr lang="en-US" dirty="0"/>
            </a:p>
          </p:txBody>
        </p:sp>
        <p:sp>
          <p:nvSpPr>
            <p:cNvPr id="97" name="AutoShape 20"/>
            <p:cNvSpPr>
              <a:spLocks noChangeAspect="1" noChangeArrowheads="1"/>
            </p:cNvSpPr>
            <p:nvPr/>
          </p:nvSpPr>
          <p:spPr bwMode="auto">
            <a:xfrm>
              <a:off x="1385" y="1279"/>
              <a:ext cx="425" cy="475"/>
            </a:xfrm>
            <a:prstGeom prst="rect">
              <a:avLst/>
            </a:prstGeom>
            <a:noFill/>
            <a:ln w="9525">
              <a:noFill/>
              <a:miter lim="800000"/>
              <a:headEnd/>
              <a:tailEnd/>
            </a:ln>
          </p:spPr>
          <p:txBody>
            <a:bodyPr/>
            <a:lstStyle/>
            <a:p>
              <a:pPr defTabSz="914400"/>
              <a:endParaRPr lang="en-US" dirty="0"/>
            </a:p>
          </p:txBody>
        </p:sp>
      </p:grpSp>
      <p:grpSp>
        <p:nvGrpSpPr>
          <p:cNvPr id="98" name="Group 49"/>
          <p:cNvGrpSpPr>
            <a:grpSpLocks/>
          </p:cNvGrpSpPr>
          <p:nvPr/>
        </p:nvGrpSpPr>
        <p:grpSpPr bwMode="auto">
          <a:xfrm>
            <a:off x="8422882" y="1985842"/>
            <a:ext cx="172043" cy="302184"/>
            <a:chOff x="1379" y="1279"/>
            <a:chExt cx="442" cy="482"/>
          </a:xfrm>
        </p:grpSpPr>
        <p:pic>
          <p:nvPicPr>
            <p:cNvPr id="99" name="Picture 55" descr="RoundedArrow.wmf"/>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79" y="1301"/>
              <a:ext cx="442" cy="460"/>
            </a:xfrm>
            <a:prstGeom prst="rect">
              <a:avLst/>
            </a:prstGeom>
            <a:noFill/>
            <a:ln w="9525">
              <a:noFill/>
              <a:miter lim="800000"/>
              <a:headEnd/>
              <a:tailEnd/>
            </a:ln>
          </p:spPr>
        </p:pic>
        <p:pic>
          <p:nvPicPr>
            <p:cNvPr id="100" name="Picture 4" descr="logo.wmf"/>
            <p:cNvPicPr>
              <a:picLocks noChangeAspect="1"/>
            </p:cNvPicPr>
            <p:nvPr/>
          </p:nvPicPr>
          <p:blipFill>
            <a:blip r:embed="rId4" cstate="email">
              <a:extLst>
                <a:ext uri="{28A0092B-C50C-407E-A947-70E740481C1C}">
                  <a14:useLocalDpi xmlns:a14="http://schemas.microsoft.com/office/drawing/2010/main"/>
                </a:ext>
              </a:extLst>
            </a:blip>
            <a:srcRect r="79712" b="-2127"/>
            <a:stretch>
              <a:fillRect/>
            </a:stretch>
          </p:blipFill>
          <p:spPr bwMode="auto">
            <a:xfrm>
              <a:off x="1440" y="1448"/>
              <a:ext cx="191" cy="171"/>
            </a:xfrm>
            <a:prstGeom prst="rect">
              <a:avLst/>
            </a:prstGeom>
            <a:noFill/>
            <a:ln w="9525">
              <a:noFill/>
              <a:miter lim="800000"/>
              <a:headEnd/>
              <a:tailEnd/>
            </a:ln>
          </p:spPr>
        </p:pic>
        <p:sp>
          <p:nvSpPr>
            <p:cNvPr id="101" name="AutoShape 1"/>
            <p:cNvSpPr>
              <a:spLocks noChangeAspect="1" noChangeArrowheads="1"/>
            </p:cNvSpPr>
            <p:nvPr/>
          </p:nvSpPr>
          <p:spPr bwMode="auto">
            <a:xfrm>
              <a:off x="1385" y="1279"/>
              <a:ext cx="425" cy="475"/>
            </a:xfrm>
            <a:prstGeom prst="rect">
              <a:avLst/>
            </a:prstGeom>
            <a:noFill/>
            <a:ln w="9525">
              <a:noFill/>
              <a:miter lim="800000"/>
              <a:headEnd/>
              <a:tailEnd/>
            </a:ln>
          </p:spPr>
          <p:txBody>
            <a:bodyPr/>
            <a:lstStyle/>
            <a:p>
              <a:pPr defTabSz="914400"/>
              <a:endParaRPr lang="en-US" dirty="0"/>
            </a:p>
          </p:txBody>
        </p:sp>
        <p:sp>
          <p:nvSpPr>
            <p:cNvPr id="102" name="AutoShape 20"/>
            <p:cNvSpPr>
              <a:spLocks noChangeAspect="1" noChangeArrowheads="1"/>
            </p:cNvSpPr>
            <p:nvPr/>
          </p:nvSpPr>
          <p:spPr bwMode="auto">
            <a:xfrm>
              <a:off x="1385" y="1279"/>
              <a:ext cx="425" cy="475"/>
            </a:xfrm>
            <a:prstGeom prst="rect">
              <a:avLst/>
            </a:prstGeom>
            <a:noFill/>
            <a:ln w="9525">
              <a:noFill/>
              <a:miter lim="800000"/>
              <a:headEnd/>
              <a:tailEnd/>
            </a:ln>
          </p:spPr>
          <p:txBody>
            <a:bodyPr/>
            <a:lstStyle/>
            <a:p>
              <a:pPr defTabSz="914400"/>
              <a:endParaRPr lang="en-US" dirty="0"/>
            </a:p>
          </p:txBody>
        </p:sp>
      </p:gr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9160" y="2807208"/>
            <a:ext cx="8217546" cy="4142232"/>
          </a:xfrm>
          <a:prstGeom prst="rect">
            <a:avLst/>
          </a:prstGeom>
        </p:spPr>
      </p:pic>
    </p:spTree>
    <p:custDataLst>
      <p:tags r:id="rId1"/>
    </p:custDataLst>
    <p:extLst>
      <p:ext uri="{BB962C8B-B14F-4D97-AF65-F5344CB8AC3E}">
        <p14:creationId xmlns:p14="http://schemas.microsoft.com/office/powerpoint/2010/main" val="26113085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lide Number Placeholder 3"/>
          <p:cNvSpPr txBox="1">
            <a:spLocks noGrp="1"/>
          </p:cNvSpPr>
          <p:nvPr/>
        </p:nvSpPr>
        <p:spPr bwMode="auto">
          <a:xfrm>
            <a:off x="4857369" y="7018338"/>
            <a:ext cx="304800" cy="304800"/>
          </a:xfrm>
          <a:prstGeom prst="rect">
            <a:avLst/>
          </a:prstGeom>
          <a:noFill/>
          <a:ln w="9525">
            <a:noFill/>
            <a:miter lim="800000"/>
            <a:headEnd/>
            <a:tailEnd/>
          </a:ln>
        </p:spPr>
        <p:txBody>
          <a:bodyPr lIns="0" tIns="0" rIns="0" bIns="0" anchor="b"/>
          <a:lstStyle/>
          <a:p>
            <a:pPr algn="ctr"/>
            <a:fld id="{29D9B95D-2008-4164-9E15-E1C12C604A4C}" type="slidenum">
              <a:rPr lang="en-US" sz="1000">
                <a:cs typeface="Arial" charset="0"/>
              </a:rPr>
              <a:pPr algn="ctr"/>
              <a:t>24</a:t>
            </a:fld>
            <a:endParaRPr lang="en-US" sz="1000" dirty="0">
              <a:cs typeface="Arial" charset="0"/>
            </a:endParaRPr>
          </a:p>
        </p:txBody>
      </p:sp>
      <p:sp>
        <p:nvSpPr>
          <p:cNvPr id="2" name="Title 1"/>
          <p:cNvSpPr>
            <a:spLocks noGrp="1"/>
          </p:cNvSpPr>
          <p:nvPr>
            <p:ph type="title"/>
          </p:nvPr>
        </p:nvSpPr>
        <p:spPr/>
        <p:txBody>
          <a:bodyPr/>
          <a:lstStyle/>
          <a:p>
            <a:r>
              <a:rPr lang="en-US" dirty="0" smtClean="0"/>
              <a:t>Allied Fiber</a:t>
            </a:r>
            <a:endParaRPr lang="en-US" dirty="0"/>
          </a:p>
        </p:txBody>
      </p:sp>
      <p:pic>
        <p:nvPicPr>
          <p:cNvPr id="6" name="Picture 3" descr="logo.wmf"/>
          <p:cNvPicPr>
            <a:picLocks noChangeAspect="1"/>
          </p:cNvPicPr>
          <p:nvPr/>
        </p:nvPicPr>
        <p:blipFill>
          <a:blip r:embed="rId3" cstate="email">
            <a:extLst>
              <a:ext uri="{28A0092B-C50C-407E-A947-70E740481C1C}">
                <a14:useLocalDpi xmlns:a14="http://schemas.microsoft.com/office/drawing/2010/main"/>
              </a:ext>
            </a:extLst>
          </a:blip>
          <a:srcRect r="80503"/>
          <a:stretch>
            <a:fillRect/>
          </a:stretch>
        </p:blipFill>
        <p:spPr bwMode="auto">
          <a:xfrm>
            <a:off x="4331766" y="3595578"/>
            <a:ext cx="1707213" cy="1532838"/>
          </a:xfrm>
          <a:prstGeom prst="rect">
            <a:avLst/>
          </a:prstGeom>
          <a:noFill/>
          <a:ln w="9525">
            <a:noFill/>
            <a:miter lim="800000"/>
            <a:headEnd/>
            <a:tailEnd/>
          </a:ln>
        </p:spPr>
      </p:pic>
      <p:sp>
        <p:nvSpPr>
          <p:cNvPr id="7" name="Title 1"/>
          <p:cNvSpPr txBox="1">
            <a:spLocks/>
          </p:cNvSpPr>
          <p:nvPr/>
        </p:nvSpPr>
        <p:spPr bwMode="auto">
          <a:xfrm>
            <a:off x="614869" y="5342264"/>
            <a:ext cx="9144000" cy="86803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defTabSz="1017588" rtl="0" eaLnBrk="1" fontAlgn="base" hangingPunct="1">
              <a:spcBef>
                <a:spcPct val="0"/>
              </a:spcBef>
              <a:spcAft>
                <a:spcPct val="0"/>
              </a:spcAft>
              <a:defRPr sz="2400" b="1" i="0" kern="1200" baseline="0">
                <a:solidFill>
                  <a:schemeClr val="bg1"/>
                </a:solidFill>
                <a:latin typeface="+mj-lt"/>
                <a:ea typeface="+mj-ea"/>
                <a:cs typeface="Fontin Bold"/>
              </a:defRPr>
            </a:lvl1pPr>
            <a:lvl2pPr algn="l" defTabSz="1017588" rtl="0" eaLnBrk="1" fontAlgn="base" hangingPunct="1">
              <a:spcBef>
                <a:spcPct val="0"/>
              </a:spcBef>
              <a:spcAft>
                <a:spcPct val="0"/>
              </a:spcAft>
              <a:defRPr sz="2400" b="1">
                <a:solidFill>
                  <a:schemeClr val="bg1"/>
                </a:solidFill>
                <a:latin typeface="Arial" charset="0"/>
                <a:cs typeface="Arial" charset="0"/>
              </a:defRPr>
            </a:lvl2pPr>
            <a:lvl3pPr algn="l" defTabSz="1017588" rtl="0" eaLnBrk="1" fontAlgn="base" hangingPunct="1">
              <a:spcBef>
                <a:spcPct val="0"/>
              </a:spcBef>
              <a:spcAft>
                <a:spcPct val="0"/>
              </a:spcAft>
              <a:defRPr sz="2400" b="1">
                <a:solidFill>
                  <a:schemeClr val="bg1"/>
                </a:solidFill>
                <a:latin typeface="Arial" charset="0"/>
                <a:cs typeface="Arial" charset="0"/>
              </a:defRPr>
            </a:lvl3pPr>
            <a:lvl4pPr algn="l" defTabSz="1017588" rtl="0" eaLnBrk="1" fontAlgn="base" hangingPunct="1">
              <a:spcBef>
                <a:spcPct val="0"/>
              </a:spcBef>
              <a:spcAft>
                <a:spcPct val="0"/>
              </a:spcAft>
              <a:defRPr sz="2400" b="1">
                <a:solidFill>
                  <a:schemeClr val="bg1"/>
                </a:solidFill>
                <a:latin typeface="Arial" charset="0"/>
                <a:cs typeface="Arial" charset="0"/>
              </a:defRPr>
            </a:lvl4pPr>
            <a:lvl5pPr algn="l" defTabSz="1017588" rtl="0" eaLnBrk="1" fontAlgn="base" hangingPunct="1">
              <a:spcBef>
                <a:spcPct val="0"/>
              </a:spcBef>
              <a:spcAft>
                <a:spcPct val="0"/>
              </a:spcAft>
              <a:defRPr sz="2400" b="1">
                <a:solidFill>
                  <a:schemeClr val="bg1"/>
                </a:solidFill>
                <a:latin typeface="Arial" charset="0"/>
                <a:cs typeface="Arial" charset="0"/>
              </a:defRPr>
            </a:lvl5pPr>
            <a:lvl6pPr marL="457200" algn="l" defTabSz="1017588" rtl="0" eaLnBrk="1" fontAlgn="base" hangingPunct="1">
              <a:spcBef>
                <a:spcPct val="0"/>
              </a:spcBef>
              <a:spcAft>
                <a:spcPct val="0"/>
              </a:spcAft>
              <a:defRPr sz="2400" b="1">
                <a:solidFill>
                  <a:schemeClr val="bg1"/>
                </a:solidFill>
                <a:latin typeface="Arial" charset="0"/>
                <a:cs typeface="Arial" charset="0"/>
              </a:defRPr>
            </a:lvl6pPr>
            <a:lvl7pPr marL="914400" algn="l" defTabSz="1017588" rtl="0" eaLnBrk="1" fontAlgn="base" hangingPunct="1">
              <a:spcBef>
                <a:spcPct val="0"/>
              </a:spcBef>
              <a:spcAft>
                <a:spcPct val="0"/>
              </a:spcAft>
              <a:defRPr sz="2400" b="1">
                <a:solidFill>
                  <a:schemeClr val="bg1"/>
                </a:solidFill>
                <a:latin typeface="Arial" charset="0"/>
                <a:cs typeface="Arial" charset="0"/>
              </a:defRPr>
            </a:lvl7pPr>
            <a:lvl8pPr marL="1371600" algn="l" defTabSz="1017588" rtl="0" eaLnBrk="1" fontAlgn="base" hangingPunct="1">
              <a:spcBef>
                <a:spcPct val="0"/>
              </a:spcBef>
              <a:spcAft>
                <a:spcPct val="0"/>
              </a:spcAft>
              <a:defRPr sz="2400" b="1">
                <a:solidFill>
                  <a:schemeClr val="bg1"/>
                </a:solidFill>
                <a:latin typeface="Arial" charset="0"/>
                <a:cs typeface="Arial" charset="0"/>
              </a:defRPr>
            </a:lvl8pPr>
            <a:lvl9pPr marL="1828800" algn="l" defTabSz="1017588" rtl="0" eaLnBrk="1" fontAlgn="base" hangingPunct="1">
              <a:spcBef>
                <a:spcPct val="0"/>
              </a:spcBef>
              <a:spcAft>
                <a:spcPct val="0"/>
              </a:spcAft>
              <a:defRPr sz="2400" b="1">
                <a:solidFill>
                  <a:schemeClr val="bg1"/>
                </a:solidFill>
                <a:latin typeface="Arial" charset="0"/>
                <a:cs typeface="Arial" charset="0"/>
              </a:defRPr>
            </a:lvl9pPr>
          </a:lstStyle>
          <a:p>
            <a:pPr algn="ctr"/>
            <a:endParaRPr lang="en-US" dirty="0" smtClean="0">
              <a:solidFill>
                <a:srgbClr val="292929"/>
              </a:solidFill>
              <a:sym typeface="Wingdings" pitchFamily="2" charset="2"/>
            </a:endParaRPr>
          </a:p>
          <a:p>
            <a:pPr algn="ctr"/>
            <a:endParaRPr lang="en-US" dirty="0">
              <a:solidFill>
                <a:srgbClr val="292929"/>
              </a:solidFill>
              <a:sym typeface="Wingdings" pitchFamily="2" charset="2"/>
            </a:endParaRPr>
          </a:p>
          <a:p>
            <a:pPr algn="ctr"/>
            <a:r>
              <a:rPr lang="en-US" dirty="0" smtClean="0">
                <a:solidFill>
                  <a:srgbClr val="292929"/>
                </a:solidFill>
                <a:sym typeface="Wingdings" pitchFamily="2" charset="2"/>
              </a:rPr>
              <a:t>Questions?</a:t>
            </a:r>
            <a:endParaRPr lang="en-US" dirty="0">
              <a:solidFill>
                <a:srgbClr val="292929"/>
              </a:solidFill>
            </a:endParaRPr>
          </a:p>
          <a:p>
            <a:r>
              <a:rPr lang="en-US" dirty="0" smtClean="0">
                <a:solidFill>
                  <a:schemeClr val="tx1"/>
                </a:solidFill>
              </a:rPr>
              <a:t> </a:t>
            </a:r>
            <a:endParaRPr lang="en-US" dirty="0">
              <a:solidFill>
                <a:schemeClr val="tx1"/>
              </a:solidFill>
            </a:endParaRPr>
          </a:p>
        </p:txBody>
      </p:sp>
      <p:sp>
        <p:nvSpPr>
          <p:cNvPr id="8" name="Title 1"/>
          <p:cNvSpPr txBox="1">
            <a:spLocks/>
          </p:cNvSpPr>
          <p:nvPr/>
        </p:nvSpPr>
        <p:spPr bwMode="auto">
          <a:xfrm>
            <a:off x="620713" y="1751212"/>
            <a:ext cx="9144000" cy="86803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defTabSz="1017588" rtl="0" eaLnBrk="1" fontAlgn="base" hangingPunct="1">
              <a:spcBef>
                <a:spcPct val="0"/>
              </a:spcBef>
              <a:spcAft>
                <a:spcPct val="0"/>
              </a:spcAft>
              <a:defRPr sz="2400" b="1" i="0" kern="1200" baseline="0">
                <a:solidFill>
                  <a:schemeClr val="bg1"/>
                </a:solidFill>
                <a:latin typeface="+mj-lt"/>
                <a:ea typeface="+mj-ea"/>
                <a:cs typeface="Fontin Bold"/>
              </a:defRPr>
            </a:lvl1pPr>
            <a:lvl2pPr algn="l" defTabSz="1017588" rtl="0" eaLnBrk="1" fontAlgn="base" hangingPunct="1">
              <a:spcBef>
                <a:spcPct val="0"/>
              </a:spcBef>
              <a:spcAft>
                <a:spcPct val="0"/>
              </a:spcAft>
              <a:defRPr sz="2400" b="1">
                <a:solidFill>
                  <a:schemeClr val="bg1"/>
                </a:solidFill>
                <a:latin typeface="Arial" charset="0"/>
                <a:cs typeface="Arial" charset="0"/>
              </a:defRPr>
            </a:lvl2pPr>
            <a:lvl3pPr algn="l" defTabSz="1017588" rtl="0" eaLnBrk="1" fontAlgn="base" hangingPunct="1">
              <a:spcBef>
                <a:spcPct val="0"/>
              </a:spcBef>
              <a:spcAft>
                <a:spcPct val="0"/>
              </a:spcAft>
              <a:defRPr sz="2400" b="1">
                <a:solidFill>
                  <a:schemeClr val="bg1"/>
                </a:solidFill>
                <a:latin typeface="Arial" charset="0"/>
                <a:cs typeface="Arial" charset="0"/>
              </a:defRPr>
            </a:lvl3pPr>
            <a:lvl4pPr algn="l" defTabSz="1017588" rtl="0" eaLnBrk="1" fontAlgn="base" hangingPunct="1">
              <a:spcBef>
                <a:spcPct val="0"/>
              </a:spcBef>
              <a:spcAft>
                <a:spcPct val="0"/>
              </a:spcAft>
              <a:defRPr sz="2400" b="1">
                <a:solidFill>
                  <a:schemeClr val="bg1"/>
                </a:solidFill>
                <a:latin typeface="Arial" charset="0"/>
                <a:cs typeface="Arial" charset="0"/>
              </a:defRPr>
            </a:lvl4pPr>
            <a:lvl5pPr algn="l" defTabSz="1017588" rtl="0" eaLnBrk="1" fontAlgn="base" hangingPunct="1">
              <a:spcBef>
                <a:spcPct val="0"/>
              </a:spcBef>
              <a:spcAft>
                <a:spcPct val="0"/>
              </a:spcAft>
              <a:defRPr sz="2400" b="1">
                <a:solidFill>
                  <a:schemeClr val="bg1"/>
                </a:solidFill>
                <a:latin typeface="Arial" charset="0"/>
                <a:cs typeface="Arial" charset="0"/>
              </a:defRPr>
            </a:lvl5pPr>
            <a:lvl6pPr marL="457200" algn="l" defTabSz="1017588" rtl="0" eaLnBrk="1" fontAlgn="base" hangingPunct="1">
              <a:spcBef>
                <a:spcPct val="0"/>
              </a:spcBef>
              <a:spcAft>
                <a:spcPct val="0"/>
              </a:spcAft>
              <a:defRPr sz="2400" b="1">
                <a:solidFill>
                  <a:schemeClr val="bg1"/>
                </a:solidFill>
                <a:latin typeface="Arial" charset="0"/>
                <a:cs typeface="Arial" charset="0"/>
              </a:defRPr>
            </a:lvl6pPr>
            <a:lvl7pPr marL="914400" algn="l" defTabSz="1017588" rtl="0" eaLnBrk="1" fontAlgn="base" hangingPunct="1">
              <a:spcBef>
                <a:spcPct val="0"/>
              </a:spcBef>
              <a:spcAft>
                <a:spcPct val="0"/>
              </a:spcAft>
              <a:defRPr sz="2400" b="1">
                <a:solidFill>
                  <a:schemeClr val="bg1"/>
                </a:solidFill>
                <a:latin typeface="Arial" charset="0"/>
                <a:cs typeface="Arial" charset="0"/>
              </a:defRPr>
            </a:lvl7pPr>
            <a:lvl8pPr marL="1371600" algn="l" defTabSz="1017588" rtl="0" eaLnBrk="1" fontAlgn="base" hangingPunct="1">
              <a:spcBef>
                <a:spcPct val="0"/>
              </a:spcBef>
              <a:spcAft>
                <a:spcPct val="0"/>
              </a:spcAft>
              <a:defRPr sz="2400" b="1">
                <a:solidFill>
                  <a:schemeClr val="bg1"/>
                </a:solidFill>
                <a:latin typeface="Arial" charset="0"/>
                <a:cs typeface="Arial" charset="0"/>
              </a:defRPr>
            </a:lvl8pPr>
            <a:lvl9pPr marL="1828800" algn="l" defTabSz="1017588" rtl="0" eaLnBrk="1" fontAlgn="base" hangingPunct="1">
              <a:spcBef>
                <a:spcPct val="0"/>
              </a:spcBef>
              <a:spcAft>
                <a:spcPct val="0"/>
              </a:spcAft>
              <a:defRPr sz="2400" b="1">
                <a:solidFill>
                  <a:schemeClr val="bg1"/>
                </a:solidFill>
                <a:latin typeface="Arial" charset="0"/>
                <a:cs typeface="Arial" charset="0"/>
              </a:defRPr>
            </a:lvl9pPr>
          </a:lstStyle>
          <a:p>
            <a:pPr algn="ctr"/>
            <a:endParaRPr lang="en-US" dirty="0" smtClean="0">
              <a:solidFill>
                <a:srgbClr val="292929"/>
              </a:solidFill>
              <a:sym typeface="Wingdings" pitchFamily="2" charset="2"/>
            </a:endParaRPr>
          </a:p>
          <a:p>
            <a:pPr algn="ctr"/>
            <a:endParaRPr lang="en-US" dirty="0">
              <a:solidFill>
                <a:srgbClr val="292929"/>
              </a:solidFill>
              <a:sym typeface="Wingdings" pitchFamily="2" charset="2"/>
            </a:endParaRPr>
          </a:p>
          <a:p>
            <a:pPr algn="ctr"/>
            <a:r>
              <a:rPr lang="en-US" sz="3600" dirty="0" smtClean="0">
                <a:solidFill>
                  <a:srgbClr val="292929"/>
                </a:solidFill>
                <a:sym typeface="Wingdings" pitchFamily="2" charset="2"/>
              </a:rPr>
              <a:t>Thank You!</a:t>
            </a:r>
            <a:endParaRPr lang="en-US" sz="3600" dirty="0">
              <a:solidFill>
                <a:srgbClr val="292929"/>
              </a:solidFill>
            </a:endParaRPr>
          </a:p>
          <a:p>
            <a:r>
              <a:rPr lang="en-US" dirty="0" smtClean="0">
                <a:solidFill>
                  <a:schemeClr val="tx1"/>
                </a:solidFill>
              </a:rPr>
              <a:t> </a:t>
            </a:r>
            <a:endParaRPr lang="en-US" dirty="0">
              <a:solidFill>
                <a:schemeClr val="tx1"/>
              </a:solidFill>
            </a:endParaRPr>
          </a:p>
        </p:txBody>
      </p:sp>
    </p:spTree>
    <p:custDataLst>
      <p:tags r:id="rId1"/>
    </p:custDataLst>
    <p:extLst>
      <p:ext uri="{BB962C8B-B14F-4D97-AF65-F5344CB8AC3E}">
        <p14:creationId xmlns:p14="http://schemas.microsoft.com/office/powerpoint/2010/main" val="24471064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dirty="0" smtClean="0">
                <a:cs typeface="Arial" charset="0"/>
              </a:rPr>
              <a:t>Table of Contents</a:t>
            </a:r>
          </a:p>
        </p:txBody>
      </p:sp>
      <p:sp>
        <p:nvSpPr>
          <p:cNvPr id="13315" name="Slide Number Placeholder 3"/>
          <p:cNvSpPr txBox="1">
            <a:spLocks noGrp="1"/>
          </p:cNvSpPr>
          <p:nvPr/>
        </p:nvSpPr>
        <p:spPr bwMode="auto">
          <a:xfrm>
            <a:off x="4870450" y="7018338"/>
            <a:ext cx="304800" cy="304800"/>
          </a:xfrm>
          <a:prstGeom prst="rect">
            <a:avLst/>
          </a:prstGeom>
          <a:noFill/>
          <a:ln w="9525">
            <a:noFill/>
            <a:miter lim="800000"/>
            <a:headEnd/>
            <a:tailEnd/>
          </a:ln>
        </p:spPr>
        <p:txBody>
          <a:bodyPr lIns="0" tIns="0" rIns="0" bIns="0" anchor="b"/>
          <a:lstStyle/>
          <a:p>
            <a:pPr algn="ctr"/>
            <a:fld id="{594DA9B7-7293-4AD0-9109-0D4A1C1019EE}" type="slidenum">
              <a:rPr lang="en-US" sz="1000">
                <a:cs typeface="Arial" charset="0"/>
              </a:rPr>
              <a:pPr algn="ctr"/>
              <a:t>3</a:t>
            </a:fld>
            <a:endParaRPr lang="en-US" sz="1000" dirty="0">
              <a:cs typeface="Arial" charset="0"/>
            </a:endParaRPr>
          </a:p>
        </p:txBody>
      </p:sp>
      <p:sp>
        <p:nvSpPr>
          <p:cNvPr id="5" name="Rectangle 8"/>
          <p:cNvSpPr txBox="1">
            <a:spLocks noChangeArrowheads="1"/>
          </p:cNvSpPr>
          <p:nvPr/>
        </p:nvSpPr>
        <p:spPr>
          <a:xfrm>
            <a:off x="457199" y="1676401"/>
            <a:ext cx="9144001" cy="3009900"/>
          </a:xfrm>
          <a:prstGeom prst="rect">
            <a:avLst/>
          </a:prstGeom>
          <a:noFill/>
        </p:spPr>
        <p:txBody>
          <a:bodyPr/>
          <a:lstStyle>
            <a:lvl1pPr marL="233363" indent="-233363" algn="l" defTabSz="1017588" rtl="0" eaLnBrk="0" fontAlgn="base" hangingPunct="0">
              <a:lnSpc>
                <a:spcPts val="1200"/>
              </a:lnSpc>
              <a:spcBef>
                <a:spcPct val="0"/>
              </a:spcBef>
              <a:spcAft>
                <a:spcPts val="300"/>
              </a:spcAft>
              <a:buClr>
                <a:srgbClr val="24245A"/>
              </a:buClr>
              <a:buSzPct val="105000"/>
              <a:buFont typeface="Wingdings 2" pitchFamily="18" charset="2"/>
              <a:buChar char=""/>
              <a:defRPr sz="1000" kern="1200">
                <a:solidFill>
                  <a:schemeClr val="tx1"/>
                </a:solidFill>
                <a:latin typeface="Arial" pitchFamily="34" charset="0"/>
                <a:ea typeface="+mn-ea"/>
                <a:cs typeface="Arial" pitchFamily="34" charset="0"/>
              </a:defRPr>
            </a:lvl1pPr>
            <a:lvl2pPr marL="457200" indent="-223838" algn="l" defTabSz="1017588" rtl="0" eaLnBrk="0" fontAlgn="base" hangingPunct="0">
              <a:lnSpc>
                <a:spcPts val="1200"/>
              </a:lnSpc>
              <a:spcBef>
                <a:spcPct val="0"/>
              </a:spcBef>
              <a:spcAft>
                <a:spcPts val="300"/>
              </a:spcAft>
              <a:buClr>
                <a:srgbClr val="24245A"/>
              </a:buClr>
              <a:buFont typeface="Wingdings 2" pitchFamily="18" charset="2"/>
              <a:buChar char=""/>
              <a:defRPr sz="1000" kern="1200">
                <a:solidFill>
                  <a:schemeClr val="tx1"/>
                </a:solidFill>
                <a:latin typeface="Arial" pitchFamily="34" charset="0"/>
                <a:ea typeface="+mn-ea"/>
                <a:cs typeface="Arial" pitchFamily="34" charset="0"/>
              </a:defRPr>
            </a:lvl2pPr>
            <a:lvl3pPr marL="690563" indent="-233363" algn="l" defTabSz="1017588" rtl="0" eaLnBrk="0" fontAlgn="base" hangingPunct="0">
              <a:lnSpc>
                <a:spcPts val="1200"/>
              </a:lnSpc>
              <a:spcBef>
                <a:spcPct val="0"/>
              </a:spcBef>
              <a:spcAft>
                <a:spcPts val="300"/>
              </a:spcAft>
              <a:buClr>
                <a:srgbClr val="24245A"/>
              </a:buClr>
              <a:buSzPct val="90000"/>
              <a:buFont typeface="Wingdings 2" pitchFamily="18" charset="2"/>
              <a:buChar char=""/>
              <a:defRPr sz="1000" kern="1200">
                <a:solidFill>
                  <a:schemeClr val="tx1"/>
                </a:solidFill>
                <a:latin typeface="Arial" pitchFamily="34" charset="0"/>
                <a:ea typeface="+mn-ea"/>
                <a:cs typeface="Arial" pitchFamily="34" charset="0"/>
              </a:defRPr>
            </a:lvl3pPr>
            <a:lvl4pPr marL="914400" indent="-223838" algn="l" defTabSz="1017588" rtl="0" eaLnBrk="0" fontAlgn="base" hangingPunct="0">
              <a:lnSpc>
                <a:spcPts val="1200"/>
              </a:lnSpc>
              <a:spcBef>
                <a:spcPct val="0"/>
              </a:spcBef>
              <a:spcAft>
                <a:spcPts val="300"/>
              </a:spcAft>
              <a:buClr>
                <a:srgbClr val="24245A"/>
              </a:buClr>
              <a:buFont typeface="Symbol" pitchFamily="18" charset="2"/>
              <a:buChar char=""/>
              <a:defRPr sz="1000" kern="1200">
                <a:solidFill>
                  <a:schemeClr val="tx1"/>
                </a:solidFill>
                <a:latin typeface="Arial" pitchFamily="34" charset="0"/>
                <a:ea typeface="+mn-ea"/>
                <a:cs typeface="Arial" pitchFamily="34" charset="0"/>
              </a:defRPr>
            </a:lvl4pPr>
            <a:lvl5pPr marL="1147763" indent="-233363" algn="l" defTabSz="1017588" rtl="0" eaLnBrk="0" fontAlgn="base" hangingPunct="0">
              <a:spcBef>
                <a:spcPct val="20000"/>
              </a:spcBef>
              <a:spcAft>
                <a:spcPct val="0"/>
              </a:spcAft>
              <a:buFont typeface="Courier New" pitchFamily="49" charset="0"/>
              <a:defRPr sz="1000" kern="1200">
                <a:solidFill>
                  <a:schemeClr val="tx1"/>
                </a:solidFill>
                <a:latin typeface="Arial" pitchFamily="34" charset="0"/>
                <a:ea typeface="+mn-ea"/>
                <a:cs typeface="Arial" pitchFamily="34" charset="0"/>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eaLnBrk="1" hangingPunct="1">
              <a:lnSpc>
                <a:spcPct val="80000"/>
              </a:lnSpc>
              <a:buFontTx/>
              <a:buNone/>
              <a:tabLst>
                <a:tab pos="7772400" algn="ctr"/>
              </a:tabLst>
            </a:pPr>
            <a:r>
              <a:rPr lang="en-US" sz="1800" b="1" u="sng" dirty="0" smtClean="0">
                <a:solidFill>
                  <a:srgbClr val="24245A"/>
                </a:solidFill>
                <a:latin typeface="Arial"/>
                <a:cs typeface="Arial"/>
              </a:rPr>
              <a:t>Description</a:t>
            </a:r>
            <a:r>
              <a:rPr lang="en-US" sz="1800" dirty="0" smtClean="0">
                <a:solidFill>
                  <a:srgbClr val="24245A"/>
                </a:solidFill>
                <a:latin typeface="Arial"/>
                <a:cs typeface="Arial"/>
              </a:rPr>
              <a:t>	</a:t>
            </a:r>
            <a:r>
              <a:rPr lang="en-US" sz="1800" b="1" u="sng" dirty="0" smtClean="0">
                <a:solidFill>
                  <a:srgbClr val="24245A"/>
                </a:solidFill>
                <a:latin typeface="Arial"/>
                <a:cs typeface="Arial"/>
              </a:rPr>
              <a:t>Pages</a:t>
            </a:r>
            <a:endParaRPr lang="en-US" sz="1800" b="1" u="sng" dirty="0">
              <a:solidFill>
                <a:srgbClr val="24245A"/>
              </a:solidFill>
              <a:latin typeface="Arial"/>
              <a:cs typeface="Arial"/>
            </a:endParaRPr>
          </a:p>
          <a:p>
            <a:pPr marL="0" indent="0" eaLnBrk="1" hangingPunct="1">
              <a:lnSpc>
                <a:spcPct val="80000"/>
              </a:lnSpc>
              <a:spcAft>
                <a:spcPct val="0"/>
              </a:spcAft>
              <a:buNone/>
              <a:tabLst>
                <a:tab pos="6400800" algn="ctr"/>
              </a:tabLst>
            </a:pPr>
            <a:endParaRPr lang="en-US" sz="1800" dirty="0" smtClean="0">
              <a:solidFill>
                <a:srgbClr val="24245A"/>
              </a:solidFill>
              <a:latin typeface="Arial"/>
              <a:cs typeface="Arial"/>
            </a:endParaRPr>
          </a:p>
          <a:p>
            <a:pPr eaLnBrk="1" hangingPunct="1">
              <a:lnSpc>
                <a:spcPct val="80000"/>
              </a:lnSpc>
              <a:spcAft>
                <a:spcPct val="0"/>
              </a:spcAft>
              <a:buFont typeface="Wingdings" pitchFamily="2" charset="2"/>
              <a:buChar char="Ø"/>
              <a:tabLst>
                <a:tab pos="7772400" algn="ctr"/>
              </a:tabLst>
            </a:pPr>
            <a:r>
              <a:rPr lang="en-US" sz="1800" dirty="0" smtClean="0">
                <a:solidFill>
                  <a:srgbClr val="24245A"/>
                </a:solidFill>
                <a:latin typeface="Arial"/>
                <a:cs typeface="Arial"/>
              </a:rPr>
              <a:t>Industry Basics	4</a:t>
            </a:r>
          </a:p>
          <a:p>
            <a:pPr eaLnBrk="1" hangingPunct="1">
              <a:lnSpc>
                <a:spcPct val="80000"/>
              </a:lnSpc>
              <a:spcAft>
                <a:spcPct val="0"/>
              </a:spcAft>
              <a:buFont typeface="Wingdings" pitchFamily="2" charset="2"/>
              <a:buChar char="Ø"/>
              <a:tabLst>
                <a:tab pos="7772400" algn="ctr"/>
              </a:tabLst>
            </a:pPr>
            <a:endParaRPr lang="en-US" sz="1800" dirty="0">
              <a:solidFill>
                <a:srgbClr val="24245A"/>
              </a:solidFill>
              <a:latin typeface="Arial"/>
              <a:cs typeface="Arial"/>
            </a:endParaRPr>
          </a:p>
          <a:p>
            <a:pPr eaLnBrk="1" hangingPunct="1">
              <a:lnSpc>
                <a:spcPct val="80000"/>
              </a:lnSpc>
              <a:spcAft>
                <a:spcPct val="0"/>
              </a:spcAft>
              <a:buFont typeface="Wingdings" pitchFamily="2" charset="2"/>
              <a:buChar char="Ø"/>
              <a:tabLst>
                <a:tab pos="7772400" algn="ctr"/>
              </a:tabLst>
            </a:pPr>
            <a:r>
              <a:rPr lang="en-US" sz="1800" dirty="0" smtClean="0">
                <a:solidFill>
                  <a:srgbClr val="24245A"/>
                </a:solidFill>
                <a:latin typeface="Arial"/>
                <a:cs typeface="Arial"/>
              </a:rPr>
              <a:t>Who is Allied Fiber?</a:t>
            </a:r>
            <a:r>
              <a:rPr lang="en-US" sz="1800" dirty="0">
                <a:solidFill>
                  <a:srgbClr val="24245A"/>
                </a:solidFill>
                <a:latin typeface="Arial"/>
                <a:cs typeface="Arial"/>
              </a:rPr>
              <a:t>	6 - 10</a:t>
            </a:r>
          </a:p>
          <a:p>
            <a:pPr marL="0" indent="0" eaLnBrk="1" hangingPunct="1">
              <a:lnSpc>
                <a:spcPct val="80000"/>
              </a:lnSpc>
              <a:spcAft>
                <a:spcPct val="0"/>
              </a:spcAft>
              <a:buNone/>
              <a:tabLst>
                <a:tab pos="7772400" algn="ctr"/>
              </a:tabLst>
            </a:pPr>
            <a:endParaRPr lang="en-US" sz="1800" dirty="0">
              <a:solidFill>
                <a:srgbClr val="24245A"/>
              </a:solidFill>
              <a:latin typeface="Arial"/>
              <a:cs typeface="Arial"/>
            </a:endParaRPr>
          </a:p>
          <a:p>
            <a:pPr eaLnBrk="1" hangingPunct="1">
              <a:lnSpc>
                <a:spcPct val="80000"/>
              </a:lnSpc>
              <a:spcAft>
                <a:spcPct val="0"/>
              </a:spcAft>
              <a:buFont typeface="Wingdings" pitchFamily="2" charset="2"/>
              <a:buChar char="Ø"/>
              <a:tabLst>
                <a:tab pos="7772400" algn="ctr"/>
              </a:tabLst>
            </a:pPr>
            <a:r>
              <a:rPr lang="en-US" sz="1800" dirty="0">
                <a:solidFill>
                  <a:srgbClr val="24245A"/>
                </a:solidFill>
                <a:latin typeface="Arial"/>
                <a:cs typeface="Arial"/>
              </a:rPr>
              <a:t>What is the Big Picture for Connectivity? 	12 - 15</a:t>
            </a:r>
          </a:p>
          <a:p>
            <a:pPr marL="0" indent="0" eaLnBrk="1" hangingPunct="1">
              <a:lnSpc>
                <a:spcPct val="80000"/>
              </a:lnSpc>
              <a:spcAft>
                <a:spcPct val="0"/>
              </a:spcAft>
              <a:buNone/>
              <a:tabLst>
                <a:tab pos="7772400" algn="ctr"/>
              </a:tabLst>
            </a:pPr>
            <a:endParaRPr lang="en-US" sz="1800" dirty="0">
              <a:solidFill>
                <a:srgbClr val="24245A"/>
              </a:solidFill>
              <a:latin typeface="Arial"/>
              <a:cs typeface="Arial"/>
            </a:endParaRPr>
          </a:p>
          <a:p>
            <a:pPr eaLnBrk="1" hangingPunct="1">
              <a:lnSpc>
                <a:spcPct val="80000"/>
              </a:lnSpc>
              <a:spcAft>
                <a:spcPct val="0"/>
              </a:spcAft>
              <a:buFont typeface="Wingdings" pitchFamily="2" charset="2"/>
              <a:buChar char="Ø"/>
              <a:tabLst>
                <a:tab pos="7772400" algn="ctr"/>
              </a:tabLst>
            </a:pPr>
            <a:r>
              <a:rPr lang="en-US" sz="1800" dirty="0">
                <a:solidFill>
                  <a:srgbClr val="24245A"/>
                </a:solidFill>
                <a:latin typeface="Arial"/>
                <a:cs typeface="Arial"/>
              </a:rPr>
              <a:t>What is Allied Fiber Building Now?	17 - 21</a:t>
            </a:r>
          </a:p>
          <a:p>
            <a:pPr eaLnBrk="1" hangingPunct="1">
              <a:lnSpc>
                <a:spcPct val="80000"/>
              </a:lnSpc>
              <a:spcAft>
                <a:spcPct val="0"/>
              </a:spcAft>
              <a:buFont typeface="Wingdings" pitchFamily="2" charset="2"/>
              <a:buChar char="Ø"/>
              <a:tabLst>
                <a:tab pos="7772400" algn="ctr"/>
              </a:tabLst>
            </a:pPr>
            <a:endParaRPr lang="en-US" sz="1800" dirty="0">
              <a:solidFill>
                <a:srgbClr val="24245A"/>
              </a:solidFill>
              <a:latin typeface="Arial"/>
              <a:cs typeface="Arial"/>
            </a:endParaRPr>
          </a:p>
          <a:p>
            <a:pPr eaLnBrk="1" hangingPunct="1">
              <a:lnSpc>
                <a:spcPct val="80000"/>
              </a:lnSpc>
              <a:spcAft>
                <a:spcPct val="0"/>
              </a:spcAft>
              <a:buFont typeface="Wingdings" pitchFamily="2" charset="2"/>
              <a:buChar char="Ø"/>
              <a:tabLst>
                <a:tab pos="7772400" algn="ctr"/>
              </a:tabLst>
            </a:pPr>
            <a:r>
              <a:rPr lang="en-US" sz="1800" dirty="0">
                <a:solidFill>
                  <a:srgbClr val="24245A"/>
                </a:solidFill>
                <a:latin typeface="Arial"/>
                <a:cs typeface="Arial"/>
              </a:rPr>
              <a:t>What is Next for Allied Fiber?	23 </a:t>
            </a:r>
            <a:r>
              <a:rPr lang="en-US" sz="1800" dirty="0" smtClean="0">
                <a:solidFill>
                  <a:srgbClr val="24245A"/>
                </a:solidFill>
                <a:latin typeface="Arial"/>
                <a:cs typeface="Arial"/>
              </a:rPr>
              <a:t>– </a:t>
            </a:r>
            <a:r>
              <a:rPr lang="en-US" sz="1800" dirty="0">
                <a:solidFill>
                  <a:srgbClr val="24245A"/>
                </a:solidFill>
                <a:latin typeface="Arial"/>
                <a:cs typeface="Arial"/>
              </a:rPr>
              <a:t>24</a:t>
            </a:r>
          </a:p>
          <a:p>
            <a:pPr marL="0" indent="0" eaLnBrk="1" hangingPunct="1">
              <a:lnSpc>
                <a:spcPct val="80000"/>
              </a:lnSpc>
              <a:spcAft>
                <a:spcPct val="0"/>
              </a:spcAft>
              <a:buNone/>
              <a:tabLst>
                <a:tab pos="7772400" algn="ctr"/>
              </a:tabLst>
            </a:pPr>
            <a:endParaRPr lang="en-US" sz="1800" dirty="0">
              <a:solidFill>
                <a:srgbClr val="24245A"/>
              </a:solidFill>
              <a:latin typeface="Arial"/>
              <a:cs typeface="Arial"/>
            </a:endParaRPr>
          </a:p>
        </p:txBody>
      </p:sp>
    </p:spTree>
    <p:custDataLst>
      <p:tags r:id="rId1"/>
    </p:custDataLst>
    <p:extLst>
      <p:ext uri="{BB962C8B-B14F-4D97-AF65-F5344CB8AC3E}">
        <p14:creationId xmlns:p14="http://schemas.microsoft.com/office/powerpoint/2010/main" val="20177542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p:cNvSpPr>
            <a:spLocks noGrp="1"/>
          </p:cNvSpPr>
          <p:nvPr>
            <p:ph type="title"/>
          </p:nvPr>
        </p:nvSpPr>
        <p:spPr/>
        <p:txBody>
          <a:bodyPr/>
          <a:lstStyle/>
          <a:p>
            <a:r>
              <a:rPr lang="en-US" dirty="0" smtClean="0"/>
              <a:t>Industry Basics</a:t>
            </a:r>
            <a:endParaRPr lang="en-US" dirty="0"/>
          </a:p>
        </p:txBody>
      </p:sp>
      <p:sp>
        <p:nvSpPr>
          <p:cNvPr id="24578" name="Title 1"/>
          <p:cNvSpPr>
            <a:spLocks/>
          </p:cNvSpPr>
          <p:nvPr/>
        </p:nvSpPr>
        <p:spPr bwMode="auto">
          <a:xfrm>
            <a:off x="457200" y="401638"/>
            <a:ext cx="9144000" cy="512762"/>
          </a:xfrm>
          <a:prstGeom prst="rect">
            <a:avLst/>
          </a:prstGeom>
          <a:noFill/>
          <a:ln w="9525">
            <a:noFill/>
            <a:miter lim="800000"/>
            <a:headEnd/>
            <a:tailEnd/>
          </a:ln>
        </p:spPr>
        <p:txBody>
          <a:bodyPr lIns="0" tIns="0" rIns="0" bIns="0"/>
          <a:lstStyle/>
          <a:p>
            <a:endParaRPr lang="en-US" sz="2400" dirty="0">
              <a:solidFill>
                <a:schemeClr val="bg1"/>
              </a:solidFill>
              <a:cs typeface="Arial" charset="0"/>
            </a:endParaRPr>
          </a:p>
        </p:txBody>
      </p:sp>
      <p:sp>
        <p:nvSpPr>
          <p:cNvPr id="24580" name="Rectangle 11"/>
          <p:cNvSpPr>
            <a:spLocks noChangeArrowheads="1"/>
          </p:cNvSpPr>
          <p:nvPr/>
        </p:nvSpPr>
        <p:spPr bwMode="auto">
          <a:xfrm>
            <a:off x="457200" y="1793874"/>
            <a:ext cx="1462088" cy="1120465"/>
          </a:xfrm>
          <a:prstGeom prst="roundRect">
            <a:avLst>
              <a:gd name="adj" fmla="val 16667"/>
            </a:avLst>
          </a:prstGeom>
          <a:solidFill>
            <a:schemeClr val="accent1"/>
          </a:solidFill>
          <a:ln w="9525">
            <a:noFill/>
            <a:round/>
            <a:headEnd/>
            <a:tailEnd/>
          </a:ln>
          <a:effectLst>
            <a:outerShdw blurRad="50800" dist="38100" dir="2700000" algn="tl" rotWithShape="0">
              <a:prstClr val="black">
                <a:alpha val="40000"/>
              </a:prstClr>
            </a:outerShdw>
          </a:effectLst>
        </p:spPr>
        <p:txBody>
          <a:bodyPr anchor="ctr"/>
          <a:lstStyle/>
          <a:p>
            <a:pPr algn="ctr" defTabSz="914400"/>
            <a:r>
              <a:rPr lang="fr-FR" sz="1200" b="1" dirty="0" err="1" smtClean="0">
                <a:solidFill>
                  <a:schemeClr val="bg1"/>
                </a:solidFill>
              </a:rPr>
              <a:t>What</a:t>
            </a:r>
            <a:r>
              <a:rPr lang="fr-FR" sz="1200" b="1" dirty="0" smtClean="0">
                <a:solidFill>
                  <a:schemeClr val="bg1"/>
                </a:solidFill>
              </a:rPr>
              <a:t> </a:t>
            </a:r>
            <a:r>
              <a:rPr lang="fr-FR" sz="1200" b="1" dirty="0" err="1" smtClean="0">
                <a:solidFill>
                  <a:schemeClr val="bg1"/>
                </a:solidFill>
              </a:rPr>
              <a:t>is</a:t>
            </a:r>
            <a:r>
              <a:rPr lang="fr-FR" sz="1200" b="1" dirty="0" smtClean="0">
                <a:solidFill>
                  <a:schemeClr val="bg1"/>
                </a:solidFill>
              </a:rPr>
              <a:t> Optical </a:t>
            </a:r>
            <a:r>
              <a:rPr lang="fr-FR" sz="1200" b="1" dirty="0" err="1" smtClean="0">
                <a:solidFill>
                  <a:schemeClr val="bg1"/>
                </a:solidFill>
              </a:rPr>
              <a:t>Fiber</a:t>
            </a:r>
            <a:r>
              <a:rPr lang="fr-FR" sz="1200" b="1" dirty="0" smtClean="0">
                <a:solidFill>
                  <a:schemeClr val="bg1"/>
                </a:solidFill>
              </a:rPr>
              <a:t>?</a:t>
            </a:r>
            <a:endParaRPr lang="en-US" sz="1200" b="1" dirty="0">
              <a:solidFill>
                <a:schemeClr val="bg1"/>
              </a:solidFill>
            </a:endParaRPr>
          </a:p>
        </p:txBody>
      </p:sp>
      <p:sp>
        <p:nvSpPr>
          <p:cNvPr id="24581" name="Line 13"/>
          <p:cNvSpPr>
            <a:spLocks noChangeShapeType="1"/>
          </p:cNvSpPr>
          <p:nvPr/>
        </p:nvSpPr>
        <p:spPr bwMode="auto">
          <a:xfrm>
            <a:off x="457200" y="3025532"/>
            <a:ext cx="9144000" cy="0"/>
          </a:xfrm>
          <a:prstGeom prst="line">
            <a:avLst/>
          </a:prstGeom>
          <a:noFill/>
          <a:ln w="9525">
            <a:solidFill>
              <a:schemeClr val="tx2"/>
            </a:solidFill>
            <a:round/>
            <a:headEnd/>
            <a:tailEnd/>
          </a:ln>
        </p:spPr>
        <p:txBody>
          <a:bodyPr/>
          <a:lstStyle/>
          <a:p>
            <a:endParaRPr lang="en-US"/>
          </a:p>
        </p:txBody>
      </p:sp>
      <p:sp>
        <p:nvSpPr>
          <p:cNvPr id="24582" name="Rectangle 14"/>
          <p:cNvSpPr>
            <a:spLocks noChangeArrowheads="1"/>
          </p:cNvSpPr>
          <p:nvPr/>
        </p:nvSpPr>
        <p:spPr bwMode="auto">
          <a:xfrm>
            <a:off x="457200" y="3136725"/>
            <a:ext cx="1462088" cy="1185835"/>
          </a:xfrm>
          <a:prstGeom prst="roundRect">
            <a:avLst>
              <a:gd name="adj" fmla="val 16667"/>
            </a:avLst>
          </a:prstGeom>
          <a:solidFill>
            <a:schemeClr val="accent1"/>
          </a:solidFill>
          <a:ln w="9525">
            <a:noFill/>
            <a:round/>
            <a:headEnd/>
            <a:tailEnd/>
          </a:ln>
          <a:effectLst>
            <a:outerShdw blurRad="50800" dist="38100" dir="2700000" algn="tl" rotWithShape="0">
              <a:prstClr val="black">
                <a:alpha val="40000"/>
              </a:prstClr>
            </a:outerShdw>
          </a:effectLst>
        </p:spPr>
        <p:txBody>
          <a:bodyPr anchor="ctr"/>
          <a:lstStyle/>
          <a:p>
            <a:pPr algn="ctr" defTabSz="914400"/>
            <a:r>
              <a:rPr lang="en-US" sz="1200" b="1" dirty="0" smtClean="0">
                <a:solidFill>
                  <a:schemeClr val="bg1"/>
                </a:solidFill>
              </a:rPr>
              <a:t>What are Fiber-Optic Networks?</a:t>
            </a:r>
            <a:endParaRPr lang="en-US" sz="1200" b="1" dirty="0">
              <a:solidFill>
                <a:schemeClr val="bg1"/>
              </a:solidFill>
            </a:endParaRPr>
          </a:p>
        </p:txBody>
      </p:sp>
      <p:sp>
        <p:nvSpPr>
          <p:cNvPr id="24583" name="Line 16"/>
          <p:cNvSpPr>
            <a:spLocks noChangeShapeType="1"/>
          </p:cNvSpPr>
          <p:nvPr/>
        </p:nvSpPr>
        <p:spPr bwMode="auto">
          <a:xfrm>
            <a:off x="457200" y="4463860"/>
            <a:ext cx="9144000" cy="20827"/>
          </a:xfrm>
          <a:prstGeom prst="line">
            <a:avLst/>
          </a:prstGeom>
          <a:noFill/>
          <a:ln w="9525">
            <a:solidFill>
              <a:schemeClr val="tx2"/>
            </a:solidFill>
            <a:round/>
            <a:headEnd/>
            <a:tailEnd/>
          </a:ln>
        </p:spPr>
        <p:txBody>
          <a:bodyPr/>
          <a:lstStyle/>
          <a:p>
            <a:endParaRPr lang="en-US"/>
          </a:p>
        </p:txBody>
      </p:sp>
      <p:sp>
        <p:nvSpPr>
          <p:cNvPr id="24584" name="Rectangle 17"/>
          <p:cNvSpPr>
            <a:spLocks noChangeArrowheads="1"/>
          </p:cNvSpPr>
          <p:nvPr/>
        </p:nvSpPr>
        <p:spPr bwMode="auto">
          <a:xfrm>
            <a:off x="457200" y="4554403"/>
            <a:ext cx="1462088" cy="1557024"/>
          </a:xfrm>
          <a:prstGeom prst="roundRect">
            <a:avLst>
              <a:gd name="adj" fmla="val 16667"/>
            </a:avLst>
          </a:prstGeom>
          <a:solidFill>
            <a:schemeClr val="accent1"/>
          </a:solidFill>
          <a:ln w="9525">
            <a:noFill/>
            <a:round/>
            <a:headEnd/>
            <a:tailEnd/>
          </a:ln>
          <a:effectLst>
            <a:outerShdw blurRad="50800" dist="38100" dir="2700000" algn="tl" rotWithShape="0">
              <a:prstClr val="black">
                <a:alpha val="40000"/>
              </a:prstClr>
            </a:outerShdw>
          </a:effectLst>
        </p:spPr>
        <p:txBody>
          <a:bodyPr anchor="ctr"/>
          <a:lstStyle/>
          <a:p>
            <a:pPr algn="ctr" defTabSz="914400"/>
            <a:r>
              <a:rPr lang="en-US" sz="1200" b="1" dirty="0" smtClean="0">
                <a:solidFill>
                  <a:schemeClr val="bg1"/>
                </a:solidFill>
              </a:rPr>
              <a:t>What is Colocation and Network-Neutrality?</a:t>
            </a:r>
            <a:endParaRPr lang="en-US" sz="1200" b="1" dirty="0">
              <a:solidFill>
                <a:schemeClr val="bg1"/>
              </a:solidFill>
            </a:endParaRPr>
          </a:p>
        </p:txBody>
      </p:sp>
      <p:sp>
        <p:nvSpPr>
          <p:cNvPr id="24585" name="Line 19"/>
          <p:cNvSpPr>
            <a:spLocks noChangeShapeType="1"/>
          </p:cNvSpPr>
          <p:nvPr/>
        </p:nvSpPr>
        <p:spPr bwMode="auto">
          <a:xfrm>
            <a:off x="457200" y="6226175"/>
            <a:ext cx="9144000" cy="0"/>
          </a:xfrm>
          <a:prstGeom prst="line">
            <a:avLst/>
          </a:prstGeom>
          <a:noFill/>
          <a:ln w="9525">
            <a:solidFill>
              <a:schemeClr val="tx2"/>
            </a:solidFill>
            <a:round/>
            <a:headEnd/>
            <a:tailEnd/>
          </a:ln>
        </p:spPr>
        <p:txBody>
          <a:bodyPr/>
          <a:lstStyle/>
          <a:p>
            <a:endParaRPr lang="en-US"/>
          </a:p>
        </p:txBody>
      </p:sp>
      <p:sp>
        <p:nvSpPr>
          <p:cNvPr id="24586" name="Rectangle 20"/>
          <p:cNvSpPr>
            <a:spLocks noChangeArrowheads="1"/>
          </p:cNvSpPr>
          <p:nvPr/>
        </p:nvSpPr>
        <p:spPr bwMode="auto">
          <a:xfrm>
            <a:off x="457200" y="6343969"/>
            <a:ext cx="1462088" cy="785812"/>
          </a:xfrm>
          <a:prstGeom prst="roundRect">
            <a:avLst>
              <a:gd name="adj" fmla="val 16667"/>
            </a:avLst>
          </a:prstGeom>
          <a:solidFill>
            <a:schemeClr val="accent1"/>
          </a:solidFill>
          <a:ln w="9525">
            <a:noFill/>
            <a:round/>
            <a:headEnd/>
            <a:tailEnd/>
          </a:ln>
          <a:effectLst>
            <a:outerShdw blurRad="50800" dist="38100" dir="2700000" algn="tl" rotWithShape="0">
              <a:prstClr val="black">
                <a:alpha val="40000"/>
              </a:prstClr>
            </a:outerShdw>
          </a:effectLst>
        </p:spPr>
        <p:txBody>
          <a:bodyPr anchor="ctr"/>
          <a:lstStyle/>
          <a:p>
            <a:pPr algn="ctr" defTabSz="914400"/>
            <a:r>
              <a:rPr lang="en-US" sz="1200" b="1" dirty="0" smtClean="0">
                <a:solidFill>
                  <a:schemeClr val="bg1"/>
                </a:solidFill>
              </a:rPr>
              <a:t>What is a Meet-Me-Room?</a:t>
            </a:r>
            <a:endParaRPr lang="en-US" sz="1200" b="1" dirty="0">
              <a:solidFill>
                <a:schemeClr val="bg1"/>
              </a:solidFill>
            </a:endParaRPr>
          </a:p>
        </p:txBody>
      </p:sp>
      <p:sp>
        <p:nvSpPr>
          <p:cNvPr id="30" name="Slide Number Placeholder 3"/>
          <p:cNvSpPr txBox="1">
            <a:spLocks noGrp="1"/>
          </p:cNvSpPr>
          <p:nvPr/>
        </p:nvSpPr>
        <p:spPr bwMode="auto">
          <a:xfrm>
            <a:off x="4857369" y="7018338"/>
            <a:ext cx="304800" cy="304800"/>
          </a:xfrm>
          <a:prstGeom prst="rect">
            <a:avLst/>
          </a:prstGeom>
          <a:noFill/>
          <a:ln w="9525">
            <a:noFill/>
            <a:miter lim="800000"/>
            <a:headEnd/>
            <a:tailEnd/>
          </a:ln>
        </p:spPr>
        <p:txBody>
          <a:bodyPr lIns="0" tIns="0" rIns="0" bIns="0" anchor="b"/>
          <a:lstStyle/>
          <a:p>
            <a:pPr algn="ctr"/>
            <a:fld id="{29D9B95D-2008-4164-9E15-E1C12C604A4C}" type="slidenum">
              <a:rPr lang="en-US" sz="1000">
                <a:cs typeface="Arial" charset="0"/>
              </a:rPr>
              <a:pPr algn="ctr"/>
              <a:t>4</a:t>
            </a:fld>
            <a:endParaRPr lang="en-US" sz="1000" dirty="0">
              <a:cs typeface="Arial" charset="0"/>
            </a:endParaRPr>
          </a:p>
        </p:txBody>
      </p:sp>
      <p:grpSp>
        <p:nvGrpSpPr>
          <p:cNvPr id="37" name="Group 49"/>
          <p:cNvGrpSpPr>
            <a:grpSpLocks/>
          </p:cNvGrpSpPr>
          <p:nvPr/>
        </p:nvGrpSpPr>
        <p:grpSpPr bwMode="auto">
          <a:xfrm>
            <a:off x="2153559" y="1969939"/>
            <a:ext cx="701675" cy="765175"/>
            <a:chOff x="1379" y="1279"/>
            <a:chExt cx="442" cy="482"/>
          </a:xfrm>
        </p:grpSpPr>
        <p:pic>
          <p:nvPicPr>
            <p:cNvPr id="38" name="Picture 55" descr="RoundedArrow.wmf"/>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79" y="1301"/>
              <a:ext cx="442" cy="460"/>
            </a:xfrm>
            <a:prstGeom prst="rect">
              <a:avLst/>
            </a:prstGeom>
            <a:noFill/>
            <a:ln w="9525">
              <a:noFill/>
              <a:miter lim="800000"/>
              <a:headEnd/>
              <a:tailEnd/>
            </a:ln>
          </p:spPr>
        </p:pic>
        <p:pic>
          <p:nvPicPr>
            <p:cNvPr id="39" name="Picture 4" descr="logo.wmf"/>
            <p:cNvPicPr>
              <a:picLocks noChangeAspect="1"/>
            </p:cNvPicPr>
            <p:nvPr/>
          </p:nvPicPr>
          <p:blipFill>
            <a:blip r:embed="rId4" cstate="email">
              <a:extLst>
                <a:ext uri="{28A0092B-C50C-407E-A947-70E740481C1C}">
                  <a14:useLocalDpi xmlns:a14="http://schemas.microsoft.com/office/drawing/2010/main"/>
                </a:ext>
              </a:extLst>
            </a:blip>
            <a:srcRect r="79712" b="-2127"/>
            <a:stretch>
              <a:fillRect/>
            </a:stretch>
          </p:blipFill>
          <p:spPr bwMode="auto">
            <a:xfrm>
              <a:off x="1440" y="1448"/>
              <a:ext cx="191" cy="171"/>
            </a:xfrm>
            <a:prstGeom prst="rect">
              <a:avLst/>
            </a:prstGeom>
            <a:noFill/>
            <a:ln w="9525">
              <a:noFill/>
              <a:miter lim="800000"/>
              <a:headEnd/>
              <a:tailEnd/>
            </a:ln>
          </p:spPr>
        </p:pic>
        <p:sp>
          <p:nvSpPr>
            <p:cNvPr id="40" name="AutoShape 1"/>
            <p:cNvSpPr>
              <a:spLocks noChangeAspect="1" noChangeArrowheads="1"/>
            </p:cNvSpPr>
            <p:nvPr/>
          </p:nvSpPr>
          <p:spPr bwMode="auto">
            <a:xfrm>
              <a:off x="1385" y="1279"/>
              <a:ext cx="425" cy="475"/>
            </a:xfrm>
            <a:prstGeom prst="rect">
              <a:avLst/>
            </a:prstGeom>
            <a:noFill/>
            <a:ln w="9525">
              <a:noFill/>
              <a:miter lim="800000"/>
              <a:headEnd/>
              <a:tailEnd/>
            </a:ln>
          </p:spPr>
          <p:txBody>
            <a:bodyPr/>
            <a:lstStyle/>
            <a:p>
              <a:pPr defTabSz="914400"/>
              <a:endParaRPr lang="en-US"/>
            </a:p>
          </p:txBody>
        </p:sp>
        <p:sp>
          <p:nvSpPr>
            <p:cNvPr id="41" name="AutoShape 20"/>
            <p:cNvSpPr>
              <a:spLocks noChangeAspect="1" noChangeArrowheads="1"/>
            </p:cNvSpPr>
            <p:nvPr/>
          </p:nvSpPr>
          <p:spPr bwMode="auto">
            <a:xfrm>
              <a:off x="1385" y="1279"/>
              <a:ext cx="425" cy="475"/>
            </a:xfrm>
            <a:prstGeom prst="rect">
              <a:avLst/>
            </a:prstGeom>
            <a:noFill/>
            <a:ln w="9525">
              <a:noFill/>
              <a:miter lim="800000"/>
              <a:headEnd/>
              <a:tailEnd/>
            </a:ln>
          </p:spPr>
          <p:txBody>
            <a:bodyPr/>
            <a:lstStyle/>
            <a:p>
              <a:pPr defTabSz="914400"/>
              <a:endParaRPr lang="en-US"/>
            </a:p>
          </p:txBody>
        </p:sp>
      </p:grpSp>
      <p:grpSp>
        <p:nvGrpSpPr>
          <p:cNvPr id="42" name="Group 49"/>
          <p:cNvGrpSpPr>
            <a:grpSpLocks/>
          </p:cNvGrpSpPr>
          <p:nvPr/>
        </p:nvGrpSpPr>
        <p:grpSpPr bwMode="auto">
          <a:xfrm>
            <a:off x="2157210" y="3345453"/>
            <a:ext cx="701675" cy="765175"/>
            <a:chOff x="1379" y="1279"/>
            <a:chExt cx="442" cy="482"/>
          </a:xfrm>
        </p:grpSpPr>
        <p:pic>
          <p:nvPicPr>
            <p:cNvPr id="43" name="Picture 55" descr="RoundedArrow.wmf"/>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79" y="1301"/>
              <a:ext cx="442" cy="460"/>
            </a:xfrm>
            <a:prstGeom prst="rect">
              <a:avLst/>
            </a:prstGeom>
            <a:noFill/>
            <a:ln w="9525">
              <a:noFill/>
              <a:miter lim="800000"/>
              <a:headEnd/>
              <a:tailEnd/>
            </a:ln>
          </p:spPr>
        </p:pic>
        <p:pic>
          <p:nvPicPr>
            <p:cNvPr id="44" name="Picture 4" descr="logo.wmf"/>
            <p:cNvPicPr>
              <a:picLocks noChangeAspect="1"/>
            </p:cNvPicPr>
            <p:nvPr/>
          </p:nvPicPr>
          <p:blipFill>
            <a:blip r:embed="rId4" cstate="email">
              <a:extLst>
                <a:ext uri="{28A0092B-C50C-407E-A947-70E740481C1C}">
                  <a14:useLocalDpi xmlns:a14="http://schemas.microsoft.com/office/drawing/2010/main"/>
                </a:ext>
              </a:extLst>
            </a:blip>
            <a:srcRect r="79712" b="-2127"/>
            <a:stretch>
              <a:fillRect/>
            </a:stretch>
          </p:blipFill>
          <p:spPr bwMode="auto">
            <a:xfrm>
              <a:off x="1440" y="1448"/>
              <a:ext cx="191" cy="171"/>
            </a:xfrm>
            <a:prstGeom prst="rect">
              <a:avLst/>
            </a:prstGeom>
            <a:noFill/>
            <a:ln w="9525">
              <a:noFill/>
              <a:miter lim="800000"/>
              <a:headEnd/>
              <a:tailEnd/>
            </a:ln>
          </p:spPr>
        </p:pic>
        <p:sp>
          <p:nvSpPr>
            <p:cNvPr id="45" name="AutoShape 1"/>
            <p:cNvSpPr>
              <a:spLocks noChangeAspect="1" noChangeArrowheads="1"/>
            </p:cNvSpPr>
            <p:nvPr/>
          </p:nvSpPr>
          <p:spPr bwMode="auto">
            <a:xfrm>
              <a:off x="1385" y="1279"/>
              <a:ext cx="425" cy="475"/>
            </a:xfrm>
            <a:prstGeom prst="rect">
              <a:avLst/>
            </a:prstGeom>
            <a:noFill/>
            <a:ln w="9525">
              <a:noFill/>
              <a:miter lim="800000"/>
              <a:headEnd/>
              <a:tailEnd/>
            </a:ln>
          </p:spPr>
          <p:txBody>
            <a:bodyPr/>
            <a:lstStyle/>
            <a:p>
              <a:pPr defTabSz="914400"/>
              <a:endParaRPr lang="en-US"/>
            </a:p>
          </p:txBody>
        </p:sp>
        <p:sp>
          <p:nvSpPr>
            <p:cNvPr id="46" name="AutoShape 20"/>
            <p:cNvSpPr>
              <a:spLocks noChangeAspect="1" noChangeArrowheads="1"/>
            </p:cNvSpPr>
            <p:nvPr/>
          </p:nvSpPr>
          <p:spPr bwMode="auto">
            <a:xfrm>
              <a:off x="1385" y="1279"/>
              <a:ext cx="425" cy="475"/>
            </a:xfrm>
            <a:prstGeom prst="rect">
              <a:avLst/>
            </a:prstGeom>
            <a:noFill/>
            <a:ln w="9525">
              <a:noFill/>
              <a:miter lim="800000"/>
              <a:headEnd/>
              <a:tailEnd/>
            </a:ln>
          </p:spPr>
          <p:txBody>
            <a:bodyPr/>
            <a:lstStyle/>
            <a:p>
              <a:pPr defTabSz="914400"/>
              <a:endParaRPr lang="en-US"/>
            </a:p>
          </p:txBody>
        </p:sp>
      </p:grpSp>
      <p:grpSp>
        <p:nvGrpSpPr>
          <p:cNvPr id="47" name="Group 49"/>
          <p:cNvGrpSpPr>
            <a:grpSpLocks/>
          </p:cNvGrpSpPr>
          <p:nvPr/>
        </p:nvGrpSpPr>
        <p:grpSpPr bwMode="auto">
          <a:xfrm>
            <a:off x="2155177" y="4832460"/>
            <a:ext cx="701675" cy="765175"/>
            <a:chOff x="1379" y="1279"/>
            <a:chExt cx="442" cy="482"/>
          </a:xfrm>
        </p:grpSpPr>
        <p:pic>
          <p:nvPicPr>
            <p:cNvPr id="48" name="Picture 55" descr="RoundedArrow.wmf"/>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79" y="1301"/>
              <a:ext cx="442" cy="460"/>
            </a:xfrm>
            <a:prstGeom prst="rect">
              <a:avLst/>
            </a:prstGeom>
            <a:noFill/>
            <a:ln w="9525">
              <a:noFill/>
              <a:miter lim="800000"/>
              <a:headEnd/>
              <a:tailEnd/>
            </a:ln>
          </p:spPr>
        </p:pic>
        <p:pic>
          <p:nvPicPr>
            <p:cNvPr id="49" name="Picture 4" descr="logo.wmf"/>
            <p:cNvPicPr>
              <a:picLocks noChangeAspect="1"/>
            </p:cNvPicPr>
            <p:nvPr/>
          </p:nvPicPr>
          <p:blipFill>
            <a:blip r:embed="rId4" cstate="email">
              <a:extLst>
                <a:ext uri="{28A0092B-C50C-407E-A947-70E740481C1C}">
                  <a14:useLocalDpi xmlns:a14="http://schemas.microsoft.com/office/drawing/2010/main"/>
                </a:ext>
              </a:extLst>
            </a:blip>
            <a:srcRect r="79712" b="-2127"/>
            <a:stretch>
              <a:fillRect/>
            </a:stretch>
          </p:blipFill>
          <p:spPr bwMode="auto">
            <a:xfrm>
              <a:off x="1440" y="1448"/>
              <a:ext cx="191" cy="171"/>
            </a:xfrm>
            <a:prstGeom prst="rect">
              <a:avLst/>
            </a:prstGeom>
            <a:noFill/>
            <a:ln w="9525">
              <a:noFill/>
              <a:miter lim="800000"/>
              <a:headEnd/>
              <a:tailEnd/>
            </a:ln>
          </p:spPr>
        </p:pic>
        <p:sp>
          <p:nvSpPr>
            <p:cNvPr id="50" name="AutoShape 1"/>
            <p:cNvSpPr>
              <a:spLocks noChangeAspect="1" noChangeArrowheads="1"/>
            </p:cNvSpPr>
            <p:nvPr/>
          </p:nvSpPr>
          <p:spPr bwMode="auto">
            <a:xfrm>
              <a:off x="1385" y="1279"/>
              <a:ext cx="425" cy="475"/>
            </a:xfrm>
            <a:prstGeom prst="rect">
              <a:avLst/>
            </a:prstGeom>
            <a:noFill/>
            <a:ln w="9525">
              <a:noFill/>
              <a:miter lim="800000"/>
              <a:headEnd/>
              <a:tailEnd/>
            </a:ln>
          </p:spPr>
          <p:txBody>
            <a:bodyPr/>
            <a:lstStyle/>
            <a:p>
              <a:pPr defTabSz="914400"/>
              <a:endParaRPr lang="en-US"/>
            </a:p>
          </p:txBody>
        </p:sp>
        <p:sp>
          <p:nvSpPr>
            <p:cNvPr id="51" name="AutoShape 20"/>
            <p:cNvSpPr>
              <a:spLocks noChangeAspect="1" noChangeArrowheads="1"/>
            </p:cNvSpPr>
            <p:nvPr/>
          </p:nvSpPr>
          <p:spPr bwMode="auto">
            <a:xfrm>
              <a:off x="1385" y="1279"/>
              <a:ext cx="425" cy="475"/>
            </a:xfrm>
            <a:prstGeom prst="rect">
              <a:avLst/>
            </a:prstGeom>
            <a:noFill/>
            <a:ln w="9525">
              <a:noFill/>
              <a:miter lim="800000"/>
              <a:headEnd/>
              <a:tailEnd/>
            </a:ln>
          </p:spPr>
          <p:txBody>
            <a:bodyPr/>
            <a:lstStyle/>
            <a:p>
              <a:pPr defTabSz="914400"/>
              <a:endParaRPr lang="en-US"/>
            </a:p>
          </p:txBody>
        </p:sp>
      </p:grpSp>
      <p:grpSp>
        <p:nvGrpSpPr>
          <p:cNvPr id="52" name="Group 49"/>
          <p:cNvGrpSpPr>
            <a:grpSpLocks/>
          </p:cNvGrpSpPr>
          <p:nvPr/>
        </p:nvGrpSpPr>
        <p:grpSpPr bwMode="auto">
          <a:xfrm>
            <a:off x="2153214" y="6358615"/>
            <a:ext cx="701675" cy="765175"/>
            <a:chOff x="1379" y="1279"/>
            <a:chExt cx="442" cy="482"/>
          </a:xfrm>
        </p:grpSpPr>
        <p:pic>
          <p:nvPicPr>
            <p:cNvPr id="53" name="Picture 55" descr="RoundedArrow.wmf"/>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79" y="1301"/>
              <a:ext cx="442" cy="460"/>
            </a:xfrm>
            <a:prstGeom prst="rect">
              <a:avLst/>
            </a:prstGeom>
            <a:noFill/>
            <a:ln w="9525">
              <a:noFill/>
              <a:miter lim="800000"/>
              <a:headEnd/>
              <a:tailEnd/>
            </a:ln>
          </p:spPr>
        </p:pic>
        <p:pic>
          <p:nvPicPr>
            <p:cNvPr id="54" name="Picture 4" descr="logo.wmf"/>
            <p:cNvPicPr>
              <a:picLocks noChangeAspect="1"/>
            </p:cNvPicPr>
            <p:nvPr/>
          </p:nvPicPr>
          <p:blipFill>
            <a:blip r:embed="rId4" cstate="email">
              <a:extLst>
                <a:ext uri="{28A0092B-C50C-407E-A947-70E740481C1C}">
                  <a14:useLocalDpi xmlns:a14="http://schemas.microsoft.com/office/drawing/2010/main"/>
                </a:ext>
              </a:extLst>
            </a:blip>
            <a:srcRect r="79712" b="-2127"/>
            <a:stretch>
              <a:fillRect/>
            </a:stretch>
          </p:blipFill>
          <p:spPr bwMode="auto">
            <a:xfrm>
              <a:off x="1440" y="1448"/>
              <a:ext cx="191" cy="171"/>
            </a:xfrm>
            <a:prstGeom prst="rect">
              <a:avLst/>
            </a:prstGeom>
            <a:noFill/>
            <a:ln w="9525">
              <a:noFill/>
              <a:miter lim="800000"/>
              <a:headEnd/>
              <a:tailEnd/>
            </a:ln>
          </p:spPr>
        </p:pic>
        <p:sp>
          <p:nvSpPr>
            <p:cNvPr id="55" name="AutoShape 1"/>
            <p:cNvSpPr>
              <a:spLocks noChangeAspect="1" noChangeArrowheads="1"/>
            </p:cNvSpPr>
            <p:nvPr/>
          </p:nvSpPr>
          <p:spPr bwMode="auto">
            <a:xfrm>
              <a:off x="1385" y="1279"/>
              <a:ext cx="425" cy="475"/>
            </a:xfrm>
            <a:prstGeom prst="rect">
              <a:avLst/>
            </a:prstGeom>
            <a:noFill/>
            <a:ln w="9525">
              <a:noFill/>
              <a:miter lim="800000"/>
              <a:headEnd/>
              <a:tailEnd/>
            </a:ln>
          </p:spPr>
          <p:txBody>
            <a:bodyPr/>
            <a:lstStyle/>
            <a:p>
              <a:pPr defTabSz="914400"/>
              <a:endParaRPr lang="en-US"/>
            </a:p>
          </p:txBody>
        </p:sp>
        <p:sp>
          <p:nvSpPr>
            <p:cNvPr id="56" name="AutoShape 20"/>
            <p:cNvSpPr>
              <a:spLocks noChangeAspect="1" noChangeArrowheads="1"/>
            </p:cNvSpPr>
            <p:nvPr/>
          </p:nvSpPr>
          <p:spPr bwMode="auto">
            <a:xfrm>
              <a:off x="1385" y="1279"/>
              <a:ext cx="425" cy="475"/>
            </a:xfrm>
            <a:prstGeom prst="rect">
              <a:avLst/>
            </a:prstGeom>
            <a:noFill/>
            <a:ln w="9525">
              <a:noFill/>
              <a:miter lim="800000"/>
              <a:headEnd/>
              <a:tailEnd/>
            </a:ln>
          </p:spPr>
          <p:txBody>
            <a:bodyPr/>
            <a:lstStyle/>
            <a:p>
              <a:pPr defTabSz="914400"/>
              <a:endParaRPr lang="en-US"/>
            </a:p>
          </p:txBody>
        </p:sp>
      </p:grpSp>
      <p:sp>
        <p:nvSpPr>
          <p:cNvPr id="57" name="Content Placeholder 2"/>
          <p:cNvSpPr>
            <a:spLocks/>
          </p:cNvSpPr>
          <p:nvPr/>
        </p:nvSpPr>
        <p:spPr bwMode="auto">
          <a:xfrm>
            <a:off x="3099030" y="1755072"/>
            <a:ext cx="5159145" cy="1232279"/>
          </a:xfrm>
          <a:prstGeom prst="rect">
            <a:avLst/>
          </a:prstGeom>
          <a:noFill/>
          <a:ln w="9525">
            <a:noFill/>
            <a:miter lim="800000"/>
            <a:headEnd/>
            <a:tailEnd/>
          </a:ln>
        </p:spPr>
        <p:txBody>
          <a:bodyPr lIns="0" tIns="0" rIns="0" bIns="0"/>
          <a:lstStyle/>
          <a:p>
            <a:pPr marL="174625" indent="-174625">
              <a:lnSpc>
                <a:spcPct val="120000"/>
              </a:lnSpc>
              <a:spcBef>
                <a:spcPct val="50000"/>
              </a:spcBef>
              <a:buClr>
                <a:srgbClr val="24245A"/>
              </a:buClr>
              <a:buSzPct val="105000"/>
              <a:buFont typeface="Wingdings" pitchFamily="2" charset="2"/>
              <a:buChar char="§"/>
            </a:pPr>
            <a:r>
              <a:rPr lang="en-US" sz="1000" dirty="0" smtClean="0">
                <a:cs typeface="Arial" charset="0"/>
              </a:rPr>
              <a:t>An Optical </a:t>
            </a:r>
            <a:r>
              <a:rPr lang="en-US" sz="1000" dirty="0">
                <a:cs typeface="Arial" charset="0"/>
              </a:rPr>
              <a:t>F</a:t>
            </a:r>
            <a:r>
              <a:rPr lang="en-US" sz="1000" dirty="0" smtClean="0">
                <a:cs typeface="Arial" charset="0"/>
              </a:rPr>
              <a:t>iber strand is optically pure glass, slightly thicker than a human hair, typically encased in 4 other layers, including optic core, optic cladding, buffer coating, and an outer jacket</a:t>
            </a:r>
            <a:endParaRPr lang="en-US" sz="1000" dirty="0">
              <a:cs typeface="Arial" charset="0"/>
            </a:endParaRPr>
          </a:p>
          <a:p>
            <a:pPr marL="174625" indent="-174625">
              <a:lnSpc>
                <a:spcPct val="120000"/>
              </a:lnSpc>
              <a:spcBef>
                <a:spcPct val="50000"/>
              </a:spcBef>
              <a:buClr>
                <a:srgbClr val="24245A"/>
              </a:buClr>
              <a:buSzPct val="105000"/>
              <a:buFont typeface="Wingdings" pitchFamily="2" charset="2"/>
              <a:buChar char="§"/>
            </a:pPr>
            <a:r>
              <a:rPr lang="en-US" sz="1000" dirty="0" smtClean="0">
                <a:cs typeface="Arial" charset="0"/>
              </a:rPr>
              <a:t>Fiber strands are used to transmit information by carrying pulses of light, typically digitally, where a pulse of light is a “1” and a no pulse is a “0”</a:t>
            </a:r>
            <a:endParaRPr lang="en-US" sz="1000" dirty="0">
              <a:cs typeface="Arial" charset="0"/>
            </a:endParaRPr>
          </a:p>
        </p:txBody>
      </p:sp>
      <p:sp>
        <p:nvSpPr>
          <p:cNvPr id="58" name="Content Placeholder 2"/>
          <p:cNvSpPr>
            <a:spLocks/>
          </p:cNvSpPr>
          <p:nvPr/>
        </p:nvSpPr>
        <p:spPr bwMode="auto">
          <a:xfrm>
            <a:off x="3106333" y="3152686"/>
            <a:ext cx="4634292" cy="1119074"/>
          </a:xfrm>
          <a:prstGeom prst="rect">
            <a:avLst/>
          </a:prstGeom>
          <a:noFill/>
          <a:ln w="9525">
            <a:noFill/>
            <a:miter lim="800000"/>
            <a:headEnd/>
            <a:tailEnd/>
          </a:ln>
        </p:spPr>
        <p:txBody>
          <a:bodyPr lIns="0" tIns="0" rIns="0" bIns="0"/>
          <a:lstStyle/>
          <a:p>
            <a:pPr marL="174625" indent="-174625">
              <a:lnSpc>
                <a:spcPct val="120000"/>
              </a:lnSpc>
              <a:spcBef>
                <a:spcPct val="50000"/>
              </a:spcBef>
              <a:buClr>
                <a:srgbClr val="24245A"/>
              </a:buClr>
              <a:buSzPct val="105000"/>
              <a:buFont typeface="Wingdings" pitchFamily="2" charset="2"/>
              <a:buChar char="§"/>
            </a:pPr>
            <a:r>
              <a:rPr lang="en-US" sz="1000" dirty="0" smtClean="0">
                <a:cs typeface="Arial" charset="0"/>
              </a:rPr>
              <a:t>First </a:t>
            </a:r>
            <a:r>
              <a:rPr lang="en-US" sz="1000" dirty="0">
                <a:cs typeface="Arial" charset="0"/>
              </a:rPr>
              <a:t>developed in the 1970s and commercially applied in </a:t>
            </a:r>
            <a:r>
              <a:rPr lang="en-US" sz="1000" dirty="0" smtClean="0">
                <a:cs typeface="Arial" charset="0"/>
              </a:rPr>
              <a:t>1977, Fiber-Optic </a:t>
            </a:r>
            <a:r>
              <a:rPr lang="en-US" sz="1000" dirty="0">
                <a:cs typeface="Arial" charset="0"/>
              </a:rPr>
              <a:t>N</a:t>
            </a:r>
            <a:r>
              <a:rPr lang="en-US" sz="1000" dirty="0" smtClean="0">
                <a:cs typeface="Arial" charset="0"/>
              </a:rPr>
              <a:t>etworks transport the information we see and use every day</a:t>
            </a:r>
          </a:p>
          <a:p>
            <a:pPr marL="174625" indent="-174625">
              <a:lnSpc>
                <a:spcPct val="120000"/>
              </a:lnSpc>
              <a:spcBef>
                <a:spcPct val="50000"/>
              </a:spcBef>
              <a:buClr>
                <a:srgbClr val="24245A"/>
              </a:buClr>
              <a:buSzPct val="105000"/>
              <a:buFont typeface="Wingdings" pitchFamily="2" charset="2"/>
              <a:buChar char="§"/>
            </a:pPr>
            <a:r>
              <a:rPr lang="en-US" sz="1000" dirty="0" smtClean="0">
                <a:cs typeface="Arial" charset="0"/>
              </a:rPr>
              <a:t>They are among the most technologically advanced innovations in the field of networking</a:t>
            </a:r>
          </a:p>
          <a:p>
            <a:pPr marL="174625" indent="-174625">
              <a:lnSpc>
                <a:spcPct val="120000"/>
              </a:lnSpc>
              <a:spcBef>
                <a:spcPct val="50000"/>
              </a:spcBef>
              <a:buClr>
                <a:srgbClr val="24245A"/>
              </a:buClr>
              <a:buSzPct val="105000"/>
              <a:buFont typeface="Wingdings" pitchFamily="2" charset="2"/>
              <a:buChar char="§"/>
            </a:pPr>
            <a:r>
              <a:rPr lang="en-US" sz="1000" dirty="0">
                <a:cs typeface="Arial" charset="0"/>
              </a:rPr>
              <a:t>F</a:t>
            </a:r>
            <a:r>
              <a:rPr lang="en-US" sz="1000" dirty="0" smtClean="0">
                <a:cs typeface="Arial" charset="0"/>
              </a:rPr>
              <a:t>iber-optic networks form the nuts and bolts of a communications network</a:t>
            </a:r>
            <a:endParaRPr lang="en-US" sz="1000" dirty="0">
              <a:cs typeface="Arial" charset="0"/>
            </a:endParaRPr>
          </a:p>
        </p:txBody>
      </p:sp>
      <p:sp>
        <p:nvSpPr>
          <p:cNvPr id="59" name="Content Placeholder 2"/>
          <p:cNvSpPr>
            <a:spLocks/>
          </p:cNvSpPr>
          <p:nvPr/>
        </p:nvSpPr>
        <p:spPr bwMode="auto">
          <a:xfrm>
            <a:off x="3102266" y="4519721"/>
            <a:ext cx="4753707" cy="1652294"/>
          </a:xfrm>
          <a:prstGeom prst="rect">
            <a:avLst/>
          </a:prstGeom>
          <a:noFill/>
          <a:ln w="9525">
            <a:noFill/>
            <a:miter lim="800000"/>
            <a:headEnd/>
            <a:tailEnd/>
          </a:ln>
        </p:spPr>
        <p:txBody>
          <a:bodyPr lIns="0" tIns="0" rIns="0" bIns="0"/>
          <a:lstStyle/>
          <a:p>
            <a:pPr marL="174625" indent="-174625">
              <a:lnSpc>
                <a:spcPct val="120000"/>
              </a:lnSpc>
              <a:spcBef>
                <a:spcPct val="50000"/>
              </a:spcBef>
              <a:buClr>
                <a:srgbClr val="24245A"/>
              </a:buClr>
              <a:buSzPct val="105000"/>
              <a:buFont typeface="Wingdings" pitchFamily="2" charset="2"/>
              <a:buChar char="§"/>
            </a:pPr>
            <a:r>
              <a:rPr lang="en-US" sz="1000" dirty="0" smtClean="0">
                <a:cs typeface="Arial" charset="0"/>
              </a:rPr>
              <a:t>Colocation is the housing of transport equipment, other communications equipment, servers and storage devices in the same location</a:t>
            </a:r>
          </a:p>
          <a:p>
            <a:pPr marL="174625" indent="-174625">
              <a:lnSpc>
                <a:spcPct val="120000"/>
              </a:lnSpc>
              <a:spcBef>
                <a:spcPct val="50000"/>
              </a:spcBef>
              <a:buClr>
                <a:srgbClr val="24245A"/>
              </a:buClr>
              <a:buSzPct val="105000"/>
              <a:buFont typeface="Wingdings" pitchFamily="2" charset="2"/>
              <a:buChar char="§"/>
            </a:pPr>
            <a:r>
              <a:rPr lang="en-US" sz="1000" dirty="0" smtClean="0">
                <a:cs typeface="Arial" charset="0"/>
              </a:rPr>
              <a:t>Some colocation providers, such as Allied Fiber, are network-neutral meaning that they enable the customers who </a:t>
            </a:r>
            <a:r>
              <a:rPr lang="en-US" sz="1000" dirty="0" err="1" smtClean="0">
                <a:cs typeface="Arial" charset="0"/>
              </a:rPr>
              <a:t>colocate</a:t>
            </a:r>
            <a:r>
              <a:rPr lang="en-US" sz="1000" dirty="0" smtClean="0">
                <a:cs typeface="Arial" charset="0"/>
              </a:rPr>
              <a:t> in their facilities to purchase bandwidth infrastructure and other telecommunications services from third parties</a:t>
            </a:r>
          </a:p>
          <a:p>
            <a:pPr marL="174625" indent="-174625">
              <a:lnSpc>
                <a:spcPct val="120000"/>
              </a:lnSpc>
              <a:spcBef>
                <a:spcPct val="50000"/>
              </a:spcBef>
              <a:buClr>
                <a:srgbClr val="24245A"/>
              </a:buClr>
              <a:buSzPct val="105000"/>
              <a:buFont typeface="Wingdings" pitchFamily="2" charset="2"/>
              <a:buChar char="§"/>
            </a:pPr>
            <a:r>
              <a:rPr lang="en-US" sz="1000" dirty="0" smtClean="0">
                <a:cs typeface="Arial" charset="0"/>
              </a:rPr>
              <a:t>Network-neutral colocation providers sell interconnection services that enable their customers to cross connect to other customers located within the same facility</a:t>
            </a:r>
            <a:endParaRPr lang="en-US" sz="1000" dirty="0">
              <a:cs typeface="Arial" charset="0"/>
            </a:endParaRPr>
          </a:p>
        </p:txBody>
      </p:sp>
      <p:sp>
        <p:nvSpPr>
          <p:cNvPr id="60" name="Content Placeholder 2"/>
          <p:cNvSpPr>
            <a:spLocks/>
          </p:cNvSpPr>
          <p:nvPr/>
        </p:nvSpPr>
        <p:spPr bwMode="auto">
          <a:xfrm>
            <a:off x="3098341" y="6309303"/>
            <a:ext cx="4607384" cy="835778"/>
          </a:xfrm>
          <a:prstGeom prst="rect">
            <a:avLst/>
          </a:prstGeom>
          <a:noFill/>
          <a:ln w="9525">
            <a:noFill/>
            <a:miter lim="800000"/>
            <a:headEnd/>
            <a:tailEnd/>
          </a:ln>
        </p:spPr>
        <p:txBody>
          <a:bodyPr lIns="0" tIns="0" rIns="0" bIns="0"/>
          <a:lstStyle/>
          <a:p>
            <a:pPr marL="174625" indent="-174625">
              <a:lnSpc>
                <a:spcPct val="120000"/>
              </a:lnSpc>
              <a:spcBef>
                <a:spcPct val="50000"/>
              </a:spcBef>
              <a:buClr>
                <a:srgbClr val="24245A"/>
              </a:buClr>
              <a:buSzPct val="105000"/>
              <a:buFont typeface="Wingdings" pitchFamily="2" charset="2"/>
              <a:buChar char="§"/>
            </a:pPr>
            <a:r>
              <a:rPr lang="en-US" sz="1000" dirty="0" smtClean="0">
                <a:cs typeface="Arial" charset="0"/>
              </a:rPr>
              <a:t>A Meet-Me-Room is physical location in a building where all types of network operators, including carriers, service providers, enterprise, government, education networks, and others physically interconnect so that traffic can be passed through their respective networks. Network operators can also connect outside the Meet-Me-Room</a:t>
            </a:r>
            <a:endParaRPr lang="en-US" sz="1000" dirty="0">
              <a:cs typeface="Arial" charset="0"/>
            </a:endParaRPr>
          </a:p>
        </p:txBody>
      </p:sp>
      <p:sp>
        <p:nvSpPr>
          <p:cNvPr id="62" name="Rounded Rectangle 25"/>
          <p:cNvSpPr>
            <a:spLocks noChangeArrowheads="1"/>
          </p:cNvSpPr>
          <p:nvPr/>
        </p:nvSpPr>
        <p:spPr bwMode="auto">
          <a:xfrm>
            <a:off x="3254477" y="1337826"/>
            <a:ext cx="6346724" cy="322699"/>
          </a:xfrm>
          <a:prstGeom prst="roundRect">
            <a:avLst>
              <a:gd name="adj" fmla="val 16667"/>
            </a:avLst>
          </a:prstGeom>
          <a:solidFill>
            <a:schemeClr val="hlink"/>
          </a:solidFill>
          <a:ln w="25400" algn="ctr">
            <a:noFill/>
            <a:round/>
            <a:headEnd/>
            <a:tailEnd/>
          </a:ln>
        </p:spPr>
        <p:txBody>
          <a:bodyPr anchor="ctr"/>
          <a:lstStyle/>
          <a:p>
            <a:pPr algn="ctr"/>
            <a:r>
              <a:rPr lang="en-US" sz="1100" b="1" dirty="0" smtClean="0">
                <a:solidFill>
                  <a:schemeClr val="bg1"/>
                </a:solidFill>
                <a:cs typeface="Arial" charset="0"/>
              </a:rPr>
              <a:t>Definitions</a:t>
            </a:r>
            <a:endParaRPr lang="en-US" sz="1100" b="1" dirty="0">
              <a:solidFill>
                <a:schemeClr val="bg1"/>
              </a:solidFill>
              <a:cs typeface="Arial" charset="0"/>
            </a:endParaRPr>
          </a:p>
        </p:txBody>
      </p:sp>
      <p:pic>
        <p:nvPicPr>
          <p:cNvPr id="2" name="Picture 2"/>
          <p:cNvPicPr>
            <a:picLocks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941143" y="4746310"/>
            <a:ext cx="1661935" cy="11779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9091" name="Picture 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855972" y="6336390"/>
            <a:ext cx="1722595" cy="530092"/>
          </a:xfrm>
          <a:prstGeom prst="roundRect">
            <a:avLst>
              <a:gd name="adj" fmla="val 16667"/>
            </a:avLst>
          </a:prstGeom>
          <a:ln>
            <a:noFill/>
          </a:ln>
          <a:effectLst>
            <a:outerShdw dist="35921" dir="2700000" algn="ctr" rotWithShape="0">
              <a:schemeClr val="bg2"/>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920924" y="3137493"/>
            <a:ext cx="1682154" cy="1192407"/>
          </a:xfrm>
          <a:prstGeom prst="roundRect">
            <a:avLst>
              <a:gd name="adj" fmla="val 16667"/>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1" name="Picture 6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413588" y="1790223"/>
            <a:ext cx="1077938" cy="1046234"/>
          </a:xfrm>
          <a:prstGeom prst="roundRect">
            <a:avLst/>
          </a:prstGeom>
          <a:ln>
            <a:noFill/>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20917213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Slide Number Placeholder 3"/>
          <p:cNvSpPr txBox="1">
            <a:spLocks noGrp="1"/>
          </p:cNvSpPr>
          <p:nvPr/>
        </p:nvSpPr>
        <p:spPr bwMode="auto">
          <a:xfrm>
            <a:off x="4870450" y="7018338"/>
            <a:ext cx="304800" cy="304800"/>
          </a:xfrm>
          <a:prstGeom prst="rect">
            <a:avLst/>
          </a:prstGeom>
          <a:noFill/>
          <a:ln w="9525">
            <a:noFill/>
            <a:miter lim="800000"/>
            <a:headEnd/>
            <a:tailEnd/>
          </a:ln>
        </p:spPr>
        <p:txBody>
          <a:bodyPr lIns="0" tIns="0" rIns="0" bIns="0" anchor="b"/>
          <a:lstStyle/>
          <a:p>
            <a:pPr algn="ctr"/>
            <a:fld id="{594DA9B7-7293-4AD0-9109-0D4A1C1019EE}" type="slidenum">
              <a:rPr lang="en-US" sz="1000">
                <a:cs typeface="Arial" charset="0"/>
              </a:rPr>
              <a:pPr algn="ctr"/>
              <a:t>5</a:t>
            </a:fld>
            <a:endParaRPr lang="en-US" sz="1000" dirty="0">
              <a:cs typeface="Arial" charset="0"/>
            </a:endParaRPr>
          </a:p>
        </p:txBody>
      </p:sp>
      <p:sp>
        <p:nvSpPr>
          <p:cNvPr id="3" name="Title 2"/>
          <p:cNvSpPr>
            <a:spLocks noGrp="1"/>
          </p:cNvSpPr>
          <p:nvPr>
            <p:ph type="title"/>
          </p:nvPr>
        </p:nvSpPr>
        <p:spPr/>
        <p:txBody>
          <a:bodyPr/>
          <a:lstStyle/>
          <a:p>
            <a:r>
              <a:rPr lang="en-US" dirty="0" smtClean="0"/>
              <a:t>Who is Allied Fiber?</a:t>
            </a:r>
            <a:endParaRPr lang="en-US" dirty="0"/>
          </a:p>
        </p:txBody>
      </p:sp>
      <p:pic>
        <p:nvPicPr>
          <p:cNvPr id="15" name="Picture 3" descr="logo.wmf"/>
          <p:cNvPicPr>
            <a:picLocks noChangeAspect="1"/>
          </p:cNvPicPr>
          <p:nvPr/>
        </p:nvPicPr>
        <p:blipFill>
          <a:blip r:embed="rId3" cstate="email">
            <a:extLst>
              <a:ext uri="{28A0092B-C50C-407E-A947-70E740481C1C}">
                <a14:useLocalDpi xmlns:a14="http://schemas.microsoft.com/office/drawing/2010/main"/>
              </a:ext>
            </a:extLst>
          </a:blip>
          <a:srcRect r="80503"/>
          <a:stretch>
            <a:fillRect/>
          </a:stretch>
        </p:blipFill>
        <p:spPr bwMode="auto">
          <a:xfrm>
            <a:off x="4331766" y="3595578"/>
            <a:ext cx="1707213" cy="1532838"/>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0004025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the Standard for...</a:t>
            </a:r>
            <a:br>
              <a:rPr lang="en-US" dirty="0" smtClean="0"/>
            </a:br>
            <a:r>
              <a:rPr lang="en-US" dirty="0" smtClean="0"/>
              <a:t>The Next Generation of Fiber Optic Systems</a:t>
            </a:r>
            <a:endParaRPr lang="en-US" dirty="0"/>
          </a:p>
        </p:txBody>
      </p:sp>
      <p:sp>
        <p:nvSpPr>
          <p:cNvPr id="4" name="Rounded Rectangle 3"/>
          <p:cNvSpPr/>
          <p:nvPr/>
        </p:nvSpPr>
        <p:spPr>
          <a:xfrm>
            <a:off x="459026" y="1468800"/>
            <a:ext cx="9165212" cy="2019600"/>
          </a:xfrm>
          <a:prstGeom prst="roundRect">
            <a:avLst/>
          </a:prstGeom>
          <a:gradFill flip="none" rotWithShape="1">
            <a:gsLst>
              <a:gs pos="0">
                <a:schemeClr val="accent1">
                  <a:lumMod val="60000"/>
                  <a:lumOff val="40000"/>
                </a:schemeClr>
              </a:gs>
              <a:gs pos="100000">
                <a:schemeClr val="accent1">
                  <a:lumMod val="20000"/>
                  <a:lumOff val="8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228600">
              <a:lnSpc>
                <a:spcPct val="120000"/>
              </a:lnSpc>
              <a:spcBef>
                <a:spcPct val="50000"/>
              </a:spcBef>
              <a:buClr>
                <a:srgbClr val="24245A"/>
              </a:buClr>
              <a:buSzPct val="105000"/>
              <a:buBlip>
                <a:blip r:embed="rId2"/>
              </a:buBlip>
            </a:pPr>
            <a:r>
              <a:rPr lang="en-US" sz="1050" dirty="0">
                <a:solidFill>
                  <a:srgbClr val="000000"/>
                </a:solidFill>
                <a:cs typeface="Arial" charset="0"/>
              </a:rPr>
              <a:t>Allied Fiber is building the </a:t>
            </a:r>
            <a:r>
              <a:rPr lang="en-US" sz="1050" u="sng" dirty="0">
                <a:solidFill>
                  <a:srgbClr val="000000"/>
                </a:solidFill>
                <a:cs typeface="Arial" charset="0"/>
              </a:rPr>
              <a:t>first</a:t>
            </a:r>
            <a:r>
              <a:rPr lang="en-US" sz="1050" dirty="0">
                <a:solidFill>
                  <a:srgbClr val="000000"/>
                </a:solidFill>
                <a:cs typeface="Arial" charset="0"/>
              </a:rPr>
              <a:t> integrated network-neutral colocation and dark fiber company </a:t>
            </a:r>
          </a:p>
          <a:p>
            <a:pPr marL="628650" lvl="1" indent="-171450">
              <a:lnSpc>
                <a:spcPct val="120000"/>
              </a:lnSpc>
              <a:spcBef>
                <a:spcPct val="50000"/>
              </a:spcBef>
              <a:buClr>
                <a:srgbClr val="24245A"/>
              </a:buClr>
              <a:buFont typeface="Wingdings 2" pitchFamily="18" charset="2"/>
              <a:buChar char=""/>
            </a:pPr>
            <a:r>
              <a:rPr lang="en-US" sz="1050" dirty="0">
                <a:solidFill>
                  <a:srgbClr val="000000"/>
                </a:solidFill>
                <a:cs typeface="Arial" charset="0"/>
              </a:rPr>
              <a:t>Fiber optic system offers combined long-haul and short-haul capabilities coupled with network-neutral colocation facilities</a:t>
            </a:r>
          </a:p>
          <a:p>
            <a:pPr marL="628650" lvl="1" indent="-171450">
              <a:lnSpc>
                <a:spcPct val="120000"/>
              </a:lnSpc>
              <a:spcBef>
                <a:spcPct val="50000"/>
              </a:spcBef>
              <a:buClr>
                <a:srgbClr val="24245A"/>
              </a:buClr>
              <a:buFont typeface="Wingdings 2" pitchFamily="18" charset="2"/>
              <a:buChar char=""/>
            </a:pPr>
            <a:r>
              <a:rPr lang="en-US" sz="1050" dirty="0">
                <a:solidFill>
                  <a:srgbClr val="000000"/>
                </a:solidFill>
                <a:cs typeface="Arial" charset="0"/>
              </a:rPr>
              <a:t>Direct access for wireless towers, rural broadband networks, service providers, enterprises, governments, education, etc. </a:t>
            </a:r>
          </a:p>
          <a:p>
            <a:pPr marL="628650" lvl="1" indent="-171450">
              <a:lnSpc>
                <a:spcPct val="120000"/>
              </a:lnSpc>
              <a:spcBef>
                <a:spcPct val="50000"/>
              </a:spcBef>
              <a:buClr>
                <a:srgbClr val="24245A"/>
              </a:buClr>
              <a:buFont typeface="Wingdings 2" pitchFamily="18" charset="2"/>
              <a:buChar char=""/>
            </a:pPr>
            <a:r>
              <a:rPr lang="en-US" sz="1050" dirty="0">
                <a:solidFill>
                  <a:srgbClr val="000000"/>
                </a:solidFill>
                <a:cs typeface="Arial" charset="0"/>
              </a:rPr>
              <a:t>Enables distributed cloud computing</a:t>
            </a:r>
          </a:p>
          <a:p>
            <a:pPr marL="628650" lvl="1" indent="-171450">
              <a:lnSpc>
                <a:spcPct val="120000"/>
              </a:lnSpc>
              <a:spcBef>
                <a:spcPct val="50000"/>
              </a:spcBef>
              <a:buClr>
                <a:srgbClr val="24245A"/>
              </a:buClr>
              <a:buFont typeface="Wingdings 2" pitchFamily="18" charset="2"/>
              <a:buChar char=""/>
            </a:pPr>
            <a:r>
              <a:rPr lang="en-US" sz="1050" dirty="0">
                <a:solidFill>
                  <a:srgbClr val="000000"/>
                </a:solidFill>
                <a:cs typeface="Arial" charset="0"/>
              </a:rPr>
              <a:t>Improves latency, quality of service, throughput and control</a:t>
            </a:r>
          </a:p>
          <a:p>
            <a:pPr marL="628650" lvl="1" indent="-171450">
              <a:lnSpc>
                <a:spcPct val="120000"/>
              </a:lnSpc>
              <a:spcBef>
                <a:spcPct val="50000"/>
              </a:spcBef>
              <a:buClr>
                <a:srgbClr val="24245A"/>
              </a:buClr>
              <a:buFont typeface="Wingdings 2" pitchFamily="18" charset="2"/>
              <a:buChar char=""/>
            </a:pPr>
            <a:r>
              <a:rPr lang="en-US" sz="1050" dirty="0">
                <a:solidFill>
                  <a:srgbClr val="000000"/>
                </a:solidFill>
                <a:cs typeface="Arial" charset="0"/>
              </a:rPr>
              <a:t>Dark fiber </a:t>
            </a:r>
            <a:r>
              <a:rPr lang="en-US" sz="1050" dirty="0" smtClean="0">
                <a:solidFill>
                  <a:srgbClr val="000000"/>
                </a:solidFill>
                <a:cs typeface="Arial" charset="0"/>
              </a:rPr>
              <a:t>infrastructure is </a:t>
            </a:r>
            <a:r>
              <a:rPr lang="en-US" sz="1050" dirty="0">
                <a:solidFill>
                  <a:srgbClr val="000000"/>
                </a:solidFill>
                <a:cs typeface="Arial" charset="0"/>
              </a:rPr>
              <a:t>the basis for economic development and GDP growth</a:t>
            </a:r>
          </a:p>
        </p:txBody>
      </p:sp>
      <p:pic>
        <p:nvPicPr>
          <p:cNvPr id="7" name="Picture 6" descr="Allied Fiber_cartoon_Dec2013_larg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7190" y="3669412"/>
            <a:ext cx="6793581" cy="3437552"/>
          </a:xfrm>
          <a:prstGeom prst="rect">
            <a:avLst/>
          </a:prstGeom>
        </p:spPr>
      </p:pic>
    </p:spTree>
    <p:extLst>
      <p:ext uri="{BB962C8B-B14F-4D97-AF65-F5344CB8AC3E}">
        <p14:creationId xmlns:p14="http://schemas.microsoft.com/office/powerpoint/2010/main" val="11486719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29" name="Object 49"/>
          <p:cNvGraphicFramePr>
            <a:graphicFrameLocks/>
          </p:cNvGraphicFramePr>
          <p:nvPr>
            <p:extLst>
              <p:ext uri="{D42A27DB-BD31-4B8C-83A1-F6EECF244321}">
                <p14:modId xmlns:p14="http://schemas.microsoft.com/office/powerpoint/2010/main" val="3747859080"/>
              </p:ext>
            </p:extLst>
          </p:nvPr>
        </p:nvGraphicFramePr>
        <p:xfrm>
          <a:off x="5895975" y="5357813"/>
          <a:ext cx="3933825" cy="1755775"/>
        </p:xfrm>
        <a:graphic>
          <a:graphicData uri="http://schemas.openxmlformats.org/presentationml/2006/ole">
            <mc:AlternateContent xmlns:mc="http://schemas.openxmlformats.org/markup-compatibility/2006">
              <mc:Choice xmlns:v="urn:schemas-microsoft-com:vml" Requires="v">
                <p:oleObj spid="_x0000_s1033" name="Worksheet" r:id="rId5" imgW="3933757" imgH="1752600" progId="Excel.Sheet.8">
                  <p:embed followColorScheme="full"/>
                </p:oleObj>
              </mc:Choice>
              <mc:Fallback>
                <p:oleObj name="Worksheet" r:id="rId5" imgW="3933757" imgH="1752600" progId="Excel.Sheet.8">
                  <p:embed followColorScheme="full"/>
                  <p:pic>
                    <p:nvPicPr>
                      <p:cNvPr id="0" name=""/>
                      <p:cNvPicPr>
                        <a:picLocks noChangeArrowheads="1"/>
                      </p:cNvPicPr>
                      <p:nvPr/>
                    </p:nvPicPr>
                    <p:blipFill>
                      <a:blip r:embed="rId6"/>
                      <a:srcRect/>
                      <a:stretch>
                        <a:fillRect/>
                      </a:stretch>
                    </p:blipFill>
                    <p:spPr bwMode="auto">
                      <a:xfrm>
                        <a:off x="5895975" y="5357813"/>
                        <a:ext cx="3933825" cy="1755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31" name="Title 1"/>
          <p:cNvSpPr>
            <a:spLocks noGrp="1"/>
          </p:cNvSpPr>
          <p:nvPr>
            <p:ph type="title"/>
          </p:nvPr>
        </p:nvSpPr>
        <p:spPr/>
        <p:txBody>
          <a:bodyPr/>
          <a:lstStyle/>
          <a:p>
            <a:pPr eaLnBrk="1" hangingPunct="1"/>
            <a:r>
              <a:rPr lang="en-US" dirty="0" smtClean="0"/>
              <a:t>Complementary Product Portfolio Provides Predictable </a:t>
            </a:r>
            <a:br>
              <a:rPr lang="en-US" dirty="0" smtClean="0"/>
            </a:br>
            <a:r>
              <a:rPr lang="en-US" dirty="0" smtClean="0"/>
              <a:t>and Steady Cash Flow </a:t>
            </a:r>
          </a:p>
        </p:txBody>
      </p:sp>
      <p:sp>
        <p:nvSpPr>
          <p:cNvPr id="71733" name="Rounded Rectangle 25"/>
          <p:cNvSpPr>
            <a:spLocks noChangeArrowheads="1"/>
          </p:cNvSpPr>
          <p:nvPr/>
        </p:nvSpPr>
        <p:spPr bwMode="auto">
          <a:xfrm>
            <a:off x="2057400" y="1447800"/>
            <a:ext cx="3733800" cy="457200"/>
          </a:xfrm>
          <a:prstGeom prst="roundRect">
            <a:avLst>
              <a:gd name="adj" fmla="val 16667"/>
            </a:avLst>
          </a:prstGeom>
          <a:solidFill>
            <a:schemeClr val="hlink"/>
          </a:solidFill>
          <a:ln w="25400" algn="ctr">
            <a:noFill/>
            <a:round/>
            <a:headEnd/>
            <a:tailEnd/>
          </a:ln>
        </p:spPr>
        <p:txBody>
          <a:bodyPr anchor="ctr"/>
          <a:lstStyle/>
          <a:p>
            <a:pPr algn="ctr"/>
            <a:r>
              <a:rPr lang="en-US" sz="1100" b="1" dirty="0">
                <a:solidFill>
                  <a:schemeClr val="bg1"/>
                </a:solidFill>
                <a:cs typeface="Arial" charset="0"/>
              </a:rPr>
              <a:t>Fiber Leasing</a:t>
            </a:r>
          </a:p>
        </p:txBody>
      </p:sp>
      <p:sp>
        <p:nvSpPr>
          <p:cNvPr id="71734" name="Rounded Rectangle 25"/>
          <p:cNvSpPr>
            <a:spLocks noChangeArrowheads="1"/>
          </p:cNvSpPr>
          <p:nvPr/>
        </p:nvSpPr>
        <p:spPr bwMode="auto">
          <a:xfrm>
            <a:off x="5943600" y="1447800"/>
            <a:ext cx="3733800" cy="457200"/>
          </a:xfrm>
          <a:prstGeom prst="roundRect">
            <a:avLst>
              <a:gd name="adj" fmla="val 16667"/>
            </a:avLst>
          </a:prstGeom>
          <a:solidFill>
            <a:schemeClr val="hlink"/>
          </a:solidFill>
          <a:ln w="25400" algn="ctr">
            <a:noFill/>
            <a:round/>
            <a:headEnd/>
            <a:tailEnd/>
          </a:ln>
        </p:spPr>
        <p:txBody>
          <a:bodyPr anchor="ctr"/>
          <a:lstStyle/>
          <a:p>
            <a:pPr algn="ctr"/>
            <a:r>
              <a:rPr lang="en-US" sz="1100" b="1" dirty="0">
                <a:solidFill>
                  <a:schemeClr val="bg1"/>
                </a:solidFill>
                <a:cs typeface="Arial" charset="0"/>
              </a:rPr>
              <a:t>Colocation Leasing</a:t>
            </a:r>
          </a:p>
        </p:txBody>
      </p:sp>
      <p:sp>
        <p:nvSpPr>
          <p:cNvPr id="71735" name="Content Placeholder 2"/>
          <p:cNvSpPr>
            <a:spLocks/>
          </p:cNvSpPr>
          <p:nvPr/>
        </p:nvSpPr>
        <p:spPr bwMode="auto">
          <a:xfrm>
            <a:off x="2057400" y="2109788"/>
            <a:ext cx="3733800" cy="1219200"/>
          </a:xfrm>
          <a:prstGeom prst="rect">
            <a:avLst/>
          </a:prstGeom>
          <a:noFill/>
          <a:ln w="9525">
            <a:noFill/>
            <a:miter lim="800000"/>
            <a:headEnd/>
            <a:tailEnd/>
          </a:ln>
        </p:spPr>
        <p:txBody>
          <a:bodyPr lIns="0" tIns="0" rIns="0" bIns="0"/>
          <a:lstStyle/>
          <a:p>
            <a:pPr marL="174625" indent="-174625">
              <a:lnSpc>
                <a:spcPct val="120000"/>
              </a:lnSpc>
              <a:spcBef>
                <a:spcPct val="50000"/>
              </a:spcBef>
              <a:buClr>
                <a:srgbClr val="24245A"/>
              </a:buClr>
              <a:buSzPct val="105000"/>
              <a:buBlip>
                <a:blip r:embed="rId7"/>
              </a:buBlip>
            </a:pPr>
            <a:r>
              <a:rPr lang="en-US" sz="1100" dirty="0" smtClean="0">
                <a:cs typeface="Arial" charset="0"/>
              </a:rPr>
              <a:t> Customers </a:t>
            </a:r>
            <a:r>
              <a:rPr lang="en-US" sz="1100" dirty="0">
                <a:cs typeface="Arial" charset="0"/>
              </a:rPr>
              <a:t>lease individual strands of fiber along multi-access point route</a:t>
            </a:r>
          </a:p>
          <a:p>
            <a:pPr marL="174625" indent="-174625">
              <a:lnSpc>
                <a:spcPct val="120000"/>
              </a:lnSpc>
              <a:spcBef>
                <a:spcPct val="50000"/>
              </a:spcBef>
              <a:buClr>
                <a:srgbClr val="24245A"/>
              </a:buClr>
              <a:buSzPct val="105000"/>
              <a:buBlip>
                <a:blip r:embed="rId7"/>
              </a:buBlip>
            </a:pPr>
            <a:r>
              <a:rPr lang="en-US" sz="1100" dirty="0" smtClean="0">
                <a:cs typeface="Arial" charset="0"/>
              </a:rPr>
              <a:t> Network</a:t>
            </a:r>
            <a:r>
              <a:rPr lang="en-US" sz="1100" dirty="0">
                <a:cs typeface="Arial" charset="0"/>
              </a:rPr>
              <a:t>-neutral dark fiber can be customized to customer specifications</a:t>
            </a:r>
          </a:p>
        </p:txBody>
      </p:sp>
      <p:sp>
        <p:nvSpPr>
          <p:cNvPr id="71736" name="Line 7"/>
          <p:cNvSpPr>
            <a:spLocks noChangeShapeType="1"/>
          </p:cNvSpPr>
          <p:nvPr/>
        </p:nvSpPr>
        <p:spPr bwMode="auto">
          <a:xfrm>
            <a:off x="457200" y="3125005"/>
            <a:ext cx="9144000" cy="0"/>
          </a:xfrm>
          <a:prstGeom prst="line">
            <a:avLst/>
          </a:prstGeom>
          <a:noFill/>
          <a:ln w="9525">
            <a:solidFill>
              <a:schemeClr val="tx2"/>
            </a:solidFill>
            <a:round/>
            <a:headEnd/>
            <a:tailEnd/>
          </a:ln>
        </p:spPr>
        <p:txBody>
          <a:bodyPr/>
          <a:lstStyle/>
          <a:p>
            <a:endParaRPr lang="en-US" dirty="0"/>
          </a:p>
        </p:txBody>
      </p:sp>
      <p:sp>
        <p:nvSpPr>
          <p:cNvPr id="71737" name="Line 10"/>
          <p:cNvSpPr>
            <a:spLocks noChangeShapeType="1"/>
          </p:cNvSpPr>
          <p:nvPr/>
        </p:nvSpPr>
        <p:spPr bwMode="auto">
          <a:xfrm>
            <a:off x="457200" y="5321300"/>
            <a:ext cx="9144000" cy="0"/>
          </a:xfrm>
          <a:prstGeom prst="line">
            <a:avLst/>
          </a:prstGeom>
          <a:noFill/>
          <a:ln w="9525">
            <a:solidFill>
              <a:schemeClr val="tx2"/>
            </a:solidFill>
            <a:round/>
            <a:headEnd/>
            <a:tailEnd/>
          </a:ln>
        </p:spPr>
        <p:txBody>
          <a:bodyPr/>
          <a:lstStyle/>
          <a:p>
            <a:endParaRPr lang="en-US" dirty="0"/>
          </a:p>
        </p:txBody>
      </p:sp>
      <p:sp>
        <p:nvSpPr>
          <p:cNvPr id="71738" name="Rectangle 11"/>
          <p:cNvSpPr>
            <a:spLocks noChangeArrowheads="1"/>
          </p:cNvSpPr>
          <p:nvPr/>
        </p:nvSpPr>
        <p:spPr bwMode="auto">
          <a:xfrm>
            <a:off x="457200" y="1935163"/>
            <a:ext cx="1462088" cy="1102235"/>
          </a:xfrm>
          <a:prstGeom prst="roundRect">
            <a:avLst>
              <a:gd name="adj" fmla="val 16667"/>
            </a:avLst>
          </a:prstGeom>
          <a:solidFill>
            <a:schemeClr val="accent1"/>
          </a:solidFill>
          <a:ln w="9525">
            <a:noFill/>
            <a:round/>
            <a:headEnd/>
            <a:tailEnd/>
          </a:ln>
          <a:effectLst>
            <a:outerShdw blurRad="50800" dist="38100" dir="2700000" algn="tl" rotWithShape="0">
              <a:prstClr val="black">
                <a:alpha val="40000"/>
              </a:prstClr>
            </a:outerShdw>
          </a:effectLst>
        </p:spPr>
        <p:txBody>
          <a:bodyPr anchor="ctr"/>
          <a:lstStyle/>
          <a:p>
            <a:pPr algn="ctr" defTabSz="914400"/>
            <a:r>
              <a:rPr lang="fr-FR" sz="1200" b="1" dirty="0" smtClean="0">
                <a:solidFill>
                  <a:schemeClr val="bg1"/>
                </a:solidFill>
                <a:latin typeface="+mj-lt"/>
              </a:rPr>
              <a:t>Overview</a:t>
            </a:r>
            <a:endParaRPr lang="en-US" sz="1200" b="1" dirty="0">
              <a:solidFill>
                <a:schemeClr val="bg1"/>
              </a:solidFill>
              <a:latin typeface="+mj-lt"/>
            </a:endParaRPr>
          </a:p>
        </p:txBody>
      </p:sp>
      <p:sp>
        <p:nvSpPr>
          <p:cNvPr id="71739" name="Rectangle 14"/>
          <p:cNvSpPr>
            <a:spLocks noChangeArrowheads="1"/>
          </p:cNvSpPr>
          <p:nvPr/>
        </p:nvSpPr>
        <p:spPr bwMode="auto">
          <a:xfrm>
            <a:off x="457200" y="3204366"/>
            <a:ext cx="1462088" cy="2053434"/>
          </a:xfrm>
          <a:prstGeom prst="roundRect">
            <a:avLst>
              <a:gd name="adj" fmla="val 16667"/>
            </a:avLst>
          </a:prstGeom>
          <a:solidFill>
            <a:schemeClr val="accent1"/>
          </a:solidFill>
          <a:ln w="9525">
            <a:noFill/>
            <a:round/>
            <a:headEnd/>
            <a:tailEnd/>
          </a:ln>
          <a:effectLst>
            <a:outerShdw blurRad="50800" dist="38100" dir="2700000" algn="tl" rotWithShape="0">
              <a:prstClr val="black">
                <a:alpha val="40000"/>
              </a:prstClr>
            </a:outerShdw>
          </a:effectLst>
        </p:spPr>
        <p:txBody>
          <a:bodyPr anchor="ctr"/>
          <a:lstStyle/>
          <a:p>
            <a:pPr algn="ctr" defTabSz="914400"/>
            <a:r>
              <a:rPr lang="en-US" sz="1200" b="1" dirty="0">
                <a:solidFill>
                  <a:schemeClr val="bg1"/>
                </a:solidFill>
                <a:latin typeface="+mj-lt"/>
              </a:rPr>
              <a:t>Products / Service Type</a:t>
            </a:r>
          </a:p>
        </p:txBody>
      </p:sp>
      <p:sp>
        <p:nvSpPr>
          <p:cNvPr id="71740" name="Rectangle 17"/>
          <p:cNvSpPr>
            <a:spLocks noChangeArrowheads="1"/>
          </p:cNvSpPr>
          <p:nvPr/>
        </p:nvSpPr>
        <p:spPr bwMode="auto">
          <a:xfrm>
            <a:off x="457200" y="5399088"/>
            <a:ext cx="1462088" cy="1566862"/>
          </a:xfrm>
          <a:prstGeom prst="roundRect">
            <a:avLst>
              <a:gd name="adj" fmla="val 16667"/>
            </a:avLst>
          </a:prstGeom>
          <a:solidFill>
            <a:schemeClr val="accent1"/>
          </a:solidFill>
          <a:ln w="9525">
            <a:noFill/>
            <a:round/>
            <a:headEnd/>
            <a:tailEnd/>
          </a:ln>
          <a:effectLst>
            <a:outerShdw blurRad="50800" dist="38100" dir="2700000" algn="tl" rotWithShape="0">
              <a:prstClr val="black">
                <a:alpha val="40000"/>
              </a:prstClr>
            </a:outerShdw>
          </a:effectLst>
        </p:spPr>
        <p:txBody>
          <a:bodyPr anchor="ctr"/>
          <a:lstStyle/>
          <a:p>
            <a:pPr algn="ctr" defTabSz="914400"/>
            <a:r>
              <a:rPr lang="en-US" sz="1200" b="1" dirty="0">
                <a:solidFill>
                  <a:schemeClr val="bg1"/>
                </a:solidFill>
                <a:latin typeface="+mj-lt"/>
              </a:rPr>
              <a:t>Financial Profile</a:t>
            </a:r>
          </a:p>
        </p:txBody>
      </p:sp>
      <p:sp>
        <p:nvSpPr>
          <p:cNvPr id="71741" name="Content Placeholder 2"/>
          <p:cNvSpPr>
            <a:spLocks/>
          </p:cNvSpPr>
          <p:nvPr/>
        </p:nvSpPr>
        <p:spPr bwMode="auto">
          <a:xfrm>
            <a:off x="5943600" y="2109788"/>
            <a:ext cx="3733800" cy="1219200"/>
          </a:xfrm>
          <a:prstGeom prst="rect">
            <a:avLst/>
          </a:prstGeom>
          <a:noFill/>
          <a:ln w="9525">
            <a:noFill/>
            <a:miter lim="800000"/>
            <a:headEnd/>
            <a:tailEnd/>
          </a:ln>
        </p:spPr>
        <p:txBody>
          <a:bodyPr lIns="0" tIns="0" rIns="0" bIns="0"/>
          <a:lstStyle/>
          <a:p>
            <a:pPr marL="174625" indent="-174625">
              <a:lnSpc>
                <a:spcPct val="120000"/>
              </a:lnSpc>
              <a:spcBef>
                <a:spcPct val="50000"/>
              </a:spcBef>
              <a:buClr>
                <a:srgbClr val="24245A"/>
              </a:buClr>
              <a:buSzPct val="105000"/>
              <a:buBlip>
                <a:blip r:embed="rId7"/>
              </a:buBlip>
            </a:pPr>
            <a:r>
              <a:rPr lang="en-US" sz="1100" dirty="0" smtClean="0">
                <a:cs typeface="Arial" charset="0"/>
              </a:rPr>
              <a:t> Customers </a:t>
            </a:r>
            <a:r>
              <a:rPr lang="en-US" sz="1100" dirty="0">
                <a:cs typeface="Arial" charset="0"/>
              </a:rPr>
              <a:t>lease space within the network-neutral colocation facilities to house their network equipment</a:t>
            </a:r>
          </a:p>
          <a:p>
            <a:pPr marL="174625" indent="-174625">
              <a:lnSpc>
                <a:spcPct val="120000"/>
              </a:lnSpc>
              <a:spcBef>
                <a:spcPct val="50000"/>
              </a:spcBef>
              <a:buClr>
                <a:srgbClr val="24245A"/>
              </a:buClr>
              <a:buSzPct val="105000"/>
              <a:buBlip>
                <a:blip r:embed="rId7"/>
              </a:buBlip>
            </a:pPr>
            <a:r>
              <a:rPr lang="en-US" sz="1100" dirty="0" smtClean="0">
                <a:cs typeface="Arial" charset="0"/>
              </a:rPr>
              <a:t> Facilitates </a:t>
            </a:r>
            <a:r>
              <a:rPr lang="en-US" sz="1100" dirty="0">
                <a:cs typeface="Arial" charset="0"/>
              </a:rPr>
              <a:t>interconnection with other network providers and colocation customers</a:t>
            </a:r>
          </a:p>
        </p:txBody>
      </p:sp>
      <p:sp>
        <p:nvSpPr>
          <p:cNvPr id="71742" name="Content Placeholder 2"/>
          <p:cNvSpPr>
            <a:spLocks/>
          </p:cNvSpPr>
          <p:nvPr/>
        </p:nvSpPr>
        <p:spPr bwMode="auto">
          <a:xfrm>
            <a:off x="2057400" y="3212344"/>
            <a:ext cx="3733800" cy="2045456"/>
          </a:xfrm>
          <a:prstGeom prst="rect">
            <a:avLst/>
          </a:prstGeom>
          <a:noFill/>
          <a:ln w="9525">
            <a:noFill/>
            <a:miter lim="800000"/>
            <a:headEnd/>
            <a:tailEnd/>
          </a:ln>
        </p:spPr>
        <p:txBody>
          <a:bodyPr lIns="0" tIns="0" rIns="0" bIns="0"/>
          <a:lstStyle/>
          <a:p>
            <a:pPr marL="174625" indent="-237744">
              <a:lnSpc>
                <a:spcPct val="120000"/>
              </a:lnSpc>
              <a:spcBef>
                <a:spcPct val="50000"/>
              </a:spcBef>
              <a:buClr>
                <a:srgbClr val="24245A"/>
              </a:buClr>
              <a:buSzPct val="105000"/>
              <a:buBlip>
                <a:blip r:embed="rId7"/>
              </a:buBlip>
            </a:pPr>
            <a:r>
              <a:rPr lang="en-US" sz="1100" dirty="0">
                <a:latin typeface="+mn-lt"/>
                <a:cs typeface="Arial" charset="0"/>
              </a:rPr>
              <a:t>Long-haul (major city fiber pairs)</a:t>
            </a:r>
          </a:p>
          <a:p>
            <a:pPr marL="519113" lvl="1" indent="-168275">
              <a:lnSpc>
                <a:spcPct val="120000"/>
              </a:lnSpc>
              <a:spcBef>
                <a:spcPct val="20000"/>
              </a:spcBef>
              <a:buClr>
                <a:srgbClr val="24245A"/>
              </a:buClr>
              <a:buFont typeface="Wingdings 2" pitchFamily="18" charset="2"/>
              <a:buChar char=""/>
            </a:pPr>
            <a:r>
              <a:rPr lang="en-US" sz="1100" dirty="0">
                <a:latin typeface="+mn-lt"/>
                <a:cs typeface="Arial" charset="0"/>
              </a:rPr>
              <a:t>20 year IRU </a:t>
            </a:r>
            <a:r>
              <a:rPr lang="en-US" sz="1100" u="sng" dirty="0">
                <a:latin typeface="+mn-lt"/>
                <a:cs typeface="Arial" charset="0"/>
              </a:rPr>
              <a:t>with full payment upfront</a:t>
            </a:r>
            <a:endParaRPr lang="en-US" sz="1100" dirty="0">
              <a:latin typeface="+mn-lt"/>
              <a:cs typeface="Arial" charset="0"/>
            </a:endParaRPr>
          </a:p>
          <a:p>
            <a:pPr marL="519113" lvl="1" indent="-168275">
              <a:lnSpc>
                <a:spcPct val="120000"/>
              </a:lnSpc>
              <a:spcBef>
                <a:spcPct val="20000"/>
              </a:spcBef>
              <a:buClr>
                <a:srgbClr val="24245A"/>
              </a:buClr>
              <a:buFont typeface="Wingdings 2" pitchFamily="18" charset="2"/>
              <a:buChar char=""/>
            </a:pPr>
            <a:r>
              <a:rPr lang="en-US" sz="1100" dirty="0">
                <a:latin typeface="+mn-lt"/>
                <a:cs typeface="Arial" charset="0"/>
              </a:rPr>
              <a:t>Annual lease with an option to convert to an </a:t>
            </a:r>
            <a:r>
              <a:rPr lang="en-US" sz="1100" dirty="0" smtClean="0">
                <a:latin typeface="+mn-lt"/>
                <a:cs typeface="Arial" charset="0"/>
              </a:rPr>
              <a:t>IRU</a:t>
            </a:r>
          </a:p>
          <a:p>
            <a:pPr marL="519113" lvl="1" indent="-168275">
              <a:lnSpc>
                <a:spcPct val="120000"/>
              </a:lnSpc>
              <a:spcBef>
                <a:spcPct val="20000"/>
              </a:spcBef>
              <a:buClr>
                <a:srgbClr val="24245A"/>
              </a:buClr>
              <a:buFont typeface="Wingdings 2" pitchFamily="18" charset="2"/>
              <a:buChar char=""/>
            </a:pPr>
            <a:r>
              <a:rPr lang="en-US" sz="1100" dirty="0" smtClean="0">
                <a:latin typeface="+mn-lt"/>
                <a:cs typeface="Arial" charset="0"/>
              </a:rPr>
              <a:t>Recurring monthly revenue for operations and maintenance expenses (“O&amp;M”) </a:t>
            </a:r>
            <a:endParaRPr lang="en-US" sz="1100" dirty="0">
              <a:latin typeface="+mn-lt"/>
              <a:cs typeface="Arial" charset="0"/>
            </a:endParaRPr>
          </a:p>
          <a:p>
            <a:pPr marL="174625" indent="-237744">
              <a:lnSpc>
                <a:spcPct val="120000"/>
              </a:lnSpc>
              <a:spcBef>
                <a:spcPct val="50000"/>
              </a:spcBef>
              <a:buClr>
                <a:srgbClr val="24245A"/>
              </a:buClr>
              <a:buSzPct val="105000"/>
              <a:buBlip>
                <a:blip r:embed="rId7"/>
              </a:buBlip>
            </a:pPr>
            <a:r>
              <a:rPr lang="en-US" sz="1100" dirty="0">
                <a:latin typeface="+mn-lt"/>
                <a:cs typeface="Arial" charset="0"/>
              </a:rPr>
              <a:t>Short-haul (intermediate access fiber pairs)</a:t>
            </a:r>
          </a:p>
          <a:p>
            <a:pPr marL="519113" lvl="1" indent="-168275">
              <a:lnSpc>
                <a:spcPct val="120000"/>
              </a:lnSpc>
              <a:spcBef>
                <a:spcPct val="20000"/>
              </a:spcBef>
              <a:buClr>
                <a:srgbClr val="24245A"/>
              </a:buClr>
              <a:buFont typeface="Wingdings 2" pitchFamily="18" charset="2"/>
              <a:buChar char=""/>
            </a:pPr>
            <a:r>
              <a:rPr lang="en-US" sz="1100" dirty="0">
                <a:latin typeface="+mn-lt"/>
                <a:cs typeface="Arial" charset="0"/>
              </a:rPr>
              <a:t>20 year IRU </a:t>
            </a:r>
            <a:r>
              <a:rPr lang="en-US" sz="1100" u="sng" dirty="0" smtClean="0">
                <a:latin typeface="+mn-lt"/>
                <a:cs typeface="Arial" charset="0"/>
              </a:rPr>
              <a:t>with full payment upfront</a:t>
            </a:r>
            <a:endParaRPr lang="en-US" sz="1100" u="sng" dirty="0">
              <a:latin typeface="+mn-lt"/>
              <a:cs typeface="Arial" charset="0"/>
            </a:endParaRPr>
          </a:p>
          <a:p>
            <a:pPr marL="519113" lvl="1" indent="-168275">
              <a:lnSpc>
                <a:spcPct val="120000"/>
              </a:lnSpc>
              <a:spcBef>
                <a:spcPct val="20000"/>
              </a:spcBef>
              <a:buClr>
                <a:srgbClr val="24245A"/>
              </a:buClr>
              <a:buFont typeface="Wingdings 2" pitchFamily="18" charset="2"/>
              <a:buChar char=""/>
            </a:pPr>
            <a:r>
              <a:rPr lang="en-US" sz="1100" dirty="0">
                <a:latin typeface="+mn-lt"/>
                <a:cs typeface="Arial" charset="0"/>
              </a:rPr>
              <a:t>Annual lease with an option to convert to an </a:t>
            </a:r>
            <a:r>
              <a:rPr lang="en-US" sz="1100" dirty="0" smtClean="0">
                <a:latin typeface="+mn-lt"/>
                <a:cs typeface="Arial" charset="0"/>
              </a:rPr>
              <a:t>IRU</a:t>
            </a:r>
          </a:p>
          <a:p>
            <a:pPr marL="519113" lvl="1" indent="-168275">
              <a:lnSpc>
                <a:spcPct val="120000"/>
              </a:lnSpc>
              <a:spcBef>
                <a:spcPct val="20000"/>
              </a:spcBef>
              <a:buClr>
                <a:srgbClr val="24245A"/>
              </a:buClr>
              <a:buFont typeface="Wingdings 2" pitchFamily="18" charset="2"/>
              <a:buChar char=""/>
            </a:pPr>
            <a:r>
              <a:rPr lang="en-US" sz="1100" dirty="0" smtClean="0">
                <a:latin typeface="+mn-lt"/>
                <a:cs typeface="Arial" charset="0"/>
              </a:rPr>
              <a:t>Recurring monthly revenue for O&amp;M</a:t>
            </a:r>
            <a:endParaRPr lang="en-US" sz="1100" dirty="0">
              <a:latin typeface="+mn-lt"/>
              <a:cs typeface="Arial" charset="0"/>
            </a:endParaRPr>
          </a:p>
        </p:txBody>
      </p:sp>
      <p:sp>
        <p:nvSpPr>
          <p:cNvPr id="71743" name="Content Placeholder 2"/>
          <p:cNvSpPr>
            <a:spLocks/>
          </p:cNvSpPr>
          <p:nvPr/>
        </p:nvSpPr>
        <p:spPr bwMode="auto">
          <a:xfrm>
            <a:off x="5943600" y="3220295"/>
            <a:ext cx="3733800" cy="1600200"/>
          </a:xfrm>
          <a:prstGeom prst="rect">
            <a:avLst/>
          </a:prstGeom>
          <a:noFill/>
          <a:ln w="9525">
            <a:noFill/>
            <a:miter lim="800000"/>
            <a:headEnd/>
            <a:tailEnd/>
          </a:ln>
        </p:spPr>
        <p:txBody>
          <a:bodyPr lIns="0" tIns="0" rIns="0" bIns="0"/>
          <a:lstStyle/>
          <a:p>
            <a:pPr marL="174625" indent="-174625">
              <a:lnSpc>
                <a:spcPct val="120000"/>
              </a:lnSpc>
              <a:spcBef>
                <a:spcPct val="50000"/>
              </a:spcBef>
              <a:buClr>
                <a:srgbClr val="24245A"/>
              </a:buClr>
              <a:buSzPct val="105000"/>
              <a:buBlip>
                <a:blip r:embed="rId7"/>
              </a:buBlip>
            </a:pPr>
            <a:r>
              <a:rPr lang="en-US" sz="1100" dirty="0" smtClean="0">
                <a:cs typeface="Arial" charset="0"/>
              </a:rPr>
              <a:t> Lease </a:t>
            </a:r>
            <a:r>
              <a:rPr lang="en-US" sz="1100" dirty="0">
                <a:cs typeface="Arial" charset="0"/>
              </a:rPr>
              <a:t>space in network-neutral colocation facilities</a:t>
            </a:r>
          </a:p>
          <a:p>
            <a:pPr marL="519113" lvl="1" indent="-168275">
              <a:lnSpc>
                <a:spcPct val="120000"/>
              </a:lnSpc>
              <a:spcBef>
                <a:spcPct val="20000"/>
              </a:spcBef>
              <a:buClr>
                <a:srgbClr val="24245A"/>
              </a:buClr>
              <a:buFont typeface="Wingdings 2" pitchFamily="18" charset="2"/>
              <a:buChar char=""/>
            </a:pPr>
            <a:r>
              <a:rPr lang="en-US" sz="1100" dirty="0">
                <a:latin typeface="+mn-lt"/>
                <a:cs typeface="Arial" charset="0"/>
              </a:rPr>
              <a:t>Recurring monthly revenue for space</a:t>
            </a:r>
          </a:p>
          <a:p>
            <a:pPr marL="519113" lvl="1" indent="-168275">
              <a:lnSpc>
                <a:spcPct val="120000"/>
              </a:lnSpc>
              <a:spcBef>
                <a:spcPct val="20000"/>
              </a:spcBef>
              <a:buClr>
                <a:srgbClr val="24245A"/>
              </a:buClr>
              <a:buFont typeface="Wingdings 2" pitchFamily="18" charset="2"/>
              <a:buChar char=""/>
            </a:pPr>
            <a:r>
              <a:rPr lang="en-US" sz="1100" dirty="0">
                <a:latin typeface="+mn-lt"/>
                <a:cs typeface="Arial" charset="0"/>
              </a:rPr>
              <a:t>One-time setup and electrical connection fee</a:t>
            </a:r>
          </a:p>
          <a:p>
            <a:pPr marL="519113" lvl="1" indent="-168275">
              <a:lnSpc>
                <a:spcPct val="120000"/>
              </a:lnSpc>
              <a:spcBef>
                <a:spcPct val="20000"/>
              </a:spcBef>
              <a:buClr>
                <a:srgbClr val="24245A"/>
              </a:buClr>
              <a:buFont typeface="Wingdings 2" pitchFamily="18" charset="2"/>
              <a:buChar char=""/>
            </a:pPr>
            <a:r>
              <a:rPr lang="en-US" sz="1100" dirty="0" smtClean="0">
                <a:latin typeface="+mn-lt"/>
                <a:cs typeface="Arial" charset="0"/>
              </a:rPr>
              <a:t>Recurring </a:t>
            </a:r>
            <a:r>
              <a:rPr lang="en-US" sz="1100" dirty="0">
                <a:latin typeface="+mn-lt"/>
                <a:cs typeface="Arial" charset="0"/>
              </a:rPr>
              <a:t>monthly power usage fees </a:t>
            </a:r>
          </a:p>
          <a:p>
            <a:pPr marL="519113" lvl="1" indent="-168275">
              <a:lnSpc>
                <a:spcPct val="120000"/>
              </a:lnSpc>
              <a:spcBef>
                <a:spcPct val="20000"/>
              </a:spcBef>
              <a:buClr>
                <a:srgbClr val="24245A"/>
              </a:buClr>
              <a:buFont typeface="Wingdings 2" pitchFamily="18" charset="2"/>
              <a:buChar char=""/>
            </a:pPr>
            <a:r>
              <a:rPr lang="en-US" sz="1100" dirty="0">
                <a:latin typeface="+mn-lt"/>
                <a:cs typeface="Arial" charset="0"/>
              </a:rPr>
              <a:t>Technical </a:t>
            </a:r>
            <a:r>
              <a:rPr lang="en-US" sz="1100" dirty="0" smtClean="0">
                <a:latin typeface="+mn-lt"/>
                <a:cs typeface="Arial" charset="0"/>
              </a:rPr>
              <a:t>support fees</a:t>
            </a:r>
            <a:endParaRPr lang="en-US" sz="1100" dirty="0">
              <a:latin typeface="+mn-lt"/>
              <a:cs typeface="Arial" charset="0"/>
            </a:endParaRPr>
          </a:p>
        </p:txBody>
      </p:sp>
      <p:graphicFrame>
        <p:nvGraphicFramePr>
          <p:cNvPr id="71718" name="Chart 22"/>
          <p:cNvGraphicFramePr>
            <a:graphicFrameLocks/>
          </p:cNvGraphicFramePr>
          <p:nvPr>
            <p:extLst>
              <p:ext uri="{D42A27DB-BD31-4B8C-83A1-F6EECF244321}">
                <p14:modId xmlns:p14="http://schemas.microsoft.com/office/powerpoint/2010/main" val="4090221481"/>
              </p:ext>
            </p:extLst>
          </p:nvPr>
        </p:nvGraphicFramePr>
        <p:xfrm>
          <a:off x="2076450" y="5329238"/>
          <a:ext cx="3924300" cy="1784350"/>
        </p:xfrm>
        <a:graphic>
          <a:graphicData uri="http://schemas.openxmlformats.org/presentationml/2006/ole">
            <mc:AlternateContent xmlns:mc="http://schemas.openxmlformats.org/markup-compatibility/2006">
              <mc:Choice xmlns:v="urn:schemas-microsoft-com:vml" Requires="v">
                <p:oleObj spid="_x0000_s1034" name="Worksheet" r:id="rId9" imgW="3924300" imgH="1781164" progId="Excel.Sheet.8">
                  <p:embed followColorScheme="full"/>
                </p:oleObj>
              </mc:Choice>
              <mc:Fallback>
                <p:oleObj name="Worksheet" r:id="rId9" imgW="3924300" imgH="1781164" progId="Excel.Sheet.8">
                  <p:embed followColorScheme="full"/>
                  <p:pic>
                    <p:nvPicPr>
                      <p:cNvPr id="0" name=""/>
                      <p:cNvPicPr>
                        <a:picLocks noChangeArrowheads="1"/>
                      </p:cNvPicPr>
                      <p:nvPr/>
                    </p:nvPicPr>
                    <p:blipFill>
                      <a:blip r:embed="rId10"/>
                      <a:srcRect/>
                      <a:stretch>
                        <a:fillRect/>
                      </a:stretch>
                    </p:blipFill>
                    <p:spPr bwMode="auto">
                      <a:xfrm>
                        <a:off x="2076450" y="5329238"/>
                        <a:ext cx="3924300" cy="1784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1744" name="Group 44"/>
          <p:cNvGrpSpPr>
            <a:grpSpLocks/>
          </p:cNvGrpSpPr>
          <p:nvPr/>
        </p:nvGrpSpPr>
        <p:grpSpPr bwMode="auto">
          <a:xfrm>
            <a:off x="2133600" y="5373699"/>
            <a:ext cx="3581400" cy="246063"/>
            <a:chOff x="1344" y="3385"/>
            <a:chExt cx="2256" cy="155"/>
          </a:xfrm>
        </p:grpSpPr>
        <p:sp>
          <p:nvSpPr>
            <p:cNvPr id="71757" name="Text Box 41"/>
            <p:cNvSpPr txBox="1">
              <a:spLocks noChangeArrowheads="1"/>
            </p:cNvSpPr>
            <p:nvPr/>
          </p:nvSpPr>
          <p:spPr bwMode="auto">
            <a:xfrm>
              <a:off x="1344" y="3385"/>
              <a:ext cx="2256" cy="155"/>
            </a:xfrm>
            <a:prstGeom prst="rect">
              <a:avLst/>
            </a:prstGeom>
            <a:noFill/>
            <a:ln w="9525">
              <a:noFill/>
              <a:miter lim="800000"/>
              <a:headEnd/>
              <a:tailEnd/>
            </a:ln>
          </p:spPr>
          <p:txBody>
            <a:bodyPr wrap="square">
              <a:spAutoFit/>
            </a:bodyPr>
            <a:lstStyle/>
            <a:p>
              <a:pPr algn="ctr" defTabSz="914400"/>
              <a:r>
                <a:rPr lang="en-US" sz="1000" b="1" dirty="0" smtClean="0">
                  <a:latin typeface="+mn-lt"/>
                </a:rPr>
                <a:t>Fiber IRU Cash </a:t>
              </a:r>
              <a:r>
                <a:rPr lang="en-US" sz="1000" b="1" dirty="0">
                  <a:latin typeface="+mn-lt"/>
                </a:rPr>
                <a:t>Revenue </a:t>
              </a:r>
              <a:r>
                <a:rPr lang="en-US" sz="1000" b="1" dirty="0" smtClean="0">
                  <a:latin typeface="+mn-lt"/>
                </a:rPr>
                <a:t>Profile</a:t>
              </a:r>
              <a:endParaRPr lang="en-US" sz="1000" b="1" dirty="0">
                <a:latin typeface="+mn-lt"/>
              </a:endParaRPr>
            </a:p>
          </p:txBody>
        </p:sp>
        <p:sp>
          <p:nvSpPr>
            <p:cNvPr id="71758" name="Line 43"/>
            <p:cNvSpPr>
              <a:spLocks noChangeShapeType="1"/>
            </p:cNvSpPr>
            <p:nvPr/>
          </p:nvSpPr>
          <p:spPr bwMode="auto">
            <a:xfrm>
              <a:off x="1344" y="3522"/>
              <a:ext cx="2256" cy="0"/>
            </a:xfrm>
            <a:prstGeom prst="line">
              <a:avLst/>
            </a:prstGeom>
            <a:noFill/>
            <a:ln w="19050">
              <a:solidFill>
                <a:schemeClr val="tx1"/>
              </a:solidFill>
              <a:round/>
              <a:headEnd/>
              <a:tailEnd/>
            </a:ln>
          </p:spPr>
          <p:txBody>
            <a:bodyPr/>
            <a:lstStyle/>
            <a:p>
              <a:endParaRPr lang="en-US" dirty="0">
                <a:latin typeface="+mn-lt"/>
              </a:endParaRPr>
            </a:p>
          </p:txBody>
        </p:sp>
      </p:grpSp>
      <p:grpSp>
        <p:nvGrpSpPr>
          <p:cNvPr id="71745" name="Group 52"/>
          <p:cNvGrpSpPr>
            <a:grpSpLocks/>
          </p:cNvGrpSpPr>
          <p:nvPr/>
        </p:nvGrpSpPr>
        <p:grpSpPr bwMode="auto">
          <a:xfrm>
            <a:off x="5962649" y="5378450"/>
            <a:ext cx="3857625" cy="244475"/>
            <a:chOff x="3750" y="3388"/>
            <a:chExt cx="2298" cy="154"/>
          </a:xfrm>
        </p:grpSpPr>
        <p:sp>
          <p:nvSpPr>
            <p:cNvPr id="71755" name="Text Box 50"/>
            <p:cNvSpPr txBox="1">
              <a:spLocks noChangeArrowheads="1"/>
            </p:cNvSpPr>
            <p:nvPr/>
          </p:nvSpPr>
          <p:spPr bwMode="auto">
            <a:xfrm>
              <a:off x="3750" y="3388"/>
              <a:ext cx="2298" cy="154"/>
            </a:xfrm>
            <a:prstGeom prst="rect">
              <a:avLst/>
            </a:prstGeom>
            <a:noFill/>
            <a:ln w="9525">
              <a:noFill/>
              <a:miter lim="800000"/>
              <a:headEnd/>
              <a:tailEnd/>
            </a:ln>
          </p:spPr>
          <p:txBody>
            <a:bodyPr wrap="square">
              <a:spAutoFit/>
            </a:bodyPr>
            <a:lstStyle/>
            <a:p>
              <a:pPr algn="ctr" defTabSz="914400"/>
              <a:r>
                <a:rPr lang="en-US" sz="1000" b="1" dirty="0">
                  <a:latin typeface="+mn-lt"/>
                </a:rPr>
                <a:t>Monthly Colocation &amp; Other Cash Revenue </a:t>
              </a:r>
              <a:r>
                <a:rPr lang="en-US" sz="1000" b="1" dirty="0" smtClean="0">
                  <a:latin typeface="+mn-lt"/>
                </a:rPr>
                <a:t>Profile</a:t>
              </a:r>
              <a:endParaRPr lang="en-US" sz="1000" b="1" dirty="0">
                <a:latin typeface="+mn-lt"/>
              </a:endParaRPr>
            </a:p>
          </p:txBody>
        </p:sp>
        <p:sp>
          <p:nvSpPr>
            <p:cNvPr id="71756" name="Line 51"/>
            <p:cNvSpPr>
              <a:spLocks noChangeShapeType="1"/>
            </p:cNvSpPr>
            <p:nvPr/>
          </p:nvSpPr>
          <p:spPr bwMode="auto">
            <a:xfrm>
              <a:off x="3750" y="3525"/>
              <a:ext cx="2256" cy="0"/>
            </a:xfrm>
            <a:prstGeom prst="line">
              <a:avLst/>
            </a:prstGeom>
            <a:noFill/>
            <a:ln w="19050">
              <a:solidFill>
                <a:schemeClr val="tx1"/>
              </a:solidFill>
              <a:round/>
              <a:headEnd/>
              <a:tailEnd/>
            </a:ln>
          </p:spPr>
          <p:txBody>
            <a:bodyPr/>
            <a:lstStyle/>
            <a:p>
              <a:endParaRPr lang="en-US" dirty="0">
                <a:latin typeface="+mn-lt"/>
              </a:endParaRPr>
            </a:p>
          </p:txBody>
        </p:sp>
      </p:grpSp>
      <p:grpSp>
        <p:nvGrpSpPr>
          <p:cNvPr id="7" name="Group 6"/>
          <p:cNvGrpSpPr/>
          <p:nvPr/>
        </p:nvGrpSpPr>
        <p:grpSpPr>
          <a:xfrm>
            <a:off x="2133600" y="5658093"/>
            <a:ext cx="345831" cy="1226283"/>
            <a:chOff x="2133600" y="5622925"/>
            <a:chExt cx="345831" cy="1226283"/>
          </a:xfrm>
        </p:grpSpPr>
        <p:sp>
          <p:nvSpPr>
            <p:cNvPr id="2" name="TextBox 1"/>
            <p:cNvSpPr txBox="1"/>
            <p:nvPr/>
          </p:nvSpPr>
          <p:spPr>
            <a:xfrm>
              <a:off x="2133600" y="5622925"/>
              <a:ext cx="345831" cy="1226283"/>
            </a:xfrm>
            <a:prstGeom prst="rect">
              <a:avLst/>
            </a:prstGeom>
            <a:solidFill>
              <a:schemeClr val="bg1"/>
            </a:solidFill>
          </p:spPr>
          <p:txBody>
            <a:bodyPr wrap="square" lIns="0" tIns="0" rIns="0" bIns="0" rtlCol="0">
              <a:noAutofit/>
            </a:bodyPr>
            <a:lstStyle/>
            <a:p>
              <a:endParaRPr lang="en-US" sz="1000" dirty="0" err="1" smtClean="0">
                <a:latin typeface="Arial" pitchFamily="34" charset="0"/>
                <a:cs typeface="Arial" pitchFamily="34" charset="0"/>
              </a:endParaRPr>
            </a:p>
          </p:txBody>
        </p:sp>
        <p:sp>
          <p:nvSpPr>
            <p:cNvPr id="3" name="TextBox 2"/>
            <p:cNvSpPr txBox="1"/>
            <p:nvPr/>
          </p:nvSpPr>
          <p:spPr>
            <a:xfrm>
              <a:off x="2351943" y="6022731"/>
              <a:ext cx="127488" cy="404446"/>
            </a:xfrm>
            <a:prstGeom prst="rect">
              <a:avLst/>
            </a:prstGeom>
            <a:noFill/>
          </p:spPr>
          <p:txBody>
            <a:bodyPr wrap="square" lIns="0" tIns="0" rIns="0" bIns="0" rtlCol="0">
              <a:noAutofit/>
            </a:bodyPr>
            <a:lstStyle/>
            <a:p>
              <a:r>
                <a:rPr lang="en-US" sz="1000" dirty="0" smtClean="0">
                  <a:latin typeface="Arial" pitchFamily="34" charset="0"/>
                  <a:cs typeface="Arial" pitchFamily="34" charset="0"/>
                </a:rPr>
                <a:t>$</a:t>
              </a:r>
            </a:p>
          </p:txBody>
        </p:sp>
      </p:grpSp>
      <p:sp>
        <p:nvSpPr>
          <p:cNvPr id="26" name="Rounded Rectangle 25"/>
          <p:cNvSpPr/>
          <p:nvPr/>
        </p:nvSpPr>
        <p:spPr>
          <a:xfrm>
            <a:off x="3295425" y="5705668"/>
            <a:ext cx="2419575" cy="340805"/>
          </a:xfrm>
          <a:prstGeom prst="roundRect">
            <a:avLst/>
          </a:prstGeom>
          <a:noFill/>
          <a:ln w="19050">
            <a:solidFill>
              <a:srgbClr val="5B73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cs typeface="Arial" pitchFamily="34" charset="0"/>
              </a:rPr>
              <a:t>Significant Upfront Cash Revenue Funds Network Expansion</a:t>
            </a:r>
          </a:p>
        </p:txBody>
      </p:sp>
      <p:grpSp>
        <p:nvGrpSpPr>
          <p:cNvPr id="31" name="Group 30"/>
          <p:cNvGrpSpPr/>
          <p:nvPr/>
        </p:nvGrpSpPr>
        <p:grpSpPr>
          <a:xfrm>
            <a:off x="5953125" y="5676292"/>
            <a:ext cx="345831" cy="1226283"/>
            <a:chOff x="2133600" y="5622925"/>
            <a:chExt cx="345831" cy="1226283"/>
          </a:xfrm>
        </p:grpSpPr>
        <p:sp>
          <p:nvSpPr>
            <p:cNvPr id="32" name="TextBox 31"/>
            <p:cNvSpPr txBox="1"/>
            <p:nvPr/>
          </p:nvSpPr>
          <p:spPr>
            <a:xfrm>
              <a:off x="2133600" y="5622925"/>
              <a:ext cx="345831" cy="1226283"/>
            </a:xfrm>
            <a:prstGeom prst="rect">
              <a:avLst/>
            </a:prstGeom>
            <a:solidFill>
              <a:schemeClr val="bg1"/>
            </a:solidFill>
          </p:spPr>
          <p:txBody>
            <a:bodyPr wrap="square" lIns="0" tIns="0" rIns="0" bIns="0" rtlCol="0">
              <a:noAutofit/>
            </a:bodyPr>
            <a:lstStyle/>
            <a:p>
              <a:endParaRPr lang="en-US" sz="1000" dirty="0" err="1" smtClean="0">
                <a:latin typeface="Arial" pitchFamily="34" charset="0"/>
                <a:cs typeface="Arial" pitchFamily="34" charset="0"/>
              </a:endParaRPr>
            </a:p>
          </p:txBody>
        </p:sp>
        <p:sp>
          <p:nvSpPr>
            <p:cNvPr id="33" name="TextBox 32"/>
            <p:cNvSpPr txBox="1"/>
            <p:nvPr/>
          </p:nvSpPr>
          <p:spPr>
            <a:xfrm>
              <a:off x="2351943" y="6022731"/>
              <a:ext cx="127488" cy="404446"/>
            </a:xfrm>
            <a:prstGeom prst="rect">
              <a:avLst/>
            </a:prstGeom>
            <a:noFill/>
          </p:spPr>
          <p:txBody>
            <a:bodyPr wrap="square" lIns="0" tIns="0" rIns="0" bIns="0" rtlCol="0">
              <a:noAutofit/>
            </a:bodyPr>
            <a:lstStyle/>
            <a:p>
              <a:r>
                <a:rPr lang="en-US" sz="1000" dirty="0" smtClean="0">
                  <a:latin typeface="Arial" pitchFamily="34" charset="0"/>
                  <a:cs typeface="Arial" pitchFamily="34" charset="0"/>
                </a:rPr>
                <a:t>$</a:t>
              </a:r>
            </a:p>
          </p:txBody>
        </p:sp>
      </p:grpSp>
      <p:sp>
        <p:nvSpPr>
          <p:cNvPr id="34" name="Rounded Rectangle 33"/>
          <p:cNvSpPr/>
          <p:nvPr/>
        </p:nvSpPr>
        <p:spPr>
          <a:xfrm>
            <a:off x="6534037" y="5702668"/>
            <a:ext cx="2524070" cy="356132"/>
          </a:xfrm>
          <a:prstGeom prst="roundRect">
            <a:avLst/>
          </a:prstGeom>
          <a:noFill/>
          <a:ln w="19050">
            <a:solidFill>
              <a:srgbClr val="5B73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cs typeface="Arial" pitchFamily="34" charset="0"/>
              </a:rPr>
              <a:t>Scalable and Reliable Monthly Cash Revenue Funds Operations and Growth</a:t>
            </a:r>
          </a:p>
        </p:txBody>
      </p:sp>
    </p:spTree>
    <p:custDataLst>
      <p:tags r:id="rId2"/>
    </p:custDataLst>
    <p:extLst>
      <p:ext uri="{BB962C8B-B14F-4D97-AF65-F5344CB8AC3E}">
        <p14:creationId xmlns:p14="http://schemas.microsoft.com/office/powerpoint/2010/main" val="34250287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itle 65"/>
          <p:cNvSpPr>
            <a:spLocks noGrp="1"/>
          </p:cNvSpPr>
          <p:nvPr>
            <p:ph type="title"/>
          </p:nvPr>
        </p:nvSpPr>
        <p:spPr/>
        <p:txBody>
          <a:bodyPr/>
          <a:lstStyle/>
          <a:p>
            <a:r>
              <a:rPr lang="en-US" dirty="0" smtClean="0"/>
              <a:t>Diverse Network Operator Universe has a Unique </a:t>
            </a:r>
            <a:br>
              <a:rPr lang="en-US" dirty="0" smtClean="0"/>
            </a:br>
            <a:r>
              <a:rPr lang="en-US" dirty="0" smtClean="0"/>
              <a:t>Set of Motivations for Purchasing Dark Fiber</a:t>
            </a:r>
            <a:endParaRPr lang="en-US" dirty="0"/>
          </a:p>
        </p:txBody>
      </p:sp>
      <p:sp>
        <p:nvSpPr>
          <p:cNvPr id="72706" name="Title 1"/>
          <p:cNvSpPr>
            <a:spLocks/>
          </p:cNvSpPr>
          <p:nvPr/>
        </p:nvSpPr>
        <p:spPr bwMode="auto">
          <a:xfrm>
            <a:off x="457200" y="304800"/>
            <a:ext cx="9144000" cy="762000"/>
          </a:xfrm>
          <a:prstGeom prst="rect">
            <a:avLst/>
          </a:prstGeom>
          <a:noFill/>
          <a:ln w="9525">
            <a:noFill/>
            <a:miter lim="800000"/>
            <a:headEnd/>
            <a:tailEnd/>
          </a:ln>
        </p:spPr>
        <p:txBody>
          <a:bodyPr lIns="0" tIns="0" rIns="0" bIns="0"/>
          <a:lstStyle/>
          <a:p>
            <a:endParaRPr lang="en-US" sz="2400" b="1" dirty="0">
              <a:solidFill>
                <a:schemeClr val="bg1"/>
              </a:solidFill>
              <a:latin typeface="Arial" pitchFamily="34" charset="0"/>
              <a:ea typeface="+mj-ea"/>
              <a:cs typeface="Arial" pitchFamily="34" charset="0"/>
            </a:endParaRPr>
          </a:p>
        </p:txBody>
      </p:sp>
      <p:sp>
        <p:nvSpPr>
          <p:cNvPr id="72707" name="Line 7"/>
          <p:cNvSpPr>
            <a:spLocks noChangeShapeType="1"/>
          </p:cNvSpPr>
          <p:nvPr/>
        </p:nvSpPr>
        <p:spPr bwMode="auto">
          <a:xfrm>
            <a:off x="457200" y="2449513"/>
            <a:ext cx="9144000" cy="0"/>
          </a:xfrm>
          <a:prstGeom prst="line">
            <a:avLst/>
          </a:prstGeom>
          <a:noFill/>
          <a:ln w="9525">
            <a:solidFill>
              <a:schemeClr val="tx2"/>
            </a:solidFill>
            <a:round/>
            <a:headEnd/>
            <a:tailEnd/>
          </a:ln>
        </p:spPr>
        <p:txBody>
          <a:bodyPr/>
          <a:lstStyle/>
          <a:p>
            <a:endParaRPr lang="en-US"/>
          </a:p>
        </p:txBody>
      </p:sp>
      <p:sp>
        <p:nvSpPr>
          <p:cNvPr id="72708" name="Line 10"/>
          <p:cNvSpPr>
            <a:spLocks noChangeShapeType="1"/>
          </p:cNvSpPr>
          <p:nvPr/>
        </p:nvSpPr>
        <p:spPr bwMode="auto">
          <a:xfrm>
            <a:off x="457200" y="3603625"/>
            <a:ext cx="9144000" cy="0"/>
          </a:xfrm>
          <a:prstGeom prst="line">
            <a:avLst/>
          </a:prstGeom>
          <a:noFill/>
          <a:ln w="9525">
            <a:solidFill>
              <a:schemeClr val="tx2"/>
            </a:solidFill>
            <a:round/>
            <a:headEnd/>
            <a:tailEnd/>
          </a:ln>
        </p:spPr>
        <p:txBody>
          <a:bodyPr/>
          <a:lstStyle/>
          <a:p>
            <a:endParaRPr lang="en-US"/>
          </a:p>
        </p:txBody>
      </p:sp>
      <p:sp>
        <p:nvSpPr>
          <p:cNvPr id="72709" name="Line 13"/>
          <p:cNvSpPr>
            <a:spLocks noChangeShapeType="1"/>
          </p:cNvSpPr>
          <p:nvPr/>
        </p:nvSpPr>
        <p:spPr bwMode="auto">
          <a:xfrm>
            <a:off x="457200" y="4760913"/>
            <a:ext cx="9144000" cy="0"/>
          </a:xfrm>
          <a:prstGeom prst="line">
            <a:avLst/>
          </a:prstGeom>
          <a:noFill/>
          <a:ln w="9525">
            <a:solidFill>
              <a:schemeClr val="tx2"/>
            </a:solidFill>
            <a:round/>
            <a:headEnd/>
            <a:tailEnd/>
          </a:ln>
        </p:spPr>
        <p:txBody>
          <a:bodyPr/>
          <a:lstStyle/>
          <a:p>
            <a:endParaRPr lang="en-US"/>
          </a:p>
        </p:txBody>
      </p:sp>
      <p:grpSp>
        <p:nvGrpSpPr>
          <p:cNvPr id="72711" name="Group 53"/>
          <p:cNvGrpSpPr>
            <a:grpSpLocks/>
          </p:cNvGrpSpPr>
          <p:nvPr/>
        </p:nvGrpSpPr>
        <p:grpSpPr bwMode="auto">
          <a:xfrm>
            <a:off x="381000" y="1371600"/>
            <a:ext cx="1447800" cy="990600"/>
            <a:chOff x="240" y="864"/>
            <a:chExt cx="912" cy="624"/>
          </a:xfrm>
        </p:grpSpPr>
        <p:sp>
          <p:nvSpPr>
            <p:cNvPr id="72766" name="AutoShape 20"/>
            <p:cNvSpPr>
              <a:spLocks noChangeArrowheads="1"/>
            </p:cNvSpPr>
            <p:nvPr/>
          </p:nvSpPr>
          <p:spPr bwMode="auto">
            <a:xfrm>
              <a:off x="240" y="864"/>
              <a:ext cx="912" cy="624"/>
            </a:xfrm>
            <a:prstGeom prst="roundRect">
              <a:avLst>
                <a:gd name="adj" fmla="val 16667"/>
              </a:avLst>
            </a:prstGeom>
            <a:noFill/>
            <a:ln w="19050">
              <a:solidFill>
                <a:schemeClr val="accent1"/>
              </a:solidFill>
              <a:round/>
              <a:headEnd/>
              <a:tailEnd/>
            </a:ln>
          </p:spPr>
          <p:txBody>
            <a:bodyPr wrap="none" anchor="ctr"/>
            <a:lstStyle/>
            <a:p>
              <a:pPr algn="ctr" defTabSz="914400"/>
              <a:endParaRPr lang="en-US"/>
            </a:p>
          </p:txBody>
        </p:sp>
        <p:sp>
          <p:nvSpPr>
            <p:cNvPr id="72767" name="AutoShape 21"/>
            <p:cNvSpPr>
              <a:spLocks noChangeArrowheads="1"/>
            </p:cNvSpPr>
            <p:nvPr/>
          </p:nvSpPr>
          <p:spPr bwMode="auto">
            <a:xfrm>
              <a:off x="240" y="864"/>
              <a:ext cx="912" cy="192"/>
            </a:xfrm>
            <a:prstGeom prst="roundRect">
              <a:avLst>
                <a:gd name="adj" fmla="val 16667"/>
              </a:avLst>
            </a:prstGeom>
            <a:solidFill>
              <a:srgbClr val="5B739F"/>
            </a:solidFill>
            <a:ln w="19050">
              <a:solidFill>
                <a:schemeClr val="accent1"/>
              </a:solidFill>
              <a:round/>
              <a:headEnd/>
              <a:tailEnd/>
            </a:ln>
          </p:spPr>
          <p:txBody>
            <a:bodyPr wrap="none" anchor="ctr"/>
            <a:lstStyle/>
            <a:p>
              <a:pPr algn="ctr" defTabSz="914400"/>
              <a:r>
                <a:rPr lang="en-US" sz="1200" b="1">
                  <a:solidFill>
                    <a:schemeClr val="bg1"/>
                  </a:solidFill>
                </a:rPr>
                <a:t>Wireless</a:t>
              </a:r>
            </a:p>
          </p:txBody>
        </p:sp>
      </p:grpSp>
      <p:grpSp>
        <p:nvGrpSpPr>
          <p:cNvPr id="72712" name="Group 52"/>
          <p:cNvGrpSpPr>
            <a:grpSpLocks/>
          </p:cNvGrpSpPr>
          <p:nvPr/>
        </p:nvGrpSpPr>
        <p:grpSpPr bwMode="auto">
          <a:xfrm>
            <a:off x="381000" y="2536825"/>
            <a:ext cx="1447800" cy="987425"/>
            <a:chOff x="240" y="1598"/>
            <a:chExt cx="912" cy="622"/>
          </a:xfrm>
        </p:grpSpPr>
        <p:sp>
          <p:nvSpPr>
            <p:cNvPr id="72764" name="AutoShape 34"/>
            <p:cNvSpPr>
              <a:spLocks noChangeArrowheads="1"/>
            </p:cNvSpPr>
            <p:nvPr/>
          </p:nvSpPr>
          <p:spPr bwMode="auto">
            <a:xfrm>
              <a:off x="240" y="1598"/>
              <a:ext cx="912" cy="622"/>
            </a:xfrm>
            <a:prstGeom prst="roundRect">
              <a:avLst>
                <a:gd name="adj" fmla="val 16667"/>
              </a:avLst>
            </a:prstGeom>
            <a:noFill/>
            <a:ln w="19050">
              <a:solidFill>
                <a:schemeClr val="accent1"/>
              </a:solidFill>
              <a:round/>
              <a:headEnd/>
              <a:tailEnd/>
            </a:ln>
          </p:spPr>
          <p:txBody>
            <a:bodyPr wrap="none" anchor="ctr"/>
            <a:lstStyle/>
            <a:p>
              <a:pPr algn="ctr" defTabSz="914400"/>
              <a:endParaRPr lang="en-US"/>
            </a:p>
          </p:txBody>
        </p:sp>
        <p:sp>
          <p:nvSpPr>
            <p:cNvPr id="72765" name="AutoShape 35"/>
            <p:cNvSpPr>
              <a:spLocks noChangeArrowheads="1"/>
            </p:cNvSpPr>
            <p:nvPr/>
          </p:nvSpPr>
          <p:spPr bwMode="auto">
            <a:xfrm>
              <a:off x="240" y="1598"/>
              <a:ext cx="912" cy="192"/>
            </a:xfrm>
            <a:prstGeom prst="roundRect">
              <a:avLst>
                <a:gd name="adj" fmla="val 16667"/>
              </a:avLst>
            </a:prstGeom>
            <a:solidFill>
              <a:schemeClr val="accent1"/>
            </a:solidFill>
            <a:ln w="19050">
              <a:solidFill>
                <a:schemeClr val="accent1"/>
              </a:solidFill>
              <a:round/>
              <a:headEnd/>
              <a:tailEnd/>
            </a:ln>
          </p:spPr>
          <p:txBody>
            <a:bodyPr wrap="none" anchor="ctr"/>
            <a:lstStyle/>
            <a:p>
              <a:pPr algn="ctr" defTabSz="914400"/>
              <a:r>
                <a:rPr lang="en-US" sz="1200" b="1">
                  <a:solidFill>
                    <a:schemeClr val="bg1"/>
                  </a:solidFill>
                </a:rPr>
                <a:t>Carriers</a:t>
              </a:r>
            </a:p>
          </p:txBody>
        </p:sp>
      </p:grpSp>
      <p:grpSp>
        <p:nvGrpSpPr>
          <p:cNvPr id="72713" name="Group 51"/>
          <p:cNvGrpSpPr>
            <a:grpSpLocks/>
          </p:cNvGrpSpPr>
          <p:nvPr/>
        </p:nvGrpSpPr>
        <p:grpSpPr bwMode="auto">
          <a:xfrm>
            <a:off x="381000" y="3690938"/>
            <a:ext cx="1447800" cy="987425"/>
            <a:chOff x="240" y="2325"/>
            <a:chExt cx="912" cy="622"/>
          </a:xfrm>
        </p:grpSpPr>
        <p:sp>
          <p:nvSpPr>
            <p:cNvPr id="72762" name="AutoShape 37"/>
            <p:cNvSpPr>
              <a:spLocks noChangeArrowheads="1"/>
            </p:cNvSpPr>
            <p:nvPr/>
          </p:nvSpPr>
          <p:spPr bwMode="auto">
            <a:xfrm>
              <a:off x="240" y="2325"/>
              <a:ext cx="912" cy="622"/>
            </a:xfrm>
            <a:prstGeom prst="roundRect">
              <a:avLst>
                <a:gd name="adj" fmla="val 16667"/>
              </a:avLst>
            </a:prstGeom>
            <a:noFill/>
            <a:ln w="19050">
              <a:solidFill>
                <a:schemeClr val="accent1"/>
              </a:solidFill>
              <a:round/>
              <a:headEnd/>
              <a:tailEnd/>
            </a:ln>
          </p:spPr>
          <p:txBody>
            <a:bodyPr wrap="none" anchor="ctr"/>
            <a:lstStyle/>
            <a:p>
              <a:pPr algn="ctr" defTabSz="914400"/>
              <a:endParaRPr lang="en-US"/>
            </a:p>
          </p:txBody>
        </p:sp>
        <p:sp>
          <p:nvSpPr>
            <p:cNvPr id="72763" name="AutoShape 38"/>
            <p:cNvSpPr>
              <a:spLocks noChangeArrowheads="1"/>
            </p:cNvSpPr>
            <p:nvPr/>
          </p:nvSpPr>
          <p:spPr bwMode="auto">
            <a:xfrm>
              <a:off x="240" y="2325"/>
              <a:ext cx="912" cy="192"/>
            </a:xfrm>
            <a:prstGeom prst="roundRect">
              <a:avLst>
                <a:gd name="adj" fmla="val 16667"/>
              </a:avLst>
            </a:prstGeom>
            <a:solidFill>
              <a:schemeClr val="accent1"/>
            </a:solidFill>
            <a:ln w="19050">
              <a:solidFill>
                <a:schemeClr val="accent1"/>
              </a:solidFill>
              <a:round/>
              <a:headEnd/>
              <a:tailEnd/>
            </a:ln>
          </p:spPr>
          <p:txBody>
            <a:bodyPr wrap="none" anchor="ctr"/>
            <a:lstStyle/>
            <a:p>
              <a:pPr algn="ctr" defTabSz="914400"/>
              <a:r>
                <a:rPr lang="en-US" sz="1200" b="1">
                  <a:solidFill>
                    <a:schemeClr val="bg1"/>
                  </a:solidFill>
                </a:rPr>
                <a:t>MSOs &amp; CLECs</a:t>
              </a:r>
            </a:p>
          </p:txBody>
        </p:sp>
      </p:grpSp>
      <p:grpSp>
        <p:nvGrpSpPr>
          <p:cNvPr id="72714" name="Group 50"/>
          <p:cNvGrpSpPr>
            <a:grpSpLocks/>
          </p:cNvGrpSpPr>
          <p:nvPr/>
        </p:nvGrpSpPr>
        <p:grpSpPr bwMode="auto">
          <a:xfrm>
            <a:off x="381000" y="4837113"/>
            <a:ext cx="1447800" cy="987425"/>
            <a:chOff x="240" y="3047"/>
            <a:chExt cx="912" cy="622"/>
          </a:xfrm>
        </p:grpSpPr>
        <p:sp>
          <p:nvSpPr>
            <p:cNvPr id="72760" name="AutoShape 40"/>
            <p:cNvSpPr>
              <a:spLocks noChangeArrowheads="1"/>
            </p:cNvSpPr>
            <p:nvPr/>
          </p:nvSpPr>
          <p:spPr bwMode="auto">
            <a:xfrm>
              <a:off x="240" y="3047"/>
              <a:ext cx="912" cy="622"/>
            </a:xfrm>
            <a:prstGeom prst="roundRect">
              <a:avLst>
                <a:gd name="adj" fmla="val 16667"/>
              </a:avLst>
            </a:prstGeom>
            <a:noFill/>
            <a:ln w="19050">
              <a:solidFill>
                <a:schemeClr val="accent1"/>
              </a:solidFill>
              <a:round/>
              <a:headEnd/>
              <a:tailEnd/>
            </a:ln>
          </p:spPr>
          <p:txBody>
            <a:bodyPr wrap="none" anchor="ctr"/>
            <a:lstStyle/>
            <a:p>
              <a:pPr algn="ctr" defTabSz="914400"/>
              <a:endParaRPr lang="en-US"/>
            </a:p>
          </p:txBody>
        </p:sp>
        <p:sp>
          <p:nvSpPr>
            <p:cNvPr id="72761" name="AutoShape 41"/>
            <p:cNvSpPr>
              <a:spLocks noChangeArrowheads="1"/>
            </p:cNvSpPr>
            <p:nvPr/>
          </p:nvSpPr>
          <p:spPr bwMode="auto">
            <a:xfrm>
              <a:off x="240" y="3047"/>
              <a:ext cx="912" cy="192"/>
            </a:xfrm>
            <a:prstGeom prst="roundRect">
              <a:avLst>
                <a:gd name="adj" fmla="val 16667"/>
              </a:avLst>
            </a:prstGeom>
            <a:solidFill>
              <a:schemeClr val="accent1"/>
            </a:solidFill>
            <a:ln w="19050">
              <a:solidFill>
                <a:schemeClr val="accent1"/>
              </a:solidFill>
              <a:round/>
              <a:headEnd/>
              <a:tailEnd/>
            </a:ln>
          </p:spPr>
          <p:txBody>
            <a:bodyPr wrap="none" anchor="ctr"/>
            <a:lstStyle/>
            <a:p>
              <a:pPr algn="ctr" defTabSz="914400"/>
              <a:r>
                <a:rPr lang="en-US" sz="1200" b="1">
                  <a:solidFill>
                    <a:schemeClr val="bg1"/>
                  </a:solidFill>
                </a:rPr>
                <a:t>ISPs</a:t>
              </a:r>
            </a:p>
          </p:txBody>
        </p:sp>
      </p:grpSp>
      <p:grpSp>
        <p:nvGrpSpPr>
          <p:cNvPr id="72715" name="Group 49"/>
          <p:cNvGrpSpPr>
            <a:grpSpLocks/>
          </p:cNvGrpSpPr>
          <p:nvPr/>
        </p:nvGrpSpPr>
        <p:grpSpPr bwMode="auto">
          <a:xfrm>
            <a:off x="381000" y="5986463"/>
            <a:ext cx="1447800" cy="987425"/>
            <a:chOff x="240" y="3771"/>
            <a:chExt cx="912" cy="622"/>
          </a:xfrm>
        </p:grpSpPr>
        <p:sp>
          <p:nvSpPr>
            <p:cNvPr id="72758" name="AutoShape 43"/>
            <p:cNvSpPr>
              <a:spLocks noChangeArrowheads="1"/>
            </p:cNvSpPr>
            <p:nvPr/>
          </p:nvSpPr>
          <p:spPr bwMode="auto">
            <a:xfrm>
              <a:off x="240" y="3771"/>
              <a:ext cx="912" cy="622"/>
            </a:xfrm>
            <a:prstGeom prst="roundRect">
              <a:avLst>
                <a:gd name="adj" fmla="val 16667"/>
              </a:avLst>
            </a:prstGeom>
            <a:noFill/>
            <a:ln w="19050">
              <a:solidFill>
                <a:schemeClr val="accent1"/>
              </a:solidFill>
              <a:round/>
              <a:headEnd/>
              <a:tailEnd/>
            </a:ln>
          </p:spPr>
          <p:txBody>
            <a:bodyPr wrap="none" anchor="ctr"/>
            <a:lstStyle/>
            <a:p>
              <a:pPr algn="ctr" defTabSz="914400"/>
              <a:endParaRPr lang="en-US"/>
            </a:p>
          </p:txBody>
        </p:sp>
        <p:sp>
          <p:nvSpPr>
            <p:cNvPr id="72759" name="AutoShape 44"/>
            <p:cNvSpPr>
              <a:spLocks noChangeArrowheads="1"/>
            </p:cNvSpPr>
            <p:nvPr/>
          </p:nvSpPr>
          <p:spPr bwMode="auto">
            <a:xfrm>
              <a:off x="240" y="3771"/>
              <a:ext cx="912" cy="192"/>
            </a:xfrm>
            <a:prstGeom prst="roundRect">
              <a:avLst>
                <a:gd name="adj" fmla="val 16667"/>
              </a:avLst>
            </a:prstGeom>
            <a:solidFill>
              <a:schemeClr val="accent1"/>
            </a:solidFill>
            <a:ln w="19050">
              <a:solidFill>
                <a:schemeClr val="accent1"/>
              </a:solidFill>
              <a:round/>
              <a:headEnd/>
              <a:tailEnd/>
            </a:ln>
          </p:spPr>
          <p:txBody>
            <a:bodyPr wrap="none" anchor="ctr"/>
            <a:lstStyle/>
            <a:p>
              <a:pPr algn="ctr" defTabSz="914400"/>
              <a:r>
                <a:rPr lang="en-US" sz="1200" b="1">
                  <a:solidFill>
                    <a:schemeClr val="bg1"/>
                  </a:solidFill>
                </a:rPr>
                <a:t>Enterprises</a:t>
              </a:r>
            </a:p>
          </p:txBody>
        </p:sp>
      </p:grpSp>
      <p:sp>
        <p:nvSpPr>
          <p:cNvPr id="72716" name="Line 7"/>
          <p:cNvSpPr>
            <a:spLocks noChangeShapeType="1"/>
          </p:cNvSpPr>
          <p:nvPr/>
        </p:nvSpPr>
        <p:spPr bwMode="auto">
          <a:xfrm>
            <a:off x="457200" y="5910263"/>
            <a:ext cx="9144000" cy="0"/>
          </a:xfrm>
          <a:prstGeom prst="line">
            <a:avLst/>
          </a:prstGeom>
          <a:noFill/>
          <a:ln w="9525">
            <a:solidFill>
              <a:schemeClr val="tx2"/>
            </a:solidFill>
            <a:round/>
            <a:headEnd/>
            <a:tailEnd/>
          </a:ln>
        </p:spPr>
        <p:txBody>
          <a:bodyPr/>
          <a:lstStyle/>
          <a:p>
            <a:endParaRPr lang="en-US"/>
          </a:p>
        </p:txBody>
      </p:sp>
      <p:pic>
        <p:nvPicPr>
          <p:cNvPr id="72717" name="Picture 63" descr="Verizon Wireless"/>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79500" y="1752600"/>
            <a:ext cx="685800" cy="301625"/>
          </a:xfrm>
          <a:prstGeom prst="rect">
            <a:avLst/>
          </a:prstGeom>
          <a:noFill/>
          <a:ln w="9525">
            <a:noFill/>
            <a:miter lim="800000"/>
            <a:headEnd/>
            <a:tailEnd/>
          </a:ln>
        </p:spPr>
      </p:pic>
      <p:pic>
        <p:nvPicPr>
          <p:cNvPr id="72718" name="Picture 64" descr="Sprint Together with NEXTEL"/>
          <p:cNvPicPr>
            <a:picLocks noChangeAspect="1" noChangeArrowheads="1"/>
          </p:cNvPicPr>
          <p:nvPr/>
        </p:nvPicPr>
        <p:blipFill>
          <a:blip r:embed="rId6" cstate="email">
            <a:extLst>
              <a:ext uri="{28A0092B-C50C-407E-A947-70E740481C1C}">
                <a14:useLocalDpi xmlns:a14="http://schemas.microsoft.com/office/drawing/2010/main"/>
              </a:ext>
            </a:extLst>
          </a:blip>
          <a:srcRect b="20622"/>
          <a:stretch>
            <a:fillRect/>
          </a:stretch>
        </p:blipFill>
        <p:spPr bwMode="auto">
          <a:xfrm>
            <a:off x="866356" y="2066734"/>
            <a:ext cx="539654" cy="262435"/>
          </a:xfrm>
          <a:prstGeom prst="rect">
            <a:avLst/>
          </a:prstGeom>
          <a:noFill/>
          <a:ln w="9525">
            <a:noFill/>
            <a:miter lim="800000"/>
            <a:headEnd/>
            <a:tailEnd/>
          </a:ln>
        </p:spPr>
      </p:pic>
      <p:pic>
        <p:nvPicPr>
          <p:cNvPr id="72719" name="Picture 65" descr="centurylink"/>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82561" y="3292732"/>
            <a:ext cx="903288" cy="187325"/>
          </a:xfrm>
          <a:prstGeom prst="rect">
            <a:avLst/>
          </a:prstGeom>
          <a:noFill/>
          <a:ln w="9525">
            <a:noFill/>
            <a:miter lim="800000"/>
            <a:headEnd/>
            <a:tailEnd/>
          </a:ln>
        </p:spPr>
      </p:pic>
      <p:pic>
        <p:nvPicPr>
          <p:cNvPr id="72720" name="Picture 66" descr="level3"/>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081549" y="3061871"/>
            <a:ext cx="688515" cy="172737"/>
          </a:xfrm>
          <a:prstGeom prst="rect">
            <a:avLst/>
          </a:prstGeom>
          <a:noFill/>
          <a:ln w="9525">
            <a:noFill/>
            <a:miter lim="800000"/>
            <a:headEnd/>
            <a:tailEnd/>
          </a:ln>
        </p:spPr>
      </p:pic>
      <p:pic>
        <p:nvPicPr>
          <p:cNvPr id="72721" name="Picture 67" descr="Zayo Group"/>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67032" y="4057446"/>
            <a:ext cx="628429" cy="203658"/>
          </a:xfrm>
          <a:prstGeom prst="rect">
            <a:avLst/>
          </a:prstGeom>
          <a:noFill/>
          <a:ln w="9525">
            <a:noFill/>
            <a:miter lim="800000"/>
            <a:headEnd/>
            <a:tailEnd/>
          </a:ln>
        </p:spPr>
      </p:pic>
      <p:pic>
        <p:nvPicPr>
          <p:cNvPr id="72722" name="Picture 68" descr="Windstream Communications"/>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437536" y="2870812"/>
            <a:ext cx="641350" cy="261938"/>
          </a:xfrm>
          <a:prstGeom prst="rect">
            <a:avLst/>
          </a:prstGeom>
          <a:noFill/>
          <a:ln w="9525">
            <a:noFill/>
            <a:miter lim="800000"/>
            <a:headEnd/>
            <a:tailEnd/>
          </a:ln>
        </p:spPr>
      </p:pic>
      <p:pic>
        <p:nvPicPr>
          <p:cNvPr id="72723" name="Picture 69" descr="Comcast"/>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457200" y="5257800"/>
            <a:ext cx="873125" cy="223838"/>
          </a:xfrm>
          <a:prstGeom prst="rect">
            <a:avLst/>
          </a:prstGeom>
          <a:noFill/>
          <a:ln w="9525">
            <a:noFill/>
            <a:miter lim="800000"/>
            <a:headEnd/>
            <a:tailEnd/>
          </a:ln>
        </p:spPr>
      </p:pic>
      <p:pic>
        <p:nvPicPr>
          <p:cNvPr id="72724" name="Picture 70" descr="Time Warner Cable"/>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685800" y="5554663"/>
            <a:ext cx="995363" cy="179387"/>
          </a:xfrm>
          <a:prstGeom prst="rect">
            <a:avLst/>
          </a:prstGeom>
          <a:noFill/>
          <a:ln w="9525">
            <a:noFill/>
            <a:miter lim="800000"/>
            <a:headEnd/>
            <a:tailEnd/>
          </a:ln>
        </p:spPr>
      </p:pic>
      <p:pic>
        <p:nvPicPr>
          <p:cNvPr id="72725" name="Picture 71" descr="Microsoft1"/>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533400" y="6721475"/>
            <a:ext cx="828675" cy="142875"/>
          </a:xfrm>
          <a:prstGeom prst="rect">
            <a:avLst/>
          </a:prstGeom>
          <a:noFill/>
          <a:ln w="9525">
            <a:noFill/>
            <a:miter lim="800000"/>
            <a:headEnd/>
            <a:tailEnd/>
          </a:ln>
        </p:spPr>
      </p:pic>
      <p:pic>
        <p:nvPicPr>
          <p:cNvPr id="72726" name="Picture 72" descr="Google"/>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1009650" y="6408738"/>
            <a:ext cx="736600" cy="249237"/>
          </a:xfrm>
          <a:prstGeom prst="rect">
            <a:avLst/>
          </a:prstGeom>
          <a:noFill/>
          <a:ln w="9525">
            <a:noFill/>
            <a:miter lim="800000"/>
            <a:headEnd/>
            <a:tailEnd/>
          </a:ln>
        </p:spPr>
      </p:pic>
      <p:grpSp>
        <p:nvGrpSpPr>
          <p:cNvPr id="72727" name="Group 74"/>
          <p:cNvGrpSpPr>
            <a:grpSpLocks/>
          </p:cNvGrpSpPr>
          <p:nvPr/>
        </p:nvGrpSpPr>
        <p:grpSpPr bwMode="auto">
          <a:xfrm>
            <a:off x="1887538" y="1454150"/>
            <a:ext cx="701675" cy="765175"/>
            <a:chOff x="1379" y="1279"/>
            <a:chExt cx="442" cy="482"/>
          </a:xfrm>
        </p:grpSpPr>
        <p:pic>
          <p:nvPicPr>
            <p:cNvPr id="72754" name="Picture 55" descr="RoundedArrow.wmf"/>
            <p:cNvPicPr>
              <a:picLocks noChangeAspect="1"/>
            </p:cNvPicPr>
            <p:nvPr/>
          </p:nvPicPr>
          <p:blipFill>
            <a:blip r:embed="rId15" cstate="email">
              <a:extLst>
                <a:ext uri="{28A0092B-C50C-407E-A947-70E740481C1C}">
                  <a14:useLocalDpi xmlns:a14="http://schemas.microsoft.com/office/drawing/2010/main"/>
                </a:ext>
              </a:extLst>
            </a:blip>
            <a:srcRect/>
            <a:stretch>
              <a:fillRect/>
            </a:stretch>
          </p:blipFill>
          <p:spPr bwMode="auto">
            <a:xfrm>
              <a:off x="1379" y="1301"/>
              <a:ext cx="442" cy="460"/>
            </a:xfrm>
            <a:prstGeom prst="rect">
              <a:avLst/>
            </a:prstGeom>
            <a:noFill/>
            <a:ln w="9525">
              <a:noFill/>
              <a:miter lim="800000"/>
              <a:headEnd/>
              <a:tailEnd/>
            </a:ln>
          </p:spPr>
        </p:pic>
        <p:pic>
          <p:nvPicPr>
            <p:cNvPr id="72755" name="Picture 4" descr="logo.wmf"/>
            <p:cNvPicPr>
              <a:picLocks noChangeAspect="1"/>
            </p:cNvPicPr>
            <p:nvPr/>
          </p:nvPicPr>
          <p:blipFill>
            <a:blip r:embed="rId16" cstate="email">
              <a:extLst>
                <a:ext uri="{28A0092B-C50C-407E-A947-70E740481C1C}">
                  <a14:useLocalDpi xmlns:a14="http://schemas.microsoft.com/office/drawing/2010/main"/>
                </a:ext>
              </a:extLst>
            </a:blip>
            <a:srcRect r="79712" b="-2127"/>
            <a:stretch>
              <a:fillRect/>
            </a:stretch>
          </p:blipFill>
          <p:spPr bwMode="auto">
            <a:xfrm>
              <a:off x="1440" y="1448"/>
              <a:ext cx="191" cy="171"/>
            </a:xfrm>
            <a:prstGeom prst="rect">
              <a:avLst/>
            </a:prstGeom>
            <a:noFill/>
            <a:ln w="9525">
              <a:noFill/>
              <a:miter lim="800000"/>
              <a:headEnd/>
              <a:tailEnd/>
            </a:ln>
          </p:spPr>
        </p:pic>
        <p:sp>
          <p:nvSpPr>
            <p:cNvPr id="72756" name="AutoShape 77"/>
            <p:cNvSpPr>
              <a:spLocks noChangeAspect="1" noChangeArrowheads="1"/>
            </p:cNvSpPr>
            <p:nvPr/>
          </p:nvSpPr>
          <p:spPr bwMode="auto">
            <a:xfrm>
              <a:off x="1385" y="1279"/>
              <a:ext cx="425" cy="475"/>
            </a:xfrm>
            <a:prstGeom prst="rect">
              <a:avLst/>
            </a:prstGeom>
            <a:noFill/>
            <a:ln w="9525">
              <a:noFill/>
              <a:miter lim="800000"/>
              <a:headEnd/>
              <a:tailEnd/>
            </a:ln>
          </p:spPr>
          <p:txBody>
            <a:bodyPr/>
            <a:lstStyle/>
            <a:p>
              <a:pPr defTabSz="914400"/>
              <a:endParaRPr lang="en-US"/>
            </a:p>
          </p:txBody>
        </p:sp>
        <p:sp>
          <p:nvSpPr>
            <p:cNvPr id="72757" name="AutoShape 78"/>
            <p:cNvSpPr>
              <a:spLocks noChangeAspect="1" noChangeArrowheads="1"/>
            </p:cNvSpPr>
            <p:nvPr/>
          </p:nvSpPr>
          <p:spPr bwMode="auto">
            <a:xfrm>
              <a:off x="1385" y="1279"/>
              <a:ext cx="425" cy="475"/>
            </a:xfrm>
            <a:prstGeom prst="rect">
              <a:avLst/>
            </a:prstGeom>
            <a:noFill/>
            <a:ln w="9525">
              <a:noFill/>
              <a:miter lim="800000"/>
              <a:headEnd/>
              <a:tailEnd/>
            </a:ln>
          </p:spPr>
          <p:txBody>
            <a:bodyPr/>
            <a:lstStyle/>
            <a:p>
              <a:pPr defTabSz="914400"/>
              <a:endParaRPr lang="en-US"/>
            </a:p>
          </p:txBody>
        </p:sp>
      </p:grpSp>
      <p:grpSp>
        <p:nvGrpSpPr>
          <p:cNvPr id="72728" name="Group 79"/>
          <p:cNvGrpSpPr>
            <a:grpSpLocks/>
          </p:cNvGrpSpPr>
          <p:nvPr/>
        </p:nvGrpSpPr>
        <p:grpSpPr bwMode="auto">
          <a:xfrm>
            <a:off x="1887538" y="2625725"/>
            <a:ext cx="701675" cy="765175"/>
            <a:chOff x="1379" y="1279"/>
            <a:chExt cx="442" cy="482"/>
          </a:xfrm>
        </p:grpSpPr>
        <p:pic>
          <p:nvPicPr>
            <p:cNvPr id="72750" name="Picture 55" descr="RoundedArrow.wmf"/>
            <p:cNvPicPr>
              <a:picLocks noChangeAspect="1"/>
            </p:cNvPicPr>
            <p:nvPr/>
          </p:nvPicPr>
          <p:blipFill>
            <a:blip r:embed="rId15" cstate="email">
              <a:extLst>
                <a:ext uri="{28A0092B-C50C-407E-A947-70E740481C1C}">
                  <a14:useLocalDpi xmlns:a14="http://schemas.microsoft.com/office/drawing/2010/main"/>
                </a:ext>
              </a:extLst>
            </a:blip>
            <a:srcRect/>
            <a:stretch>
              <a:fillRect/>
            </a:stretch>
          </p:blipFill>
          <p:spPr bwMode="auto">
            <a:xfrm>
              <a:off x="1379" y="1301"/>
              <a:ext cx="442" cy="460"/>
            </a:xfrm>
            <a:prstGeom prst="rect">
              <a:avLst/>
            </a:prstGeom>
            <a:noFill/>
            <a:ln w="9525">
              <a:noFill/>
              <a:miter lim="800000"/>
              <a:headEnd/>
              <a:tailEnd/>
            </a:ln>
          </p:spPr>
        </p:pic>
        <p:pic>
          <p:nvPicPr>
            <p:cNvPr id="72751" name="Picture 4" descr="logo.wmf"/>
            <p:cNvPicPr>
              <a:picLocks noChangeAspect="1"/>
            </p:cNvPicPr>
            <p:nvPr/>
          </p:nvPicPr>
          <p:blipFill>
            <a:blip r:embed="rId16" cstate="email">
              <a:extLst>
                <a:ext uri="{28A0092B-C50C-407E-A947-70E740481C1C}">
                  <a14:useLocalDpi xmlns:a14="http://schemas.microsoft.com/office/drawing/2010/main"/>
                </a:ext>
              </a:extLst>
            </a:blip>
            <a:srcRect r="79712" b="-2127"/>
            <a:stretch>
              <a:fillRect/>
            </a:stretch>
          </p:blipFill>
          <p:spPr bwMode="auto">
            <a:xfrm>
              <a:off x="1440" y="1448"/>
              <a:ext cx="191" cy="171"/>
            </a:xfrm>
            <a:prstGeom prst="rect">
              <a:avLst/>
            </a:prstGeom>
            <a:noFill/>
            <a:ln w="9525">
              <a:noFill/>
              <a:miter lim="800000"/>
              <a:headEnd/>
              <a:tailEnd/>
            </a:ln>
          </p:spPr>
        </p:pic>
        <p:sp>
          <p:nvSpPr>
            <p:cNvPr id="72752" name="AutoShape 82"/>
            <p:cNvSpPr>
              <a:spLocks noChangeAspect="1" noChangeArrowheads="1"/>
            </p:cNvSpPr>
            <p:nvPr/>
          </p:nvSpPr>
          <p:spPr bwMode="auto">
            <a:xfrm>
              <a:off x="1385" y="1279"/>
              <a:ext cx="425" cy="475"/>
            </a:xfrm>
            <a:prstGeom prst="rect">
              <a:avLst/>
            </a:prstGeom>
            <a:noFill/>
            <a:ln w="9525">
              <a:noFill/>
              <a:miter lim="800000"/>
              <a:headEnd/>
              <a:tailEnd/>
            </a:ln>
          </p:spPr>
          <p:txBody>
            <a:bodyPr/>
            <a:lstStyle/>
            <a:p>
              <a:pPr defTabSz="914400"/>
              <a:endParaRPr lang="en-US"/>
            </a:p>
          </p:txBody>
        </p:sp>
        <p:sp>
          <p:nvSpPr>
            <p:cNvPr id="72753" name="AutoShape 83"/>
            <p:cNvSpPr>
              <a:spLocks noChangeAspect="1" noChangeArrowheads="1"/>
            </p:cNvSpPr>
            <p:nvPr/>
          </p:nvSpPr>
          <p:spPr bwMode="auto">
            <a:xfrm>
              <a:off x="1385" y="1279"/>
              <a:ext cx="425" cy="475"/>
            </a:xfrm>
            <a:prstGeom prst="rect">
              <a:avLst/>
            </a:prstGeom>
            <a:noFill/>
            <a:ln w="9525">
              <a:noFill/>
              <a:miter lim="800000"/>
              <a:headEnd/>
              <a:tailEnd/>
            </a:ln>
          </p:spPr>
          <p:txBody>
            <a:bodyPr/>
            <a:lstStyle/>
            <a:p>
              <a:pPr defTabSz="914400"/>
              <a:endParaRPr lang="en-US"/>
            </a:p>
          </p:txBody>
        </p:sp>
      </p:grpSp>
      <p:grpSp>
        <p:nvGrpSpPr>
          <p:cNvPr id="72729" name="Group 84"/>
          <p:cNvGrpSpPr>
            <a:grpSpLocks/>
          </p:cNvGrpSpPr>
          <p:nvPr/>
        </p:nvGrpSpPr>
        <p:grpSpPr bwMode="auto">
          <a:xfrm>
            <a:off x="1887538" y="3797300"/>
            <a:ext cx="701675" cy="765175"/>
            <a:chOff x="1379" y="1279"/>
            <a:chExt cx="442" cy="482"/>
          </a:xfrm>
        </p:grpSpPr>
        <p:pic>
          <p:nvPicPr>
            <p:cNvPr id="72746" name="Picture 55" descr="RoundedArrow.wmf"/>
            <p:cNvPicPr>
              <a:picLocks noChangeAspect="1"/>
            </p:cNvPicPr>
            <p:nvPr/>
          </p:nvPicPr>
          <p:blipFill>
            <a:blip r:embed="rId15" cstate="email">
              <a:extLst>
                <a:ext uri="{28A0092B-C50C-407E-A947-70E740481C1C}">
                  <a14:useLocalDpi xmlns:a14="http://schemas.microsoft.com/office/drawing/2010/main"/>
                </a:ext>
              </a:extLst>
            </a:blip>
            <a:srcRect/>
            <a:stretch>
              <a:fillRect/>
            </a:stretch>
          </p:blipFill>
          <p:spPr bwMode="auto">
            <a:xfrm>
              <a:off x="1379" y="1301"/>
              <a:ext cx="442" cy="460"/>
            </a:xfrm>
            <a:prstGeom prst="rect">
              <a:avLst/>
            </a:prstGeom>
            <a:noFill/>
            <a:ln w="9525">
              <a:noFill/>
              <a:miter lim="800000"/>
              <a:headEnd/>
              <a:tailEnd/>
            </a:ln>
          </p:spPr>
        </p:pic>
        <p:pic>
          <p:nvPicPr>
            <p:cNvPr id="72747" name="Picture 4" descr="logo.wmf"/>
            <p:cNvPicPr>
              <a:picLocks noChangeAspect="1"/>
            </p:cNvPicPr>
            <p:nvPr/>
          </p:nvPicPr>
          <p:blipFill>
            <a:blip r:embed="rId16" cstate="email">
              <a:extLst>
                <a:ext uri="{28A0092B-C50C-407E-A947-70E740481C1C}">
                  <a14:useLocalDpi xmlns:a14="http://schemas.microsoft.com/office/drawing/2010/main"/>
                </a:ext>
              </a:extLst>
            </a:blip>
            <a:srcRect r="79712" b="-2127"/>
            <a:stretch>
              <a:fillRect/>
            </a:stretch>
          </p:blipFill>
          <p:spPr bwMode="auto">
            <a:xfrm>
              <a:off x="1440" y="1448"/>
              <a:ext cx="191" cy="171"/>
            </a:xfrm>
            <a:prstGeom prst="rect">
              <a:avLst/>
            </a:prstGeom>
            <a:noFill/>
            <a:ln w="9525">
              <a:noFill/>
              <a:miter lim="800000"/>
              <a:headEnd/>
              <a:tailEnd/>
            </a:ln>
          </p:spPr>
        </p:pic>
        <p:sp>
          <p:nvSpPr>
            <p:cNvPr id="72748" name="AutoShape 87"/>
            <p:cNvSpPr>
              <a:spLocks noChangeAspect="1" noChangeArrowheads="1"/>
            </p:cNvSpPr>
            <p:nvPr/>
          </p:nvSpPr>
          <p:spPr bwMode="auto">
            <a:xfrm>
              <a:off x="1385" y="1279"/>
              <a:ext cx="425" cy="475"/>
            </a:xfrm>
            <a:prstGeom prst="rect">
              <a:avLst/>
            </a:prstGeom>
            <a:noFill/>
            <a:ln w="9525">
              <a:noFill/>
              <a:miter lim="800000"/>
              <a:headEnd/>
              <a:tailEnd/>
            </a:ln>
          </p:spPr>
          <p:txBody>
            <a:bodyPr/>
            <a:lstStyle/>
            <a:p>
              <a:pPr defTabSz="914400"/>
              <a:endParaRPr lang="en-US"/>
            </a:p>
          </p:txBody>
        </p:sp>
        <p:sp>
          <p:nvSpPr>
            <p:cNvPr id="72749" name="AutoShape 88"/>
            <p:cNvSpPr>
              <a:spLocks noChangeAspect="1" noChangeArrowheads="1"/>
            </p:cNvSpPr>
            <p:nvPr/>
          </p:nvSpPr>
          <p:spPr bwMode="auto">
            <a:xfrm>
              <a:off x="1385" y="1279"/>
              <a:ext cx="425" cy="475"/>
            </a:xfrm>
            <a:prstGeom prst="rect">
              <a:avLst/>
            </a:prstGeom>
            <a:noFill/>
            <a:ln w="9525">
              <a:noFill/>
              <a:miter lim="800000"/>
              <a:headEnd/>
              <a:tailEnd/>
            </a:ln>
          </p:spPr>
          <p:txBody>
            <a:bodyPr/>
            <a:lstStyle/>
            <a:p>
              <a:pPr defTabSz="914400"/>
              <a:endParaRPr lang="en-US"/>
            </a:p>
          </p:txBody>
        </p:sp>
      </p:grpSp>
      <p:grpSp>
        <p:nvGrpSpPr>
          <p:cNvPr id="72730" name="Group 89"/>
          <p:cNvGrpSpPr>
            <a:grpSpLocks/>
          </p:cNvGrpSpPr>
          <p:nvPr/>
        </p:nvGrpSpPr>
        <p:grpSpPr bwMode="auto">
          <a:xfrm>
            <a:off x="1889125" y="4921203"/>
            <a:ext cx="701675" cy="765175"/>
            <a:chOff x="1379" y="1279"/>
            <a:chExt cx="442" cy="482"/>
          </a:xfrm>
        </p:grpSpPr>
        <p:pic>
          <p:nvPicPr>
            <p:cNvPr id="72742" name="Picture 55" descr="RoundedArrow.wmf"/>
            <p:cNvPicPr>
              <a:picLocks noChangeAspect="1"/>
            </p:cNvPicPr>
            <p:nvPr/>
          </p:nvPicPr>
          <p:blipFill>
            <a:blip r:embed="rId15" cstate="email">
              <a:extLst>
                <a:ext uri="{28A0092B-C50C-407E-A947-70E740481C1C}">
                  <a14:useLocalDpi xmlns:a14="http://schemas.microsoft.com/office/drawing/2010/main"/>
                </a:ext>
              </a:extLst>
            </a:blip>
            <a:srcRect/>
            <a:stretch>
              <a:fillRect/>
            </a:stretch>
          </p:blipFill>
          <p:spPr bwMode="auto">
            <a:xfrm>
              <a:off x="1379" y="1301"/>
              <a:ext cx="442" cy="460"/>
            </a:xfrm>
            <a:prstGeom prst="rect">
              <a:avLst/>
            </a:prstGeom>
            <a:noFill/>
            <a:ln w="9525">
              <a:noFill/>
              <a:miter lim="800000"/>
              <a:headEnd/>
              <a:tailEnd/>
            </a:ln>
          </p:spPr>
        </p:pic>
        <p:pic>
          <p:nvPicPr>
            <p:cNvPr id="72743" name="Picture 4" descr="logo.wmf"/>
            <p:cNvPicPr>
              <a:picLocks noChangeAspect="1"/>
            </p:cNvPicPr>
            <p:nvPr/>
          </p:nvPicPr>
          <p:blipFill>
            <a:blip r:embed="rId16" cstate="email">
              <a:extLst>
                <a:ext uri="{28A0092B-C50C-407E-A947-70E740481C1C}">
                  <a14:useLocalDpi xmlns:a14="http://schemas.microsoft.com/office/drawing/2010/main"/>
                </a:ext>
              </a:extLst>
            </a:blip>
            <a:srcRect r="79712" b="-2127"/>
            <a:stretch>
              <a:fillRect/>
            </a:stretch>
          </p:blipFill>
          <p:spPr bwMode="auto">
            <a:xfrm>
              <a:off x="1440" y="1448"/>
              <a:ext cx="191" cy="171"/>
            </a:xfrm>
            <a:prstGeom prst="rect">
              <a:avLst/>
            </a:prstGeom>
            <a:noFill/>
            <a:ln w="9525">
              <a:noFill/>
              <a:miter lim="800000"/>
              <a:headEnd/>
              <a:tailEnd/>
            </a:ln>
          </p:spPr>
        </p:pic>
        <p:sp>
          <p:nvSpPr>
            <p:cNvPr id="72744" name="AutoShape 92"/>
            <p:cNvSpPr>
              <a:spLocks noChangeAspect="1" noChangeArrowheads="1"/>
            </p:cNvSpPr>
            <p:nvPr/>
          </p:nvSpPr>
          <p:spPr bwMode="auto">
            <a:xfrm>
              <a:off x="1385" y="1279"/>
              <a:ext cx="425" cy="475"/>
            </a:xfrm>
            <a:prstGeom prst="rect">
              <a:avLst/>
            </a:prstGeom>
            <a:noFill/>
            <a:ln w="9525">
              <a:noFill/>
              <a:miter lim="800000"/>
              <a:headEnd/>
              <a:tailEnd/>
            </a:ln>
          </p:spPr>
          <p:txBody>
            <a:bodyPr/>
            <a:lstStyle/>
            <a:p>
              <a:pPr defTabSz="914400"/>
              <a:endParaRPr lang="en-US"/>
            </a:p>
          </p:txBody>
        </p:sp>
        <p:sp>
          <p:nvSpPr>
            <p:cNvPr id="72745" name="AutoShape 93"/>
            <p:cNvSpPr>
              <a:spLocks noChangeAspect="1" noChangeArrowheads="1"/>
            </p:cNvSpPr>
            <p:nvPr/>
          </p:nvSpPr>
          <p:spPr bwMode="auto">
            <a:xfrm>
              <a:off x="1385" y="1279"/>
              <a:ext cx="425" cy="475"/>
            </a:xfrm>
            <a:prstGeom prst="rect">
              <a:avLst/>
            </a:prstGeom>
            <a:noFill/>
            <a:ln w="9525">
              <a:noFill/>
              <a:miter lim="800000"/>
              <a:headEnd/>
              <a:tailEnd/>
            </a:ln>
          </p:spPr>
          <p:txBody>
            <a:bodyPr/>
            <a:lstStyle/>
            <a:p>
              <a:pPr defTabSz="914400"/>
              <a:endParaRPr lang="en-US"/>
            </a:p>
          </p:txBody>
        </p:sp>
      </p:grpSp>
      <p:grpSp>
        <p:nvGrpSpPr>
          <p:cNvPr id="72731" name="Group 94"/>
          <p:cNvGrpSpPr>
            <a:grpSpLocks/>
          </p:cNvGrpSpPr>
          <p:nvPr/>
        </p:nvGrpSpPr>
        <p:grpSpPr bwMode="auto">
          <a:xfrm>
            <a:off x="1887538" y="6064250"/>
            <a:ext cx="701675" cy="765175"/>
            <a:chOff x="1379" y="1279"/>
            <a:chExt cx="442" cy="482"/>
          </a:xfrm>
        </p:grpSpPr>
        <p:pic>
          <p:nvPicPr>
            <p:cNvPr id="72738" name="Picture 55" descr="RoundedArrow.wmf"/>
            <p:cNvPicPr>
              <a:picLocks noChangeAspect="1"/>
            </p:cNvPicPr>
            <p:nvPr/>
          </p:nvPicPr>
          <p:blipFill>
            <a:blip r:embed="rId15" cstate="email">
              <a:extLst>
                <a:ext uri="{28A0092B-C50C-407E-A947-70E740481C1C}">
                  <a14:useLocalDpi xmlns:a14="http://schemas.microsoft.com/office/drawing/2010/main"/>
                </a:ext>
              </a:extLst>
            </a:blip>
            <a:srcRect/>
            <a:stretch>
              <a:fillRect/>
            </a:stretch>
          </p:blipFill>
          <p:spPr bwMode="auto">
            <a:xfrm>
              <a:off x="1379" y="1301"/>
              <a:ext cx="442" cy="460"/>
            </a:xfrm>
            <a:prstGeom prst="rect">
              <a:avLst/>
            </a:prstGeom>
            <a:noFill/>
            <a:ln w="9525">
              <a:noFill/>
              <a:miter lim="800000"/>
              <a:headEnd/>
              <a:tailEnd/>
            </a:ln>
          </p:spPr>
        </p:pic>
        <p:pic>
          <p:nvPicPr>
            <p:cNvPr id="72739" name="Picture 4" descr="logo.wmf"/>
            <p:cNvPicPr>
              <a:picLocks noChangeAspect="1"/>
            </p:cNvPicPr>
            <p:nvPr/>
          </p:nvPicPr>
          <p:blipFill>
            <a:blip r:embed="rId16" cstate="email">
              <a:extLst>
                <a:ext uri="{28A0092B-C50C-407E-A947-70E740481C1C}">
                  <a14:useLocalDpi xmlns:a14="http://schemas.microsoft.com/office/drawing/2010/main"/>
                </a:ext>
              </a:extLst>
            </a:blip>
            <a:srcRect r="79712" b="-2127"/>
            <a:stretch>
              <a:fillRect/>
            </a:stretch>
          </p:blipFill>
          <p:spPr bwMode="auto">
            <a:xfrm>
              <a:off x="1440" y="1448"/>
              <a:ext cx="191" cy="171"/>
            </a:xfrm>
            <a:prstGeom prst="rect">
              <a:avLst/>
            </a:prstGeom>
            <a:noFill/>
            <a:ln w="9525">
              <a:noFill/>
              <a:miter lim="800000"/>
              <a:headEnd/>
              <a:tailEnd/>
            </a:ln>
          </p:spPr>
        </p:pic>
        <p:sp>
          <p:nvSpPr>
            <p:cNvPr id="72740" name="AutoShape 97"/>
            <p:cNvSpPr>
              <a:spLocks noChangeAspect="1" noChangeArrowheads="1"/>
            </p:cNvSpPr>
            <p:nvPr/>
          </p:nvSpPr>
          <p:spPr bwMode="auto">
            <a:xfrm>
              <a:off x="1385" y="1279"/>
              <a:ext cx="425" cy="475"/>
            </a:xfrm>
            <a:prstGeom prst="rect">
              <a:avLst/>
            </a:prstGeom>
            <a:noFill/>
            <a:ln w="9525">
              <a:noFill/>
              <a:miter lim="800000"/>
              <a:headEnd/>
              <a:tailEnd/>
            </a:ln>
          </p:spPr>
          <p:txBody>
            <a:bodyPr/>
            <a:lstStyle/>
            <a:p>
              <a:pPr defTabSz="914400"/>
              <a:endParaRPr lang="en-US"/>
            </a:p>
          </p:txBody>
        </p:sp>
        <p:sp>
          <p:nvSpPr>
            <p:cNvPr id="72741" name="AutoShape 98"/>
            <p:cNvSpPr>
              <a:spLocks noChangeAspect="1" noChangeArrowheads="1"/>
            </p:cNvSpPr>
            <p:nvPr/>
          </p:nvSpPr>
          <p:spPr bwMode="auto">
            <a:xfrm>
              <a:off x="1385" y="1279"/>
              <a:ext cx="425" cy="475"/>
            </a:xfrm>
            <a:prstGeom prst="rect">
              <a:avLst/>
            </a:prstGeom>
            <a:noFill/>
            <a:ln w="9525">
              <a:noFill/>
              <a:miter lim="800000"/>
              <a:headEnd/>
              <a:tailEnd/>
            </a:ln>
          </p:spPr>
          <p:txBody>
            <a:bodyPr/>
            <a:lstStyle/>
            <a:p>
              <a:pPr defTabSz="914400"/>
              <a:endParaRPr lang="en-US"/>
            </a:p>
          </p:txBody>
        </p:sp>
      </p:grpSp>
      <p:sp>
        <p:nvSpPr>
          <p:cNvPr id="72733" name="Content Placeholder 2"/>
          <p:cNvSpPr>
            <a:spLocks/>
          </p:cNvSpPr>
          <p:nvPr/>
        </p:nvSpPr>
        <p:spPr bwMode="auto">
          <a:xfrm>
            <a:off x="2660650" y="1647825"/>
            <a:ext cx="6924675" cy="458788"/>
          </a:xfrm>
          <a:prstGeom prst="rect">
            <a:avLst/>
          </a:prstGeom>
          <a:noFill/>
          <a:ln w="9525">
            <a:noFill/>
            <a:miter lim="800000"/>
            <a:headEnd/>
            <a:tailEnd/>
          </a:ln>
        </p:spPr>
        <p:txBody>
          <a:bodyPr lIns="0" tIns="0" rIns="0" bIns="0"/>
          <a:lstStyle/>
          <a:p>
            <a:pPr marL="174625" indent="-174625">
              <a:spcBef>
                <a:spcPct val="20000"/>
              </a:spcBef>
              <a:buClr>
                <a:srgbClr val="24245A"/>
              </a:buClr>
              <a:buSzPct val="105000"/>
              <a:buFont typeface="Wingdings" panose="05000000000000000000" pitchFamily="2" charset="2"/>
              <a:buChar char="§"/>
            </a:pPr>
            <a:r>
              <a:rPr lang="en-US" sz="1100" dirty="0">
                <a:latin typeface="+mn-lt"/>
                <a:cs typeface="Arial" charset="0"/>
              </a:rPr>
              <a:t>Backhaul is increasingly becoming a network operations concern, especially with </a:t>
            </a:r>
            <a:r>
              <a:rPr lang="en-US" sz="1100" u="sng" dirty="0" smtClean="0">
                <a:latin typeface="+mn-lt"/>
                <a:cs typeface="Arial" charset="0"/>
              </a:rPr>
              <a:t>expansion </a:t>
            </a:r>
            <a:r>
              <a:rPr lang="en-US" sz="1100" u="sng" dirty="0">
                <a:latin typeface="+mn-lt"/>
                <a:cs typeface="Arial" charset="0"/>
              </a:rPr>
              <a:t>of 4G / LTE</a:t>
            </a:r>
          </a:p>
          <a:p>
            <a:pPr marL="174625" indent="-174625">
              <a:spcBef>
                <a:spcPct val="20000"/>
              </a:spcBef>
              <a:buClr>
                <a:srgbClr val="24245A"/>
              </a:buClr>
              <a:buSzPct val="105000"/>
              <a:buFont typeface="Wingdings" panose="05000000000000000000" pitchFamily="2" charset="2"/>
              <a:buChar char="§"/>
            </a:pPr>
            <a:r>
              <a:rPr lang="en-US" sz="1100" u="sng" dirty="0">
                <a:latin typeface="+mn-lt"/>
                <a:cs typeface="Arial" charset="0"/>
              </a:rPr>
              <a:t>Explosive growth</a:t>
            </a:r>
            <a:r>
              <a:rPr lang="en-US" sz="1100" dirty="0">
                <a:latin typeface="+mn-lt"/>
                <a:cs typeface="Arial" charset="0"/>
              </a:rPr>
              <a:t> anticipated, driven by increasingly data intensive applications </a:t>
            </a:r>
          </a:p>
        </p:txBody>
      </p:sp>
      <p:sp>
        <p:nvSpPr>
          <p:cNvPr id="72734" name="Content Placeholder 2"/>
          <p:cNvSpPr>
            <a:spLocks/>
          </p:cNvSpPr>
          <p:nvPr/>
        </p:nvSpPr>
        <p:spPr bwMode="auto">
          <a:xfrm>
            <a:off x="2660650" y="2530475"/>
            <a:ext cx="6959600" cy="1009650"/>
          </a:xfrm>
          <a:prstGeom prst="rect">
            <a:avLst/>
          </a:prstGeom>
          <a:noFill/>
          <a:ln w="9525">
            <a:noFill/>
            <a:miter lim="800000"/>
            <a:headEnd/>
            <a:tailEnd/>
          </a:ln>
        </p:spPr>
        <p:txBody>
          <a:bodyPr lIns="0" tIns="0" rIns="0" bIns="0"/>
          <a:lstStyle/>
          <a:p>
            <a:pPr marL="174625" indent="-174625">
              <a:spcBef>
                <a:spcPct val="20000"/>
              </a:spcBef>
              <a:buClr>
                <a:srgbClr val="24245A"/>
              </a:buClr>
              <a:buSzPct val="105000"/>
              <a:buFont typeface="Wingdings" panose="05000000000000000000" pitchFamily="2" charset="2"/>
              <a:buChar char="§"/>
            </a:pPr>
            <a:r>
              <a:rPr lang="en-US" sz="1100" dirty="0">
                <a:latin typeface="+mn-lt"/>
                <a:cs typeface="Arial" charset="0"/>
              </a:rPr>
              <a:t>Operating a lit network over dark fiber is what defines a carrier as a </a:t>
            </a:r>
            <a:r>
              <a:rPr lang="en-US" sz="1100" dirty="0" smtClean="0">
                <a:latin typeface="+mn-lt"/>
                <a:cs typeface="Arial" charset="0"/>
              </a:rPr>
              <a:t>carrier</a:t>
            </a:r>
            <a:endParaRPr lang="en-US" sz="1100" dirty="0">
              <a:latin typeface="+mn-lt"/>
              <a:cs typeface="Arial" charset="0"/>
            </a:endParaRPr>
          </a:p>
          <a:p>
            <a:pPr marL="742950" lvl="1" indent="-285750">
              <a:spcBef>
                <a:spcPct val="20000"/>
              </a:spcBef>
              <a:buClr>
                <a:srgbClr val="24245A"/>
              </a:buClr>
              <a:buSzPct val="105000"/>
              <a:buFont typeface="Wingdings" panose="05000000000000000000" pitchFamily="2" charset="2"/>
              <a:buChar char="§"/>
            </a:pPr>
            <a:r>
              <a:rPr lang="en-US" sz="1100" dirty="0">
                <a:latin typeface="+mn-lt"/>
                <a:cs typeface="Arial" charset="0"/>
              </a:rPr>
              <a:t>Carriers need </a:t>
            </a:r>
            <a:r>
              <a:rPr lang="en-US" sz="1100" u="sng" dirty="0">
                <a:latin typeface="+mn-lt"/>
                <a:cs typeface="Arial" charset="0"/>
              </a:rPr>
              <a:t>control of the underlying economics</a:t>
            </a:r>
            <a:r>
              <a:rPr lang="en-US" sz="1100" dirty="0">
                <a:latin typeface="+mn-lt"/>
                <a:cs typeface="Arial" charset="0"/>
              </a:rPr>
              <a:t> of the transport system</a:t>
            </a:r>
          </a:p>
          <a:p>
            <a:pPr marL="742950" lvl="1" indent="-285750">
              <a:spcBef>
                <a:spcPct val="20000"/>
              </a:spcBef>
              <a:buClr>
                <a:srgbClr val="24245A"/>
              </a:buClr>
              <a:buSzPct val="105000"/>
              <a:buFont typeface="Wingdings" panose="05000000000000000000" pitchFamily="2" charset="2"/>
              <a:buChar char="§"/>
            </a:pPr>
            <a:r>
              <a:rPr lang="en-US" sz="1100" dirty="0">
                <a:latin typeface="+mn-lt"/>
                <a:cs typeface="Arial" charset="0"/>
              </a:rPr>
              <a:t>Avoid purchasing lit service from one another </a:t>
            </a:r>
          </a:p>
          <a:p>
            <a:pPr marL="742950" lvl="1" indent="-285750">
              <a:spcBef>
                <a:spcPct val="20000"/>
              </a:spcBef>
              <a:buClr>
                <a:srgbClr val="24245A"/>
              </a:buClr>
              <a:buSzPct val="105000"/>
              <a:buFont typeface="Wingdings" panose="05000000000000000000" pitchFamily="2" charset="2"/>
              <a:buChar char="§"/>
            </a:pPr>
            <a:r>
              <a:rPr lang="en-US" sz="1100" dirty="0">
                <a:latin typeface="+mn-lt"/>
                <a:cs typeface="Arial" charset="0"/>
              </a:rPr>
              <a:t>Control of provisioning timeframes to realize revenue as soon as possible</a:t>
            </a:r>
          </a:p>
          <a:p>
            <a:pPr marL="742950" lvl="1" indent="-285750">
              <a:spcBef>
                <a:spcPct val="20000"/>
              </a:spcBef>
              <a:buClr>
                <a:srgbClr val="24245A"/>
              </a:buClr>
              <a:buSzPct val="105000"/>
              <a:buFont typeface="Wingdings" panose="05000000000000000000" pitchFamily="2" charset="2"/>
              <a:buChar char="§"/>
            </a:pPr>
            <a:r>
              <a:rPr lang="en-US" sz="1100" dirty="0">
                <a:latin typeface="+mn-lt"/>
                <a:cs typeface="Arial" charset="0"/>
              </a:rPr>
              <a:t>Control of quality of service to keep customers happy and buying more lit service</a:t>
            </a:r>
          </a:p>
        </p:txBody>
      </p:sp>
      <p:sp>
        <p:nvSpPr>
          <p:cNvPr id="72735" name="Content Placeholder 2"/>
          <p:cNvSpPr>
            <a:spLocks/>
          </p:cNvSpPr>
          <p:nvPr/>
        </p:nvSpPr>
        <p:spPr bwMode="auto">
          <a:xfrm>
            <a:off x="2660650" y="3946525"/>
            <a:ext cx="6924675" cy="458788"/>
          </a:xfrm>
          <a:prstGeom prst="rect">
            <a:avLst/>
          </a:prstGeom>
          <a:noFill/>
          <a:ln w="9525">
            <a:noFill/>
            <a:miter lim="800000"/>
            <a:headEnd/>
            <a:tailEnd/>
          </a:ln>
        </p:spPr>
        <p:txBody>
          <a:bodyPr lIns="0" tIns="0" rIns="0" bIns="0"/>
          <a:lstStyle/>
          <a:p>
            <a:pPr marL="174625" indent="-174625">
              <a:spcBef>
                <a:spcPct val="20000"/>
              </a:spcBef>
              <a:buClr>
                <a:srgbClr val="24245A"/>
              </a:buClr>
              <a:buSzPct val="105000"/>
              <a:buFont typeface="Wingdings" panose="05000000000000000000" pitchFamily="2" charset="2"/>
              <a:buChar char="§"/>
            </a:pPr>
            <a:r>
              <a:rPr lang="en-US" sz="1100" dirty="0">
                <a:latin typeface="+mn-lt"/>
                <a:cs typeface="Arial" charset="0"/>
              </a:rPr>
              <a:t>Possess operational resources necessary to be in control of their own network</a:t>
            </a:r>
          </a:p>
          <a:p>
            <a:pPr marL="174625" indent="-174625">
              <a:spcBef>
                <a:spcPct val="20000"/>
              </a:spcBef>
              <a:buClr>
                <a:srgbClr val="24245A"/>
              </a:buClr>
              <a:buSzPct val="105000"/>
              <a:buFont typeface="Wingdings" panose="05000000000000000000" pitchFamily="2" charset="2"/>
              <a:buChar char="§"/>
            </a:pPr>
            <a:r>
              <a:rPr lang="en-US" sz="1100" dirty="0">
                <a:latin typeface="+mn-lt"/>
                <a:cs typeface="Arial" charset="0"/>
              </a:rPr>
              <a:t>Prefer the </a:t>
            </a:r>
            <a:r>
              <a:rPr lang="en-US" sz="1100" u="sng" dirty="0">
                <a:latin typeface="+mn-lt"/>
                <a:cs typeface="Arial" charset="0"/>
              </a:rPr>
              <a:t>cost benefits and control</a:t>
            </a:r>
            <a:r>
              <a:rPr lang="en-US" sz="1100" dirty="0">
                <a:latin typeface="+mn-lt"/>
                <a:cs typeface="Arial" charset="0"/>
              </a:rPr>
              <a:t> offered through leasing dark fiber as opposed to lit services</a:t>
            </a:r>
          </a:p>
        </p:txBody>
      </p:sp>
      <p:sp>
        <p:nvSpPr>
          <p:cNvPr id="72736" name="Content Placeholder 2"/>
          <p:cNvSpPr>
            <a:spLocks/>
          </p:cNvSpPr>
          <p:nvPr/>
        </p:nvSpPr>
        <p:spPr bwMode="auto">
          <a:xfrm>
            <a:off x="2660650" y="5011738"/>
            <a:ext cx="6942138" cy="671512"/>
          </a:xfrm>
          <a:prstGeom prst="rect">
            <a:avLst/>
          </a:prstGeom>
          <a:noFill/>
          <a:ln w="9525">
            <a:noFill/>
            <a:miter lim="800000"/>
            <a:headEnd/>
            <a:tailEnd/>
          </a:ln>
        </p:spPr>
        <p:txBody>
          <a:bodyPr lIns="0" tIns="0" rIns="0" bIns="0"/>
          <a:lstStyle/>
          <a:p>
            <a:pPr marL="174625" indent="-174625">
              <a:spcBef>
                <a:spcPct val="20000"/>
              </a:spcBef>
              <a:buClr>
                <a:srgbClr val="24245A"/>
              </a:buClr>
              <a:buSzPct val="105000"/>
              <a:buFont typeface="Wingdings" panose="05000000000000000000" pitchFamily="2" charset="2"/>
              <a:buChar char="§"/>
            </a:pPr>
            <a:r>
              <a:rPr lang="en-US" sz="1100" dirty="0">
                <a:latin typeface="+mn-lt"/>
                <a:cs typeface="Arial" charset="0"/>
              </a:rPr>
              <a:t>Need connectivity to regional and long-haul fiber networks and </a:t>
            </a:r>
            <a:r>
              <a:rPr lang="en-US" sz="1100" u="sng" dirty="0">
                <a:latin typeface="+mn-lt"/>
                <a:cs typeface="Arial" charset="0"/>
              </a:rPr>
              <a:t>connectivity for backhaul</a:t>
            </a:r>
          </a:p>
          <a:p>
            <a:pPr marL="174625" indent="-174625">
              <a:spcBef>
                <a:spcPct val="20000"/>
              </a:spcBef>
              <a:buClr>
                <a:srgbClr val="24245A"/>
              </a:buClr>
              <a:buSzPct val="105000"/>
              <a:buFont typeface="Wingdings" panose="05000000000000000000" pitchFamily="2" charset="2"/>
              <a:buChar char="§"/>
            </a:pPr>
            <a:r>
              <a:rPr lang="en-US" sz="1100" dirty="0">
                <a:latin typeface="+mn-lt"/>
                <a:cs typeface="Arial" charset="0"/>
              </a:rPr>
              <a:t>Distance from these networks is the key cost driver for ISPs</a:t>
            </a:r>
          </a:p>
          <a:p>
            <a:pPr marL="174625" indent="-174625">
              <a:spcBef>
                <a:spcPct val="20000"/>
              </a:spcBef>
              <a:buClr>
                <a:srgbClr val="24245A"/>
              </a:buClr>
              <a:buSzPct val="105000"/>
              <a:buFont typeface="Wingdings" panose="05000000000000000000" pitchFamily="2" charset="2"/>
              <a:buChar char="§"/>
            </a:pPr>
            <a:r>
              <a:rPr lang="en-US" sz="1100" u="sng" dirty="0">
                <a:latin typeface="+mn-lt"/>
                <a:cs typeface="Arial" charset="0"/>
              </a:rPr>
              <a:t>Proximity to many rural areas</a:t>
            </a:r>
            <a:r>
              <a:rPr lang="en-US" sz="1100" dirty="0">
                <a:latin typeface="+mn-lt"/>
                <a:cs typeface="Arial" charset="0"/>
              </a:rPr>
              <a:t> will enable ISPs to offer competitive pricing for connectivity</a:t>
            </a:r>
          </a:p>
        </p:txBody>
      </p:sp>
      <p:sp>
        <p:nvSpPr>
          <p:cNvPr id="72737" name="Content Placeholder 2"/>
          <p:cNvSpPr>
            <a:spLocks/>
          </p:cNvSpPr>
          <p:nvPr/>
        </p:nvSpPr>
        <p:spPr bwMode="auto">
          <a:xfrm>
            <a:off x="2660650" y="6103938"/>
            <a:ext cx="6959600" cy="849312"/>
          </a:xfrm>
          <a:prstGeom prst="rect">
            <a:avLst/>
          </a:prstGeom>
          <a:noFill/>
          <a:ln w="9525">
            <a:noFill/>
            <a:miter lim="800000"/>
            <a:headEnd/>
            <a:tailEnd/>
          </a:ln>
        </p:spPr>
        <p:txBody>
          <a:bodyPr lIns="0" tIns="0" rIns="0" bIns="0"/>
          <a:lstStyle/>
          <a:p>
            <a:pPr marL="174625" indent="-174625">
              <a:spcBef>
                <a:spcPct val="20000"/>
              </a:spcBef>
              <a:buClr>
                <a:srgbClr val="24245A"/>
              </a:buClr>
              <a:buSzPct val="105000"/>
              <a:buFont typeface="Wingdings" panose="05000000000000000000" pitchFamily="2" charset="2"/>
              <a:buChar char="§"/>
            </a:pPr>
            <a:r>
              <a:rPr lang="en-US" sz="1100" dirty="0">
                <a:latin typeface="+mn-lt"/>
                <a:cs typeface="Arial" charset="0"/>
              </a:rPr>
              <a:t>Prefer operational and financial control of their network </a:t>
            </a:r>
          </a:p>
          <a:p>
            <a:pPr marL="174625" indent="-174625">
              <a:spcBef>
                <a:spcPct val="20000"/>
              </a:spcBef>
              <a:buClr>
                <a:srgbClr val="24245A"/>
              </a:buClr>
              <a:buSzPct val="105000"/>
              <a:buFont typeface="Wingdings" panose="05000000000000000000" pitchFamily="2" charset="2"/>
              <a:buChar char="§"/>
            </a:pPr>
            <a:r>
              <a:rPr lang="en-US" sz="1100" dirty="0">
                <a:latin typeface="+mn-lt"/>
                <a:cs typeface="Arial" charset="0"/>
              </a:rPr>
              <a:t>Dark fiber is a </a:t>
            </a:r>
            <a:r>
              <a:rPr lang="en-US" sz="1100" u="sng" dirty="0">
                <a:latin typeface="+mn-lt"/>
                <a:cs typeface="Arial" charset="0"/>
              </a:rPr>
              <a:t>lower cost</a:t>
            </a:r>
            <a:r>
              <a:rPr lang="en-US" sz="1100" dirty="0">
                <a:latin typeface="+mn-lt"/>
                <a:cs typeface="Arial" charset="0"/>
              </a:rPr>
              <a:t> and more customizable solution than lit services</a:t>
            </a:r>
          </a:p>
          <a:p>
            <a:pPr marL="174625" indent="-174625">
              <a:spcBef>
                <a:spcPct val="20000"/>
              </a:spcBef>
              <a:buClr>
                <a:srgbClr val="24245A"/>
              </a:buClr>
              <a:buSzPct val="105000"/>
              <a:buFont typeface="Wingdings" panose="05000000000000000000" pitchFamily="2" charset="2"/>
              <a:buChar char="§"/>
            </a:pPr>
            <a:r>
              <a:rPr lang="en-US" sz="1100" dirty="0">
                <a:latin typeface="+mn-lt"/>
                <a:cs typeface="Arial" charset="0"/>
              </a:rPr>
              <a:t>Networks now seen as a strategic asset and potential competitive advantage</a:t>
            </a:r>
          </a:p>
          <a:p>
            <a:pPr marL="174625" indent="-174625">
              <a:spcBef>
                <a:spcPct val="20000"/>
              </a:spcBef>
              <a:buClr>
                <a:srgbClr val="24245A"/>
              </a:buClr>
              <a:buSzPct val="105000"/>
              <a:buFont typeface="Wingdings" panose="05000000000000000000" pitchFamily="2" charset="2"/>
              <a:buChar char="§"/>
            </a:pPr>
            <a:r>
              <a:rPr lang="en-US" sz="1100" u="sng" dirty="0">
                <a:latin typeface="+mn-lt"/>
                <a:cs typeface="Arial" charset="0"/>
              </a:rPr>
              <a:t>Diversity, security and privacy</a:t>
            </a:r>
            <a:r>
              <a:rPr lang="en-US" sz="1100" dirty="0">
                <a:latin typeface="+mn-lt"/>
                <a:cs typeface="Arial" charset="0"/>
              </a:rPr>
              <a:t> are important factors</a:t>
            </a:r>
          </a:p>
        </p:txBody>
      </p:sp>
      <p:pic>
        <p:nvPicPr>
          <p:cNvPr id="64" name="Picture 12" descr="atandt"/>
          <p:cNvPicPr>
            <a:picLocks noChangeAspect="1" noChangeArrowheads="1"/>
          </p:cNvPicPr>
          <p:nvPr>
            <p:custDataLst>
              <p:tags r:id="rId2"/>
            </p:custDataLst>
          </p:nvPr>
        </p:nvPicPr>
        <p:blipFill>
          <a:blip r:embed="rId17" cstate="email">
            <a:extLst>
              <a:ext uri="{28A0092B-C50C-407E-A947-70E740481C1C}">
                <a14:useLocalDpi xmlns:a14="http://schemas.microsoft.com/office/drawing/2010/main"/>
              </a:ext>
            </a:extLst>
          </a:blip>
          <a:srcRect/>
          <a:stretch>
            <a:fillRect/>
          </a:stretch>
        </p:blipFill>
        <p:spPr bwMode="auto">
          <a:xfrm>
            <a:off x="437536" y="1809135"/>
            <a:ext cx="579738" cy="263474"/>
          </a:xfrm>
          <a:prstGeom prst="rect">
            <a:avLst/>
          </a:prstGeom>
          <a:noFill/>
        </p:spPr>
      </p:pic>
      <p:pic>
        <p:nvPicPr>
          <p:cNvPr id="65" name="Picture 17" descr="ti7c51~1"/>
          <p:cNvPicPr>
            <a:picLocks noChangeAspect="1" noChangeArrowheads="1"/>
          </p:cNvPicPr>
          <p:nvPr>
            <p:custDataLst>
              <p:tags r:id="rId3"/>
            </p:custDataLst>
          </p:nvPr>
        </p:nvPicPr>
        <p:blipFill>
          <a:blip r:embed="rId18" cstate="email">
            <a:extLst>
              <a:ext uri="{28A0092B-C50C-407E-A947-70E740481C1C}">
                <a14:useLocalDpi xmlns:a14="http://schemas.microsoft.com/office/drawing/2010/main"/>
              </a:ext>
            </a:extLst>
          </a:blip>
          <a:srcRect/>
          <a:stretch>
            <a:fillRect/>
          </a:stretch>
        </p:blipFill>
        <p:spPr bwMode="auto">
          <a:xfrm>
            <a:off x="1059523" y="4208340"/>
            <a:ext cx="715297" cy="224634"/>
          </a:xfrm>
          <a:prstGeom prst="rect">
            <a:avLst/>
          </a:prstGeom>
          <a:noFill/>
          <a:ln w="9525">
            <a:noFill/>
            <a:miter lim="800000"/>
            <a:headEnd/>
            <a:tailEnd/>
          </a:ln>
          <a:effectLst/>
        </p:spPr>
      </p:pic>
      <p:pic>
        <p:nvPicPr>
          <p:cNvPr id="67" name="Picture 66" descr="COX Communications Inc_2.wmf"/>
          <p:cNvPicPr>
            <a:picLocks noChangeAspect="1"/>
          </p:cNvPicPr>
          <p:nvPr/>
        </p:nvPicPr>
        <p:blipFill>
          <a:blip r:embed="rId19" cstate="email">
            <a:extLst>
              <a:ext uri="{28A0092B-C50C-407E-A947-70E740481C1C}">
                <a14:useLocalDpi xmlns:a14="http://schemas.microsoft.com/office/drawing/2010/main"/>
              </a:ext>
            </a:extLst>
          </a:blip>
          <a:srcRect b="21311"/>
          <a:stretch>
            <a:fillRect/>
          </a:stretch>
        </p:blipFill>
        <p:spPr>
          <a:xfrm>
            <a:off x="557784" y="4425461"/>
            <a:ext cx="548640" cy="264007"/>
          </a:xfrm>
          <a:prstGeom prst="rect">
            <a:avLst/>
          </a:prstGeom>
        </p:spPr>
      </p:pic>
      <p:sp>
        <p:nvSpPr>
          <p:cNvPr id="68" name="Slide Number Placeholder 3"/>
          <p:cNvSpPr txBox="1">
            <a:spLocks noGrp="1"/>
          </p:cNvSpPr>
          <p:nvPr/>
        </p:nvSpPr>
        <p:spPr bwMode="auto">
          <a:xfrm>
            <a:off x="4857369" y="7018338"/>
            <a:ext cx="304800" cy="304800"/>
          </a:xfrm>
          <a:prstGeom prst="rect">
            <a:avLst/>
          </a:prstGeom>
          <a:noFill/>
          <a:ln w="9525">
            <a:noFill/>
            <a:miter lim="800000"/>
            <a:headEnd/>
            <a:tailEnd/>
          </a:ln>
        </p:spPr>
        <p:txBody>
          <a:bodyPr lIns="0" tIns="0" rIns="0" bIns="0" anchor="b"/>
          <a:lstStyle/>
          <a:p>
            <a:pPr algn="ctr"/>
            <a:fld id="{29D9B95D-2008-4164-9E15-E1C12C604A4C}" type="slidenum">
              <a:rPr lang="en-US" sz="1000">
                <a:cs typeface="Arial" charset="0"/>
              </a:rPr>
              <a:pPr algn="ctr"/>
              <a:t>8</a:t>
            </a:fld>
            <a:endParaRPr lang="en-US" sz="1000" dirty="0">
              <a:cs typeface="Arial" charset="0"/>
            </a:endParaRPr>
          </a:p>
        </p:txBody>
      </p:sp>
      <p:pic>
        <p:nvPicPr>
          <p:cNvPr id="69" name="Picture 68" descr="Screen Shot 2014-05-06 at 1.57.15 PM.png"/>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549275" y="6324600"/>
            <a:ext cx="304179" cy="353841"/>
          </a:xfrm>
          <a:prstGeom prst="rect">
            <a:avLst/>
          </a:prstGeom>
        </p:spPr>
      </p:pic>
    </p:spTree>
    <p:custDataLst>
      <p:tags r:id="rId1"/>
    </p:custDataLst>
    <p:extLst>
      <p:ext uri="{BB962C8B-B14F-4D97-AF65-F5344CB8AC3E}">
        <p14:creationId xmlns:p14="http://schemas.microsoft.com/office/powerpoint/2010/main" val="35457995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itle 58"/>
          <p:cNvSpPr>
            <a:spLocks noGrp="1"/>
          </p:cNvSpPr>
          <p:nvPr>
            <p:ph type="title"/>
          </p:nvPr>
        </p:nvSpPr>
        <p:spPr/>
        <p:txBody>
          <a:bodyPr/>
          <a:lstStyle/>
          <a:p>
            <a:r>
              <a:rPr lang="en-US" dirty="0" smtClean="0"/>
              <a:t>Evolution of Allied Fiber</a:t>
            </a:r>
            <a:endParaRPr lang="en-US" dirty="0"/>
          </a:p>
        </p:txBody>
      </p:sp>
      <p:sp>
        <p:nvSpPr>
          <p:cNvPr id="90114" name="Title 1"/>
          <p:cNvSpPr>
            <a:spLocks/>
          </p:cNvSpPr>
          <p:nvPr/>
        </p:nvSpPr>
        <p:spPr bwMode="auto">
          <a:xfrm>
            <a:off x="457200" y="401638"/>
            <a:ext cx="9144000" cy="512762"/>
          </a:xfrm>
          <a:prstGeom prst="rect">
            <a:avLst/>
          </a:prstGeom>
          <a:noFill/>
          <a:ln w="9525">
            <a:noFill/>
            <a:miter lim="800000"/>
            <a:headEnd/>
            <a:tailEnd/>
          </a:ln>
        </p:spPr>
        <p:txBody>
          <a:bodyPr lIns="0" tIns="0" rIns="0" bIns="0"/>
          <a:lstStyle/>
          <a:p>
            <a:endParaRPr lang="en-US" sz="2400" dirty="0">
              <a:solidFill>
                <a:schemeClr val="bg1"/>
              </a:solidFill>
              <a:cs typeface="Arial" charset="0"/>
            </a:endParaRPr>
          </a:p>
        </p:txBody>
      </p:sp>
      <p:grpSp>
        <p:nvGrpSpPr>
          <p:cNvPr id="90116" name="Group 59"/>
          <p:cNvGrpSpPr>
            <a:grpSpLocks/>
          </p:cNvGrpSpPr>
          <p:nvPr/>
        </p:nvGrpSpPr>
        <p:grpSpPr bwMode="auto">
          <a:xfrm>
            <a:off x="873125" y="2705100"/>
            <a:ext cx="7410450" cy="1241425"/>
            <a:chOff x="1143000" y="3038475"/>
            <a:chExt cx="7086600" cy="1066800"/>
          </a:xfrm>
        </p:grpSpPr>
        <p:sp>
          <p:nvSpPr>
            <p:cNvPr id="90164" name="Line 60"/>
            <p:cNvSpPr>
              <a:spLocks noChangeShapeType="1"/>
            </p:cNvSpPr>
            <p:nvPr>
              <p:custDataLst>
                <p:tags r:id="rId46"/>
              </p:custDataLst>
            </p:nvPr>
          </p:nvSpPr>
          <p:spPr bwMode="gray">
            <a:xfrm flipV="1">
              <a:off x="2587709" y="3038475"/>
              <a:ext cx="0" cy="1066800"/>
            </a:xfrm>
            <a:prstGeom prst="line">
              <a:avLst/>
            </a:prstGeom>
            <a:noFill/>
            <a:ln w="9525">
              <a:solidFill>
                <a:schemeClr val="tx1"/>
              </a:solidFill>
              <a:round/>
              <a:headEnd/>
              <a:tailEnd/>
            </a:ln>
          </p:spPr>
          <p:txBody>
            <a:bodyPr wrap="none" anchor="ctr"/>
            <a:lstStyle/>
            <a:p>
              <a:endParaRPr lang="en-US"/>
            </a:p>
          </p:txBody>
        </p:sp>
        <p:sp>
          <p:nvSpPr>
            <p:cNvPr id="90165" name="Line 62"/>
            <p:cNvSpPr>
              <a:spLocks noChangeShapeType="1"/>
            </p:cNvSpPr>
            <p:nvPr>
              <p:custDataLst>
                <p:tags r:id="rId47"/>
              </p:custDataLst>
            </p:nvPr>
          </p:nvSpPr>
          <p:spPr bwMode="gray">
            <a:xfrm flipV="1">
              <a:off x="1143000" y="3038475"/>
              <a:ext cx="0" cy="1066800"/>
            </a:xfrm>
            <a:prstGeom prst="line">
              <a:avLst/>
            </a:prstGeom>
            <a:noFill/>
            <a:ln w="9525">
              <a:solidFill>
                <a:schemeClr val="tx1"/>
              </a:solidFill>
              <a:round/>
              <a:headEnd/>
              <a:tailEnd/>
            </a:ln>
          </p:spPr>
          <p:txBody>
            <a:bodyPr wrap="none" anchor="ctr"/>
            <a:lstStyle/>
            <a:p>
              <a:endParaRPr lang="en-US"/>
            </a:p>
          </p:txBody>
        </p:sp>
        <p:sp>
          <p:nvSpPr>
            <p:cNvPr id="90166" name="Line 68"/>
            <p:cNvSpPr>
              <a:spLocks noChangeShapeType="1"/>
            </p:cNvSpPr>
            <p:nvPr>
              <p:custDataLst>
                <p:tags r:id="rId48"/>
              </p:custDataLst>
            </p:nvPr>
          </p:nvSpPr>
          <p:spPr bwMode="gray">
            <a:xfrm flipV="1">
              <a:off x="3924300" y="3038475"/>
              <a:ext cx="0" cy="1066800"/>
            </a:xfrm>
            <a:prstGeom prst="line">
              <a:avLst/>
            </a:prstGeom>
            <a:noFill/>
            <a:ln w="9525">
              <a:solidFill>
                <a:schemeClr val="tx1"/>
              </a:solidFill>
              <a:round/>
              <a:headEnd/>
              <a:tailEnd/>
            </a:ln>
          </p:spPr>
          <p:txBody>
            <a:bodyPr wrap="none" anchor="ctr"/>
            <a:lstStyle/>
            <a:p>
              <a:endParaRPr lang="en-US"/>
            </a:p>
          </p:txBody>
        </p:sp>
        <p:sp>
          <p:nvSpPr>
            <p:cNvPr id="90167" name="Line 72"/>
            <p:cNvSpPr>
              <a:spLocks noChangeShapeType="1"/>
            </p:cNvSpPr>
            <p:nvPr>
              <p:custDataLst>
                <p:tags r:id="rId49"/>
              </p:custDataLst>
            </p:nvPr>
          </p:nvSpPr>
          <p:spPr bwMode="gray">
            <a:xfrm flipV="1">
              <a:off x="5372100" y="3038475"/>
              <a:ext cx="0" cy="1066800"/>
            </a:xfrm>
            <a:prstGeom prst="line">
              <a:avLst/>
            </a:prstGeom>
            <a:noFill/>
            <a:ln w="9525">
              <a:solidFill>
                <a:schemeClr val="tx1"/>
              </a:solidFill>
              <a:round/>
              <a:headEnd/>
              <a:tailEnd/>
            </a:ln>
          </p:spPr>
          <p:txBody>
            <a:bodyPr wrap="none" anchor="ctr"/>
            <a:lstStyle/>
            <a:p>
              <a:endParaRPr lang="en-US"/>
            </a:p>
          </p:txBody>
        </p:sp>
        <p:sp>
          <p:nvSpPr>
            <p:cNvPr id="90168" name="Line 76"/>
            <p:cNvSpPr>
              <a:spLocks noChangeShapeType="1"/>
            </p:cNvSpPr>
            <p:nvPr>
              <p:custDataLst>
                <p:tags r:id="rId50"/>
              </p:custDataLst>
            </p:nvPr>
          </p:nvSpPr>
          <p:spPr bwMode="gray">
            <a:xfrm flipV="1">
              <a:off x="6791325" y="3038475"/>
              <a:ext cx="0" cy="1066800"/>
            </a:xfrm>
            <a:prstGeom prst="line">
              <a:avLst/>
            </a:prstGeom>
            <a:noFill/>
            <a:ln w="9525">
              <a:solidFill>
                <a:schemeClr val="tx1"/>
              </a:solidFill>
              <a:round/>
              <a:headEnd/>
              <a:tailEnd/>
            </a:ln>
          </p:spPr>
          <p:txBody>
            <a:bodyPr wrap="none" anchor="ctr"/>
            <a:lstStyle/>
            <a:p>
              <a:endParaRPr lang="en-US"/>
            </a:p>
          </p:txBody>
        </p:sp>
        <p:sp>
          <p:nvSpPr>
            <p:cNvPr id="90169" name="Line 80"/>
            <p:cNvSpPr>
              <a:spLocks noChangeShapeType="1"/>
            </p:cNvSpPr>
            <p:nvPr>
              <p:custDataLst>
                <p:tags r:id="rId51"/>
              </p:custDataLst>
            </p:nvPr>
          </p:nvSpPr>
          <p:spPr bwMode="gray">
            <a:xfrm flipV="1">
              <a:off x="8229600" y="3038475"/>
              <a:ext cx="0" cy="1066800"/>
            </a:xfrm>
            <a:prstGeom prst="line">
              <a:avLst/>
            </a:prstGeom>
            <a:noFill/>
            <a:ln w="9525">
              <a:solidFill>
                <a:schemeClr val="tx1"/>
              </a:solidFill>
              <a:round/>
              <a:headEnd/>
              <a:tailEnd/>
            </a:ln>
          </p:spPr>
          <p:txBody>
            <a:bodyPr wrap="none" anchor="ctr"/>
            <a:lstStyle/>
            <a:p>
              <a:endParaRPr lang="en-US"/>
            </a:p>
          </p:txBody>
        </p:sp>
      </p:grpSp>
      <p:grpSp>
        <p:nvGrpSpPr>
          <p:cNvPr id="90117" name="Group 60"/>
          <p:cNvGrpSpPr>
            <a:grpSpLocks/>
          </p:cNvGrpSpPr>
          <p:nvPr/>
        </p:nvGrpSpPr>
        <p:grpSpPr bwMode="auto">
          <a:xfrm>
            <a:off x="1575196" y="3975100"/>
            <a:ext cx="7217683" cy="1566959"/>
            <a:chOff x="1559321" y="4105275"/>
            <a:chExt cx="7217683" cy="1066800"/>
          </a:xfrm>
        </p:grpSpPr>
        <p:sp>
          <p:nvSpPr>
            <p:cNvPr id="90158" name="Line 61"/>
            <p:cNvSpPr>
              <a:spLocks noChangeShapeType="1"/>
            </p:cNvSpPr>
            <p:nvPr>
              <p:custDataLst>
                <p:tags r:id="rId40"/>
              </p:custDataLst>
            </p:nvPr>
          </p:nvSpPr>
          <p:spPr bwMode="gray">
            <a:xfrm flipV="1">
              <a:off x="1559321" y="4105275"/>
              <a:ext cx="0" cy="1066800"/>
            </a:xfrm>
            <a:prstGeom prst="line">
              <a:avLst/>
            </a:prstGeom>
            <a:noFill/>
            <a:ln w="9525">
              <a:solidFill>
                <a:schemeClr val="tx1"/>
              </a:solidFill>
              <a:round/>
              <a:headEnd/>
              <a:tailEnd/>
            </a:ln>
          </p:spPr>
          <p:txBody>
            <a:bodyPr wrap="none" anchor="ctr"/>
            <a:lstStyle/>
            <a:p>
              <a:endParaRPr lang="en-US"/>
            </a:p>
          </p:txBody>
        </p:sp>
        <p:sp>
          <p:nvSpPr>
            <p:cNvPr id="90159" name="Line 66"/>
            <p:cNvSpPr>
              <a:spLocks noChangeShapeType="1"/>
            </p:cNvSpPr>
            <p:nvPr>
              <p:custDataLst>
                <p:tags r:id="rId41"/>
              </p:custDataLst>
            </p:nvPr>
          </p:nvSpPr>
          <p:spPr bwMode="gray">
            <a:xfrm flipV="1">
              <a:off x="3095993" y="4105275"/>
              <a:ext cx="0" cy="1066800"/>
            </a:xfrm>
            <a:prstGeom prst="line">
              <a:avLst/>
            </a:prstGeom>
            <a:noFill/>
            <a:ln w="9525">
              <a:solidFill>
                <a:schemeClr val="tx1"/>
              </a:solidFill>
              <a:round/>
              <a:headEnd/>
              <a:tailEnd/>
            </a:ln>
          </p:spPr>
          <p:txBody>
            <a:bodyPr wrap="none" anchor="ctr"/>
            <a:lstStyle/>
            <a:p>
              <a:endParaRPr lang="en-US"/>
            </a:p>
          </p:txBody>
        </p:sp>
        <p:sp>
          <p:nvSpPr>
            <p:cNvPr id="90160" name="Line 70"/>
            <p:cNvSpPr>
              <a:spLocks noChangeShapeType="1"/>
            </p:cNvSpPr>
            <p:nvPr>
              <p:custDataLst>
                <p:tags r:id="rId42"/>
              </p:custDataLst>
            </p:nvPr>
          </p:nvSpPr>
          <p:spPr bwMode="gray">
            <a:xfrm flipV="1">
              <a:off x="4334923" y="4105275"/>
              <a:ext cx="0" cy="1066800"/>
            </a:xfrm>
            <a:prstGeom prst="line">
              <a:avLst/>
            </a:prstGeom>
            <a:noFill/>
            <a:ln w="9525">
              <a:solidFill>
                <a:schemeClr val="tx1"/>
              </a:solidFill>
              <a:round/>
              <a:headEnd/>
              <a:tailEnd/>
            </a:ln>
          </p:spPr>
          <p:txBody>
            <a:bodyPr wrap="none" anchor="ctr"/>
            <a:lstStyle/>
            <a:p>
              <a:endParaRPr lang="en-US"/>
            </a:p>
          </p:txBody>
        </p:sp>
        <p:sp>
          <p:nvSpPr>
            <p:cNvPr id="90161" name="Line 74"/>
            <p:cNvSpPr>
              <a:spLocks noChangeShapeType="1"/>
            </p:cNvSpPr>
            <p:nvPr>
              <p:custDataLst>
                <p:tags r:id="rId43"/>
              </p:custDataLst>
            </p:nvPr>
          </p:nvSpPr>
          <p:spPr bwMode="gray">
            <a:xfrm flipV="1">
              <a:off x="5738246" y="4105275"/>
              <a:ext cx="0" cy="1066800"/>
            </a:xfrm>
            <a:prstGeom prst="line">
              <a:avLst/>
            </a:prstGeom>
            <a:noFill/>
            <a:ln w="9525">
              <a:solidFill>
                <a:schemeClr val="tx1"/>
              </a:solidFill>
              <a:round/>
              <a:headEnd/>
              <a:tailEnd/>
            </a:ln>
          </p:spPr>
          <p:txBody>
            <a:bodyPr wrap="none" anchor="ctr"/>
            <a:lstStyle/>
            <a:p>
              <a:endParaRPr lang="en-US"/>
            </a:p>
          </p:txBody>
        </p:sp>
        <p:sp>
          <p:nvSpPr>
            <p:cNvPr id="90162" name="Line 78"/>
            <p:cNvSpPr>
              <a:spLocks noChangeShapeType="1"/>
            </p:cNvSpPr>
            <p:nvPr>
              <p:custDataLst>
                <p:tags r:id="rId44"/>
              </p:custDataLst>
            </p:nvPr>
          </p:nvSpPr>
          <p:spPr bwMode="gray">
            <a:xfrm flipV="1">
              <a:off x="7510463" y="4105275"/>
              <a:ext cx="0" cy="1066800"/>
            </a:xfrm>
            <a:prstGeom prst="line">
              <a:avLst/>
            </a:prstGeom>
            <a:noFill/>
            <a:ln w="9525">
              <a:solidFill>
                <a:schemeClr val="tx1"/>
              </a:solidFill>
              <a:round/>
              <a:headEnd/>
              <a:tailEnd/>
            </a:ln>
          </p:spPr>
          <p:txBody>
            <a:bodyPr wrap="none" anchor="ctr"/>
            <a:lstStyle/>
            <a:p>
              <a:endParaRPr lang="en-US"/>
            </a:p>
          </p:txBody>
        </p:sp>
        <p:sp>
          <p:nvSpPr>
            <p:cNvPr id="90163" name="Line 82"/>
            <p:cNvSpPr>
              <a:spLocks noChangeShapeType="1"/>
            </p:cNvSpPr>
            <p:nvPr>
              <p:custDataLst>
                <p:tags r:id="rId45"/>
              </p:custDataLst>
            </p:nvPr>
          </p:nvSpPr>
          <p:spPr bwMode="gray">
            <a:xfrm flipV="1">
              <a:off x="8777004" y="4105275"/>
              <a:ext cx="0" cy="1066800"/>
            </a:xfrm>
            <a:prstGeom prst="line">
              <a:avLst/>
            </a:prstGeom>
            <a:noFill/>
            <a:ln w="9525">
              <a:solidFill>
                <a:schemeClr val="tx1"/>
              </a:solidFill>
              <a:round/>
              <a:headEnd/>
              <a:tailEnd/>
            </a:ln>
          </p:spPr>
          <p:txBody>
            <a:bodyPr wrap="none" anchor="ctr"/>
            <a:lstStyle/>
            <a:p>
              <a:endParaRPr lang="en-US"/>
            </a:p>
          </p:txBody>
        </p:sp>
      </p:grpSp>
      <p:grpSp>
        <p:nvGrpSpPr>
          <p:cNvPr id="90118" name="Group 58"/>
          <p:cNvGrpSpPr>
            <a:grpSpLocks/>
          </p:cNvGrpSpPr>
          <p:nvPr/>
        </p:nvGrpSpPr>
        <p:grpSpPr bwMode="auto">
          <a:xfrm>
            <a:off x="461963" y="3459163"/>
            <a:ext cx="9240837" cy="1050925"/>
            <a:chOff x="626269" y="3798888"/>
            <a:chExt cx="8889206" cy="612775"/>
          </a:xfrm>
          <a:effectLst>
            <a:outerShdw blurRad="50800" dist="38100" dir="2700000" algn="tl" rotWithShape="0">
              <a:prstClr val="black">
                <a:alpha val="40000"/>
              </a:prstClr>
            </a:outerShdw>
          </a:effectLst>
        </p:grpSpPr>
        <p:grpSp>
          <p:nvGrpSpPr>
            <p:cNvPr id="90131" name="Group 84"/>
            <p:cNvGrpSpPr>
              <a:grpSpLocks/>
            </p:cNvGrpSpPr>
            <p:nvPr>
              <p:custDataLst>
                <p:tags r:id="rId14"/>
              </p:custDataLst>
            </p:nvPr>
          </p:nvGrpSpPr>
          <p:grpSpPr bwMode="auto">
            <a:xfrm>
              <a:off x="685800" y="3798888"/>
              <a:ext cx="8829675" cy="612775"/>
              <a:chOff x="432" y="2351"/>
              <a:chExt cx="5562" cy="386"/>
            </a:xfrm>
          </p:grpSpPr>
          <p:sp>
            <p:nvSpPr>
              <p:cNvPr id="90133" name="Text Box 85"/>
              <p:cNvSpPr txBox="1">
                <a:spLocks noChangeArrowheads="1"/>
              </p:cNvSpPr>
              <p:nvPr>
                <p:custDataLst>
                  <p:tags r:id="rId15"/>
                </p:custDataLst>
              </p:nvPr>
            </p:nvSpPr>
            <p:spPr bwMode="gray">
              <a:xfrm>
                <a:off x="3788" y="2469"/>
                <a:ext cx="633" cy="146"/>
              </a:xfrm>
              <a:prstGeom prst="rect">
                <a:avLst/>
              </a:prstGeom>
              <a:noFill/>
              <a:ln w="9525">
                <a:noFill/>
                <a:miter lim="800000"/>
                <a:headEnd/>
                <a:tailEnd/>
              </a:ln>
            </p:spPr>
            <p:txBody>
              <a:bodyPr anchor="ctr">
                <a:spAutoFit/>
              </a:bodyPr>
              <a:lstStyle/>
              <a:p>
                <a:pPr algn="ctr" eaLnBrk="0" hangingPunct="0"/>
                <a:r>
                  <a:rPr lang="en-US" sz="1000" b="1">
                    <a:solidFill>
                      <a:srgbClr val="FFFFFF"/>
                    </a:solidFill>
                    <a:cs typeface="Arial" charset="0"/>
                  </a:rPr>
                  <a:t>Jan. </a:t>
                </a:r>
              </a:p>
              <a:p>
                <a:pPr algn="ctr" eaLnBrk="0" hangingPunct="0"/>
                <a:r>
                  <a:rPr lang="en-US" sz="1000" b="1">
                    <a:solidFill>
                      <a:srgbClr val="FFFFFF"/>
                    </a:solidFill>
                    <a:cs typeface="Arial" charset="0"/>
                  </a:rPr>
                  <a:t>2007</a:t>
                </a:r>
              </a:p>
            </p:txBody>
          </p:sp>
          <p:sp>
            <p:nvSpPr>
              <p:cNvPr id="90134" name="AutoShape 86"/>
              <p:cNvSpPr>
                <a:spLocks noChangeArrowheads="1"/>
              </p:cNvSpPr>
              <p:nvPr>
                <p:custDataLst>
                  <p:tags r:id="rId16"/>
                </p:custDataLst>
              </p:nvPr>
            </p:nvSpPr>
            <p:spPr bwMode="gray">
              <a:xfrm>
                <a:off x="432" y="2351"/>
                <a:ext cx="5562" cy="386"/>
              </a:xfrm>
              <a:prstGeom prst="rightArrow">
                <a:avLst>
                  <a:gd name="adj1" fmla="val 75009"/>
                  <a:gd name="adj2" fmla="val 73581"/>
                </a:avLst>
              </a:prstGeom>
              <a:gradFill rotWithShape="0">
                <a:gsLst>
                  <a:gs pos="0">
                    <a:srgbClr val="001C5C"/>
                  </a:gs>
                  <a:gs pos="100000">
                    <a:srgbClr val="97A6C2"/>
                  </a:gs>
                </a:gsLst>
                <a:lin ang="0" scaled="1"/>
              </a:gradFill>
              <a:ln w="9525">
                <a:noFill/>
                <a:miter lim="800000"/>
                <a:headEnd/>
                <a:tailEnd/>
              </a:ln>
            </p:spPr>
            <p:txBody>
              <a:bodyPr wrap="none" anchor="ctr"/>
              <a:lstStyle/>
              <a:p>
                <a:pPr algn="ctr" eaLnBrk="0" hangingPunct="0"/>
                <a:endParaRPr lang="en-US" sz="1000">
                  <a:cs typeface="Arial" charset="0"/>
                </a:endParaRPr>
              </a:p>
            </p:txBody>
          </p:sp>
          <p:sp>
            <p:nvSpPr>
              <p:cNvPr id="90135" name="Text Box 87"/>
              <p:cNvSpPr txBox="1">
                <a:spLocks noChangeArrowheads="1"/>
              </p:cNvSpPr>
              <p:nvPr>
                <p:custDataLst>
                  <p:tags r:id="rId17"/>
                </p:custDataLst>
              </p:nvPr>
            </p:nvSpPr>
            <p:spPr bwMode="gray">
              <a:xfrm>
                <a:off x="811" y="2469"/>
                <a:ext cx="633" cy="146"/>
              </a:xfrm>
              <a:prstGeom prst="rect">
                <a:avLst/>
              </a:prstGeom>
              <a:noFill/>
              <a:ln w="9525">
                <a:noFill/>
                <a:miter lim="800000"/>
                <a:headEnd/>
                <a:tailEnd/>
              </a:ln>
            </p:spPr>
            <p:txBody>
              <a:bodyPr anchor="ctr">
                <a:spAutoFit/>
              </a:bodyPr>
              <a:lstStyle/>
              <a:p>
                <a:pPr algn="ctr" eaLnBrk="0" hangingPunct="0"/>
                <a:r>
                  <a:rPr lang="en-US" sz="1000" b="1" dirty="0" smtClean="0">
                    <a:solidFill>
                      <a:srgbClr val="FFFFFF"/>
                    </a:solidFill>
                    <a:cs typeface="Arial" charset="0"/>
                  </a:rPr>
                  <a:t>Jan </a:t>
                </a:r>
                <a:endParaRPr lang="en-US" sz="1000" b="1" dirty="0">
                  <a:solidFill>
                    <a:srgbClr val="FFFFFF"/>
                  </a:solidFill>
                  <a:cs typeface="Arial" charset="0"/>
                </a:endParaRPr>
              </a:p>
              <a:p>
                <a:pPr algn="ctr" eaLnBrk="0" hangingPunct="0"/>
                <a:r>
                  <a:rPr lang="en-US" sz="1000" b="1" dirty="0">
                    <a:solidFill>
                      <a:srgbClr val="FFFFFF"/>
                    </a:solidFill>
                    <a:cs typeface="Arial" charset="0"/>
                  </a:rPr>
                  <a:t>2009</a:t>
                </a:r>
              </a:p>
            </p:txBody>
          </p:sp>
          <p:sp>
            <p:nvSpPr>
              <p:cNvPr id="90136" name="Text Box 88"/>
              <p:cNvSpPr txBox="1">
                <a:spLocks noChangeArrowheads="1"/>
              </p:cNvSpPr>
              <p:nvPr>
                <p:custDataLst>
                  <p:tags r:id="rId18"/>
                </p:custDataLst>
              </p:nvPr>
            </p:nvSpPr>
            <p:spPr bwMode="gray">
              <a:xfrm>
                <a:off x="432" y="2469"/>
                <a:ext cx="561" cy="146"/>
              </a:xfrm>
              <a:prstGeom prst="rect">
                <a:avLst/>
              </a:prstGeom>
              <a:noFill/>
              <a:ln w="9525">
                <a:noFill/>
                <a:miter lim="800000"/>
                <a:headEnd/>
                <a:tailEnd/>
              </a:ln>
            </p:spPr>
            <p:txBody>
              <a:bodyPr anchor="ctr">
                <a:spAutoFit/>
              </a:bodyPr>
              <a:lstStyle/>
              <a:p>
                <a:pPr algn="ctr" eaLnBrk="0" hangingPunct="0"/>
                <a:r>
                  <a:rPr lang="en-US" sz="1000" b="1" dirty="0">
                    <a:solidFill>
                      <a:srgbClr val="FFFFFF"/>
                    </a:solidFill>
                    <a:cs typeface="Arial" charset="0"/>
                  </a:rPr>
                  <a:t>June</a:t>
                </a:r>
                <a:br>
                  <a:rPr lang="en-US" sz="1000" b="1" dirty="0">
                    <a:solidFill>
                      <a:srgbClr val="FFFFFF"/>
                    </a:solidFill>
                    <a:cs typeface="Arial" charset="0"/>
                  </a:rPr>
                </a:br>
                <a:r>
                  <a:rPr lang="en-US" sz="1000" b="1" dirty="0">
                    <a:solidFill>
                      <a:srgbClr val="FFFFFF"/>
                    </a:solidFill>
                    <a:cs typeface="Arial" charset="0"/>
                  </a:rPr>
                  <a:t>2008</a:t>
                </a:r>
              </a:p>
            </p:txBody>
          </p:sp>
          <p:sp>
            <p:nvSpPr>
              <p:cNvPr id="90137" name="Text Box 89"/>
              <p:cNvSpPr txBox="1">
                <a:spLocks noChangeArrowheads="1"/>
              </p:cNvSpPr>
              <p:nvPr>
                <p:custDataLst>
                  <p:tags r:id="rId19"/>
                </p:custDataLst>
              </p:nvPr>
            </p:nvSpPr>
            <p:spPr bwMode="gray">
              <a:xfrm>
                <a:off x="1262" y="2469"/>
                <a:ext cx="633" cy="146"/>
              </a:xfrm>
              <a:prstGeom prst="rect">
                <a:avLst/>
              </a:prstGeom>
              <a:noFill/>
              <a:ln w="9525">
                <a:noFill/>
                <a:miter lim="800000"/>
                <a:headEnd/>
                <a:tailEnd/>
              </a:ln>
            </p:spPr>
            <p:txBody>
              <a:bodyPr anchor="ctr">
                <a:spAutoFit/>
              </a:bodyPr>
              <a:lstStyle/>
              <a:p>
                <a:pPr algn="ctr" eaLnBrk="0" hangingPunct="0"/>
                <a:r>
                  <a:rPr lang="en-US" sz="1000" b="1">
                    <a:solidFill>
                      <a:srgbClr val="FFFFFF"/>
                    </a:solidFill>
                    <a:cs typeface="Arial" charset="0"/>
                  </a:rPr>
                  <a:t>Sept </a:t>
                </a:r>
              </a:p>
              <a:p>
                <a:pPr algn="ctr" eaLnBrk="0" hangingPunct="0"/>
                <a:r>
                  <a:rPr lang="en-US" sz="1000" b="1">
                    <a:solidFill>
                      <a:srgbClr val="FFFFFF"/>
                    </a:solidFill>
                    <a:cs typeface="Arial" charset="0"/>
                  </a:rPr>
                  <a:t>2009</a:t>
                </a:r>
              </a:p>
            </p:txBody>
          </p:sp>
          <p:sp>
            <p:nvSpPr>
              <p:cNvPr id="90138" name="Text Box 90"/>
              <p:cNvSpPr txBox="1">
                <a:spLocks noChangeArrowheads="1"/>
              </p:cNvSpPr>
              <p:nvPr>
                <p:custDataLst>
                  <p:tags r:id="rId20"/>
                </p:custDataLst>
              </p:nvPr>
            </p:nvSpPr>
            <p:spPr bwMode="gray">
              <a:xfrm>
                <a:off x="2164" y="2469"/>
                <a:ext cx="633" cy="146"/>
              </a:xfrm>
              <a:prstGeom prst="rect">
                <a:avLst/>
              </a:prstGeom>
              <a:noFill/>
              <a:ln w="9525">
                <a:noFill/>
                <a:miter lim="800000"/>
                <a:headEnd/>
                <a:tailEnd/>
              </a:ln>
            </p:spPr>
            <p:txBody>
              <a:bodyPr anchor="ctr">
                <a:spAutoFit/>
              </a:bodyPr>
              <a:lstStyle/>
              <a:p>
                <a:pPr algn="ctr" eaLnBrk="0" hangingPunct="0"/>
                <a:r>
                  <a:rPr lang="en-US" sz="1000" b="1">
                    <a:solidFill>
                      <a:srgbClr val="FFFFFF"/>
                    </a:solidFill>
                    <a:cs typeface="Arial" charset="0"/>
                  </a:rPr>
                  <a:t>July </a:t>
                </a:r>
              </a:p>
              <a:p>
                <a:pPr algn="ctr" eaLnBrk="0" hangingPunct="0"/>
                <a:r>
                  <a:rPr lang="en-US" sz="1000" b="1">
                    <a:solidFill>
                      <a:srgbClr val="FFFFFF"/>
                    </a:solidFill>
                    <a:cs typeface="Arial" charset="0"/>
                  </a:rPr>
                  <a:t>2010</a:t>
                </a:r>
              </a:p>
            </p:txBody>
          </p:sp>
          <p:sp>
            <p:nvSpPr>
              <p:cNvPr id="90139" name="Text Box 91"/>
              <p:cNvSpPr txBox="1">
                <a:spLocks noChangeArrowheads="1"/>
              </p:cNvSpPr>
              <p:nvPr>
                <p:custDataLst>
                  <p:tags r:id="rId21"/>
                </p:custDataLst>
              </p:nvPr>
            </p:nvSpPr>
            <p:spPr bwMode="gray">
              <a:xfrm>
                <a:off x="3516" y="2469"/>
                <a:ext cx="633" cy="146"/>
              </a:xfrm>
              <a:prstGeom prst="rect">
                <a:avLst/>
              </a:prstGeom>
              <a:noFill/>
              <a:ln w="9525">
                <a:noFill/>
                <a:miter lim="800000"/>
                <a:headEnd/>
                <a:tailEnd/>
              </a:ln>
            </p:spPr>
            <p:txBody>
              <a:bodyPr anchor="ctr">
                <a:spAutoFit/>
              </a:bodyPr>
              <a:lstStyle/>
              <a:p>
                <a:pPr algn="ctr" eaLnBrk="0" hangingPunct="0"/>
                <a:r>
                  <a:rPr lang="en-US" sz="1000" b="1">
                    <a:solidFill>
                      <a:srgbClr val="FFFFFF"/>
                    </a:solidFill>
                    <a:cs typeface="Arial" charset="0"/>
                  </a:rPr>
                  <a:t>Nov </a:t>
                </a:r>
              </a:p>
              <a:p>
                <a:pPr algn="ctr" eaLnBrk="0" hangingPunct="0"/>
                <a:r>
                  <a:rPr lang="en-US" sz="1000" b="1">
                    <a:solidFill>
                      <a:srgbClr val="FFFFFF"/>
                    </a:solidFill>
                    <a:cs typeface="Arial" charset="0"/>
                  </a:rPr>
                  <a:t>2010</a:t>
                </a:r>
              </a:p>
            </p:txBody>
          </p:sp>
          <p:sp>
            <p:nvSpPr>
              <p:cNvPr id="90140" name="Text Box 92"/>
              <p:cNvSpPr txBox="1">
                <a:spLocks noChangeArrowheads="1"/>
              </p:cNvSpPr>
              <p:nvPr>
                <p:custDataLst>
                  <p:tags r:id="rId22"/>
                </p:custDataLst>
              </p:nvPr>
            </p:nvSpPr>
            <p:spPr bwMode="gray">
              <a:xfrm>
                <a:off x="4418" y="2469"/>
                <a:ext cx="633" cy="146"/>
              </a:xfrm>
              <a:prstGeom prst="rect">
                <a:avLst/>
              </a:prstGeom>
              <a:noFill/>
              <a:ln w="9525">
                <a:noFill/>
                <a:miter lim="800000"/>
                <a:headEnd/>
                <a:tailEnd/>
              </a:ln>
            </p:spPr>
            <p:txBody>
              <a:bodyPr anchor="ctr">
                <a:spAutoFit/>
              </a:bodyPr>
              <a:lstStyle/>
              <a:p>
                <a:pPr algn="ctr" eaLnBrk="0" hangingPunct="0"/>
                <a:r>
                  <a:rPr lang="en-US" sz="1000" b="1">
                    <a:solidFill>
                      <a:srgbClr val="FFFFFF"/>
                    </a:solidFill>
                    <a:cs typeface="Arial" charset="0"/>
                  </a:rPr>
                  <a:t>Dec</a:t>
                </a:r>
              </a:p>
              <a:p>
                <a:pPr algn="ctr" eaLnBrk="0" hangingPunct="0"/>
                <a:r>
                  <a:rPr lang="en-US" sz="1000" b="1">
                    <a:solidFill>
                      <a:srgbClr val="FFFFFF"/>
                    </a:solidFill>
                    <a:cs typeface="Arial" charset="0"/>
                  </a:rPr>
                  <a:t>2011</a:t>
                </a:r>
              </a:p>
            </p:txBody>
          </p:sp>
          <p:sp>
            <p:nvSpPr>
              <p:cNvPr id="90141" name="Text Box 93"/>
              <p:cNvSpPr txBox="1">
                <a:spLocks noChangeArrowheads="1"/>
              </p:cNvSpPr>
              <p:nvPr>
                <p:custDataLst>
                  <p:tags r:id="rId23"/>
                </p:custDataLst>
              </p:nvPr>
            </p:nvSpPr>
            <p:spPr bwMode="gray">
              <a:xfrm>
                <a:off x="5319" y="2469"/>
                <a:ext cx="633" cy="146"/>
              </a:xfrm>
              <a:prstGeom prst="rect">
                <a:avLst/>
              </a:prstGeom>
              <a:noFill/>
              <a:ln w="9525">
                <a:noFill/>
                <a:miter lim="800000"/>
                <a:headEnd/>
                <a:tailEnd/>
              </a:ln>
            </p:spPr>
            <p:txBody>
              <a:bodyPr anchor="ctr">
                <a:spAutoFit/>
              </a:bodyPr>
              <a:lstStyle/>
              <a:p>
                <a:pPr algn="ctr" eaLnBrk="0" hangingPunct="0"/>
                <a:r>
                  <a:rPr lang="en-US" sz="1000" b="1" dirty="0" smtClean="0">
                    <a:solidFill>
                      <a:srgbClr val="FFFFFF"/>
                    </a:solidFill>
                    <a:cs typeface="Arial" charset="0"/>
                  </a:rPr>
                  <a:t>April</a:t>
                </a:r>
                <a:endParaRPr lang="en-US" sz="1000" b="1" dirty="0">
                  <a:solidFill>
                    <a:srgbClr val="FFFFFF"/>
                  </a:solidFill>
                  <a:cs typeface="Arial" charset="0"/>
                </a:endParaRPr>
              </a:p>
              <a:p>
                <a:pPr algn="ctr" eaLnBrk="0" hangingPunct="0"/>
                <a:r>
                  <a:rPr lang="en-US" sz="1000" b="1" dirty="0" smtClean="0">
                    <a:solidFill>
                      <a:srgbClr val="FFFFFF"/>
                    </a:solidFill>
                    <a:cs typeface="Arial" charset="0"/>
                  </a:rPr>
                  <a:t>2014</a:t>
                </a:r>
                <a:endParaRPr lang="en-US" sz="1000" b="1" dirty="0">
                  <a:solidFill>
                    <a:srgbClr val="FFFFFF"/>
                  </a:solidFill>
                  <a:cs typeface="Arial" charset="0"/>
                </a:endParaRPr>
              </a:p>
            </p:txBody>
          </p:sp>
          <p:sp>
            <p:nvSpPr>
              <p:cNvPr id="90142" name="Text Box 94"/>
              <p:cNvSpPr txBox="1">
                <a:spLocks noChangeArrowheads="1"/>
              </p:cNvSpPr>
              <p:nvPr>
                <p:custDataLst>
                  <p:tags r:id="rId24"/>
                </p:custDataLst>
              </p:nvPr>
            </p:nvSpPr>
            <p:spPr bwMode="gray">
              <a:xfrm>
                <a:off x="1713" y="2469"/>
                <a:ext cx="633" cy="146"/>
              </a:xfrm>
              <a:prstGeom prst="rect">
                <a:avLst/>
              </a:prstGeom>
              <a:noFill/>
              <a:ln w="9525">
                <a:noFill/>
                <a:miter lim="800000"/>
                <a:headEnd/>
                <a:tailEnd/>
              </a:ln>
            </p:spPr>
            <p:txBody>
              <a:bodyPr anchor="ctr">
                <a:spAutoFit/>
              </a:bodyPr>
              <a:lstStyle/>
              <a:p>
                <a:pPr algn="ctr" eaLnBrk="0" hangingPunct="0"/>
                <a:r>
                  <a:rPr lang="en-US" sz="1000" b="1">
                    <a:solidFill>
                      <a:srgbClr val="FFFFFF"/>
                    </a:solidFill>
                    <a:cs typeface="Arial" charset="0"/>
                  </a:rPr>
                  <a:t>Jan </a:t>
                </a:r>
              </a:p>
              <a:p>
                <a:pPr algn="ctr" eaLnBrk="0" hangingPunct="0"/>
                <a:r>
                  <a:rPr lang="en-US" sz="1000" b="1">
                    <a:solidFill>
                      <a:srgbClr val="FFFFFF"/>
                    </a:solidFill>
                    <a:cs typeface="Arial" charset="0"/>
                  </a:rPr>
                  <a:t>2010</a:t>
                </a:r>
              </a:p>
            </p:txBody>
          </p:sp>
          <p:sp>
            <p:nvSpPr>
              <p:cNvPr id="90143" name="Freeform 95"/>
              <p:cNvSpPr>
                <a:spLocks/>
              </p:cNvSpPr>
              <p:nvPr>
                <p:custDataLst>
                  <p:tags r:id="rId25"/>
                </p:custDataLst>
              </p:nvPr>
            </p:nvSpPr>
            <p:spPr bwMode="gray">
              <a:xfrm>
                <a:off x="1312" y="2401"/>
                <a:ext cx="103" cy="286"/>
              </a:xfrm>
              <a:custGeom>
                <a:avLst/>
                <a:gdLst>
                  <a:gd name="T0" fmla="*/ 0 w 160"/>
                  <a:gd name="T1" fmla="*/ 0 h 276"/>
                  <a:gd name="T2" fmla="*/ 66 w 160"/>
                  <a:gd name="T3" fmla="*/ 148 h 276"/>
                  <a:gd name="T4" fmla="*/ 0 w 160"/>
                  <a:gd name="T5" fmla="*/ 296 h 276"/>
                  <a:gd name="T6" fmla="*/ 0 60000 65536"/>
                  <a:gd name="T7" fmla="*/ 0 60000 65536"/>
                  <a:gd name="T8" fmla="*/ 0 60000 65536"/>
                  <a:gd name="T9" fmla="*/ 0 w 160"/>
                  <a:gd name="T10" fmla="*/ 0 h 276"/>
                  <a:gd name="T11" fmla="*/ 160 w 160"/>
                  <a:gd name="T12" fmla="*/ 276 h 276"/>
                </a:gdLst>
                <a:ahLst/>
                <a:cxnLst>
                  <a:cxn ang="T6">
                    <a:pos x="T0" y="T1"/>
                  </a:cxn>
                  <a:cxn ang="T7">
                    <a:pos x="T2" y="T3"/>
                  </a:cxn>
                  <a:cxn ang="T8">
                    <a:pos x="T4" y="T5"/>
                  </a:cxn>
                </a:cxnLst>
                <a:rect l="T9" t="T10" r="T11" b="T12"/>
                <a:pathLst>
                  <a:path w="160" h="276">
                    <a:moveTo>
                      <a:pt x="0" y="0"/>
                    </a:moveTo>
                    <a:lnTo>
                      <a:pt x="160" y="138"/>
                    </a:lnTo>
                    <a:lnTo>
                      <a:pt x="0" y="276"/>
                    </a:lnTo>
                  </a:path>
                </a:pathLst>
              </a:custGeom>
              <a:noFill/>
              <a:ln w="9525">
                <a:solidFill>
                  <a:srgbClr val="FFFFFF"/>
                </a:solidFill>
                <a:round/>
                <a:headEnd/>
                <a:tailEnd/>
              </a:ln>
            </p:spPr>
            <p:txBody>
              <a:bodyPr wrap="none" anchor="ctr"/>
              <a:lstStyle/>
              <a:p>
                <a:endParaRPr lang="en-US"/>
              </a:p>
            </p:txBody>
          </p:sp>
          <p:sp>
            <p:nvSpPr>
              <p:cNvPr id="90144" name="Freeform 96"/>
              <p:cNvSpPr>
                <a:spLocks/>
              </p:cNvSpPr>
              <p:nvPr>
                <p:custDataLst>
                  <p:tags r:id="rId26"/>
                </p:custDataLst>
              </p:nvPr>
            </p:nvSpPr>
            <p:spPr bwMode="gray">
              <a:xfrm>
                <a:off x="864" y="2401"/>
                <a:ext cx="103" cy="286"/>
              </a:xfrm>
              <a:custGeom>
                <a:avLst/>
                <a:gdLst>
                  <a:gd name="T0" fmla="*/ 0 w 160"/>
                  <a:gd name="T1" fmla="*/ 0 h 276"/>
                  <a:gd name="T2" fmla="*/ 66 w 160"/>
                  <a:gd name="T3" fmla="*/ 148 h 276"/>
                  <a:gd name="T4" fmla="*/ 0 w 160"/>
                  <a:gd name="T5" fmla="*/ 296 h 276"/>
                  <a:gd name="T6" fmla="*/ 0 60000 65536"/>
                  <a:gd name="T7" fmla="*/ 0 60000 65536"/>
                  <a:gd name="T8" fmla="*/ 0 60000 65536"/>
                  <a:gd name="T9" fmla="*/ 0 w 160"/>
                  <a:gd name="T10" fmla="*/ 0 h 276"/>
                  <a:gd name="T11" fmla="*/ 160 w 160"/>
                  <a:gd name="T12" fmla="*/ 276 h 276"/>
                </a:gdLst>
                <a:ahLst/>
                <a:cxnLst>
                  <a:cxn ang="T6">
                    <a:pos x="T0" y="T1"/>
                  </a:cxn>
                  <a:cxn ang="T7">
                    <a:pos x="T2" y="T3"/>
                  </a:cxn>
                  <a:cxn ang="T8">
                    <a:pos x="T4" y="T5"/>
                  </a:cxn>
                </a:cxnLst>
                <a:rect l="T9" t="T10" r="T11" b="T12"/>
                <a:pathLst>
                  <a:path w="160" h="276">
                    <a:moveTo>
                      <a:pt x="0" y="0"/>
                    </a:moveTo>
                    <a:lnTo>
                      <a:pt x="160" y="138"/>
                    </a:lnTo>
                    <a:lnTo>
                      <a:pt x="0" y="276"/>
                    </a:lnTo>
                  </a:path>
                </a:pathLst>
              </a:custGeom>
              <a:noFill/>
              <a:ln w="9525">
                <a:solidFill>
                  <a:srgbClr val="FFFFFF"/>
                </a:solidFill>
                <a:round/>
                <a:headEnd/>
                <a:tailEnd/>
              </a:ln>
            </p:spPr>
            <p:txBody>
              <a:bodyPr wrap="none" anchor="ctr"/>
              <a:lstStyle/>
              <a:p>
                <a:endParaRPr lang="en-US"/>
              </a:p>
            </p:txBody>
          </p:sp>
          <p:sp>
            <p:nvSpPr>
              <p:cNvPr id="90145" name="Text Box 97"/>
              <p:cNvSpPr txBox="1">
                <a:spLocks noChangeArrowheads="1"/>
              </p:cNvSpPr>
              <p:nvPr>
                <p:custDataLst>
                  <p:tags r:id="rId27"/>
                </p:custDataLst>
              </p:nvPr>
            </p:nvSpPr>
            <p:spPr bwMode="gray">
              <a:xfrm>
                <a:off x="2615" y="2469"/>
                <a:ext cx="633" cy="146"/>
              </a:xfrm>
              <a:prstGeom prst="rect">
                <a:avLst/>
              </a:prstGeom>
              <a:noFill/>
              <a:ln w="9525">
                <a:noFill/>
                <a:miter lim="800000"/>
                <a:headEnd/>
                <a:tailEnd/>
              </a:ln>
            </p:spPr>
            <p:txBody>
              <a:bodyPr anchor="ctr">
                <a:spAutoFit/>
              </a:bodyPr>
              <a:lstStyle/>
              <a:p>
                <a:pPr algn="ctr" eaLnBrk="0" hangingPunct="0"/>
                <a:r>
                  <a:rPr lang="en-US" sz="1000" b="1">
                    <a:solidFill>
                      <a:srgbClr val="FFFFFF"/>
                    </a:solidFill>
                    <a:cs typeface="Arial" charset="0"/>
                  </a:rPr>
                  <a:t>Sept </a:t>
                </a:r>
              </a:p>
              <a:p>
                <a:pPr algn="ctr" eaLnBrk="0" hangingPunct="0"/>
                <a:r>
                  <a:rPr lang="en-US" sz="1000" b="1">
                    <a:solidFill>
                      <a:srgbClr val="FFFFFF"/>
                    </a:solidFill>
                    <a:cs typeface="Arial" charset="0"/>
                  </a:rPr>
                  <a:t>2010</a:t>
                </a:r>
              </a:p>
            </p:txBody>
          </p:sp>
          <p:sp>
            <p:nvSpPr>
              <p:cNvPr id="90146" name="Text Box 98"/>
              <p:cNvSpPr txBox="1">
                <a:spLocks noChangeArrowheads="1"/>
              </p:cNvSpPr>
              <p:nvPr>
                <p:custDataLst>
                  <p:tags r:id="rId28"/>
                </p:custDataLst>
              </p:nvPr>
            </p:nvSpPr>
            <p:spPr bwMode="gray">
              <a:xfrm>
                <a:off x="3065" y="2469"/>
                <a:ext cx="633" cy="146"/>
              </a:xfrm>
              <a:prstGeom prst="rect">
                <a:avLst/>
              </a:prstGeom>
              <a:noFill/>
              <a:ln w="9525">
                <a:noFill/>
                <a:miter lim="800000"/>
                <a:headEnd/>
                <a:tailEnd/>
              </a:ln>
            </p:spPr>
            <p:txBody>
              <a:bodyPr anchor="ctr">
                <a:spAutoFit/>
              </a:bodyPr>
              <a:lstStyle/>
              <a:p>
                <a:pPr algn="ctr" eaLnBrk="0" hangingPunct="0"/>
                <a:r>
                  <a:rPr lang="en-US" sz="1000" b="1">
                    <a:solidFill>
                      <a:srgbClr val="FFFFFF"/>
                    </a:solidFill>
                    <a:cs typeface="Arial" charset="0"/>
                  </a:rPr>
                  <a:t>Oct </a:t>
                </a:r>
              </a:p>
              <a:p>
                <a:pPr algn="ctr" eaLnBrk="0" hangingPunct="0"/>
                <a:r>
                  <a:rPr lang="en-US" sz="1000" b="1">
                    <a:solidFill>
                      <a:srgbClr val="FFFFFF"/>
                    </a:solidFill>
                    <a:cs typeface="Arial" charset="0"/>
                  </a:rPr>
                  <a:t>2010</a:t>
                </a:r>
              </a:p>
            </p:txBody>
          </p:sp>
          <p:sp>
            <p:nvSpPr>
              <p:cNvPr id="90147" name="Text Box 99"/>
              <p:cNvSpPr txBox="1">
                <a:spLocks noChangeArrowheads="1"/>
              </p:cNvSpPr>
              <p:nvPr>
                <p:custDataLst>
                  <p:tags r:id="rId29"/>
                </p:custDataLst>
              </p:nvPr>
            </p:nvSpPr>
            <p:spPr bwMode="gray">
              <a:xfrm>
                <a:off x="3967" y="2469"/>
                <a:ext cx="633" cy="146"/>
              </a:xfrm>
              <a:prstGeom prst="rect">
                <a:avLst/>
              </a:prstGeom>
              <a:noFill/>
              <a:ln w="9525">
                <a:noFill/>
                <a:miter lim="800000"/>
                <a:headEnd/>
                <a:tailEnd/>
              </a:ln>
            </p:spPr>
            <p:txBody>
              <a:bodyPr anchor="ctr">
                <a:spAutoFit/>
              </a:bodyPr>
              <a:lstStyle/>
              <a:p>
                <a:pPr algn="ctr" eaLnBrk="0" hangingPunct="0"/>
                <a:r>
                  <a:rPr lang="en-US" sz="1000" b="1">
                    <a:solidFill>
                      <a:srgbClr val="FFFFFF"/>
                    </a:solidFill>
                    <a:cs typeface="Arial" charset="0"/>
                  </a:rPr>
                  <a:t>Sept </a:t>
                </a:r>
              </a:p>
              <a:p>
                <a:pPr algn="ctr" eaLnBrk="0" hangingPunct="0"/>
                <a:r>
                  <a:rPr lang="en-US" sz="1000" b="1">
                    <a:solidFill>
                      <a:srgbClr val="FFFFFF"/>
                    </a:solidFill>
                    <a:cs typeface="Arial" charset="0"/>
                  </a:rPr>
                  <a:t>2011</a:t>
                </a:r>
              </a:p>
            </p:txBody>
          </p:sp>
          <p:sp>
            <p:nvSpPr>
              <p:cNvPr id="90148" name="Text Box 100"/>
              <p:cNvSpPr txBox="1">
                <a:spLocks noChangeArrowheads="1"/>
              </p:cNvSpPr>
              <p:nvPr>
                <p:custDataLst>
                  <p:tags r:id="rId30"/>
                </p:custDataLst>
              </p:nvPr>
            </p:nvSpPr>
            <p:spPr bwMode="gray">
              <a:xfrm>
                <a:off x="4869" y="2469"/>
                <a:ext cx="633" cy="146"/>
              </a:xfrm>
              <a:prstGeom prst="rect">
                <a:avLst/>
              </a:prstGeom>
              <a:noFill/>
              <a:ln w="9525">
                <a:noFill/>
                <a:miter lim="800000"/>
                <a:headEnd/>
                <a:tailEnd/>
              </a:ln>
            </p:spPr>
            <p:txBody>
              <a:bodyPr anchor="ctr">
                <a:spAutoFit/>
              </a:bodyPr>
              <a:lstStyle/>
              <a:p>
                <a:pPr algn="ctr" eaLnBrk="0" hangingPunct="0"/>
                <a:r>
                  <a:rPr lang="en-US" sz="1000" b="1" dirty="0">
                    <a:solidFill>
                      <a:srgbClr val="FFFFFF"/>
                    </a:solidFill>
                    <a:cs typeface="Arial" charset="0"/>
                  </a:rPr>
                  <a:t>Feb</a:t>
                </a:r>
              </a:p>
              <a:p>
                <a:pPr algn="ctr" eaLnBrk="0" hangingPunct="0"/>
                <a:r>
                  <a:rPr lang="en-US" sz="1000" b="1" dirty="0">
                    <a:solidFill>
                      <a:srgbClr val="FFFFFF"/>
                    </a:solidFill>
                    <a:cs typeface="Arial" charset="0"/>
                  </a:rPr>
                  <a:t>2012</a:t>
                </a:r>
              </a:p>
            </p:txBody>
          </p:sp>
          <p:sp>
            <p:nvSpPr>
              <p:cNvPr id="90149" name="Freeform 101"/>
              <p:cNvSpPr>
                <a:spLocks/>
              </p:cNvSpPr>
              <p:nvPr>
                <p:custDataLst>
                  <p:tags r:id="rId31"/>
                </p:custDataLst>
              </p:nvPr>
            </p:nvSpPr>
            <p:spPr bwMode="gray">
              <a:xfrm>
                <a:off x="2208" y="2401"/>
                <a:ext cx="103" cy="286"/>
              </a:xfrm>
              <a:custGeom>
                <a:avLst/>
                <a:gdLst>
                  <a:gd name="T0" fmla="*/ 0 w 160"/>
                  <a:gd name="T1" fmla="*/ 0 h 276"/>
                  <a:gd name="T2" fmla="*/ 66 w 160"/>
                  <a:gd name="T3" fmla="*/ 148 h 276"/>
                  <a:gd name="T4" fmla="*/ 0 w 160"/>
                  <a:gd name="T5" fmla="*/ 296 h 276"/>
                  <a:gd name="T6" fmla="*/ 0 60000 65536"/>
                  <a:gd name="T7" fmla="*/ 0 60000 65536"/>
                  <a:gd name="T8" fmla="*/ 0 60000 65536"/>
                  <a:gd name="T9" fmla="*/ 0 w 160"/>
                  <a:gd name="T10" fmla="*/ 0 h 276"/>
                  <a:gd name="T11" fmla="*/ 160 w 160"/>
                  <a:gd name="T12" fmla="*/ 276 h 276"/>
                </a:gdLst>
                <a:ahLst/>
                <a:cxnLst>
                  <a:cxn ang="T6">
                    <a:pos x="T0" y="T1"/>
                  </a:cxn>
                  <a:cxn ang="T7">
                    <a:pos x="T2" y="T3"/>
                  </a:cxn>
                  <a:cxn ang="T8">
                    <a:pos x="T4" y="T5"/>
                  </a:cxn>
                </a:cxnLst>
                <a:rect l="T9" t="T10" r="T11" b="T12"/>
                <a:pathLst>
                  <a:path w="160" h="276">
                    <a:moveTo>
                      <a:pt x="0" y="0"/>
                    </a:moveTo>
                    <a:lnTo>
                      <a:pt x="160" y="138"/>
                    </a:lnTo>
                    <a:lnTo>
                      <a:pt x="0" y="276"/>
                    </a:lnTo>
                  </a:path>
                </a:pathLst>
              </a:custGeom>
              <a:noFill/>
              <a:ln w="9525">
                <a:solidFill>
                  <a:srgbClr val="FFFFFF"/>
                </a:solidFill>
                <a:round/>
                <a:headEnd/>
                <a:tailEnd/>
              </a:ln>
            </p:spPr>
            <p:txBody>
              <a:bodyPr wrap="none" anchor="ctr"/>
              <a:lstStyle/>
              <a:p>
                <a:endParaRPr lang="en-US"/>
              </a:p>
            </p:txBody>
          </p:sp>
          <p:sp>
            <p:nvSpPr>
              <p:cNvPr id="90150" name="Freeform 102"/>
              <p:cNvSpPr>
                <a:spLocks/>
              </p:cNvSpPr>
              <p:nvPr>
                <p:custDataLst>
                  <p:tags r:id="rId32"/>
                </p:custDataLst>
              </p:nvPr>
            </p:nvSpPr>
            <p:spPr bwMode="gray">
              <a:xfrm>
                <a:off x="2656" y="2401"/>
                <a:ext cx="103" cy="286"/>
              </a:xfrm>
              <a:custGeom>
                <a:avLst/>
                <a:gdLst>
                  <a:gd name="T0" fmla="*/ 0 w 160"/>
                  <a:gd name="T1" fmla="*/ 0 h 276"/>
                  <a:gd name="T2" fmla="*/ 66 w 160"/>
                  <a:gd name="T3" fmla="*/ 148 h 276"/>
                  <a:gd name="T4" fmla="*/ 0 w 160"/>
                  <a:gd name="T5" fmla="*/ 296 h 276"/>
                  <a:gd name="T6" fmla="*/ 0 60000 65536"/>
                  <a:gd name="T7" fmla="*/ 0 60000 65536"/>
                  <a:gd name="T8" fmla="*/ 0 60000 65536"/>
                  <a:gd name="T9" fmla="*/ 0 w 160"/>
                  <a:gd name="T10" fmla="*/ 0 h 276"/>
                  <a:gd name="T11" fmla="*/ 160 w 160"/>
                  <a:gd name="T12" fmla="*/ 276 h 276"/>
                </a:gdLst>
                <a:ahLst/>
                <a:cxnLst>
                  <a:cxn ang="T6">
                    <a:pos x="T0" y="T1"/>
                  </a:cxn>
                  <a:cxn ang="T7">
                    <a:pos x="T2" y="T3"/>
                  </a:cxn>
                  <a:cxn ang="T8">
                    <a:pos x="T4" y="T5"/>
                  </a:cxn>
                </a:cxnLst>
                <a:rect l="T9" t="T10" r="T11" b="T12"/>
                <a:pathLst>
                  <a:path w="160" h="276">
                    <a:moveTo>
                      <a:pt x="0" y="0"/>
                    </a:moveTo>
                    <a:lnTo>
                      <a:pt x="160" y="138"/>
                    </a:lnTo>
                    <a:lnTo>
                      <a:pt x="0" y="276"/>
                    </a:lnTo>
                  </a:path>
                </a:pathLst>
              </a:custGeom>
              <a:noFill/>
              <a:ln w="9525">
                <a:solidFill>
                  <a:srgbClr val="FFFFFF"/>
                </a:solidFill>
                <a:round/>
                <a:headEnd/>
                <a:tailEnd/>
              </a:ln>
            </p:spPr>
            <p:txBody>
              <a:bodyPr wrap="none" anchor="ctr"/>
              <a:lstStyle/>
              <a:p>
                <a:endParaRPr lang="en-US"/>
              </a:p>
            </p:txBody>
          </p:sp>
          <p:sp>
            <p:nvSpPr>
              <p:cNvPr id="90151" name="Freeform 103"/>
              <p:cNvSpPr>
                <a:spLocks/>
              </p:cNvSpPr>
              <p:nvPr>
                <p:custDataLst>
                  <p:tags r:id="rId33"/>
                </p:custDataLst>
              </p:nvPr>
            </p:nvSpPr>
            <p:spPr bwMode="gray">
              <a:xfrm>
                <a:off x="1760" y="2401"/>
                <a:ext cx="103" cy="286"/>
              </a:xfrm>
              <a:custGeom>
                <a:avLst/>
                <a:gdLst>
                  <a:gd name="T0" fmla="*/ 0 w 160"/>
                  <a:gd name="T1" fmla="*/ 0 h 276"/>
                  <a:gd name="T2" fmla="*/ 66 w 160"/>
                  <a:gd name="T3" fmla="*/ 148 h 276"/>
                  <a:gd name="T4" fmla="*/ 0 w 160"/>
                  <a:gd name="T5" fmla="*/ 296 h 276"/>
                  <a:gd name="T6" fmla="*/ 0 60000 65536"/>
                  <a:gd name="T7" fmla="*/ 0 60000 65536"/>
                  <a:gd name="T8" fmla="*/ 0 60000 65536"/>
                  <a:gd name="T9" fmla="*/ 0 w 160"/>
                  <a:gd name="T10" fmla="*/ 0 h 276"/>
                  <a:gd name="T11" fmla="*/ 160 w 160"/>
                  <a:gd name="T12" fmla="*/ 276 h 276"/>
                </a:gdLst>
                <a:ahLst/>
                <a:cxnLst>
                  <a:cxn ang="T6">
                    <a:pos x="T0" y="T1"/>
                  </a:cxn>
                  <a:cxn ang="T7">
                    <a:pos x="T2" y="T3"/>
                  </a:cxn>
                  <a:cxn ang="T8">
                    <a:pos x="T4" y="T5"/>
                  </a:cxn>
                </a:cxnLst>
                <a:rect l="T9" t="T10" r="T11" b="T12"/>
                <a:pathLst>
                  <a:path w="160" h="276">
                    <a:moveTo>
                      <a:pt x="0" y="0"/>
                    </a:moveTo>
                    <a:lnTo>
                      <a:pt x="160" y="138"/>
                    </a:lnTo>
                    <a:lnTo>
                      <a:pt x="0" y="276"/>
                    </a:lnTo>
                  </a:path>
                </a:pathLst>
              </a:custGeom>
              <a:noFill/>
              <a:ln w="9525">
                <a:solidFill>
                  <a:srgbClr val="FFFFFF"/>
                </a:solidFill>
                <a:round/>
                <a:headEnd/>
                <a:tailEnd/>
              </a:ln>
            </p:spPr>
            <p:txBody>
              <a:bodyPr wrap="none" anchor="ctr"/>
              <a:lstStyle/>
              <a:p>
                <a:endParaRPr lang="en-US"/>
              </a:p>
            </p:txBody>
          </p:sp>
          <p:sp>
            <p:nvSpPr>
              <p:cNvPr id="90152" name="Freeform 104"/>
              <p:cNvSpPr>
                <a:spLocks/>
              </p:cNvSpPr>
              <p:nvPr>
                <p:custDataLst>
                  <p:tags r:id="rId34"/>
                </p:custDataLst>
              </p:nvPr>
            </p:nvSpPr>
            <p:spPr bwMode="gray">
              <a:xfrm>
                <a:off x="3105" y="2401"/>
                <a:ext cx="103" cy="286"/>
              </a:xfrm>
              <a:custGeom>
                <a:avLst/>
                <a:gdLst>
                  <a:gd name="T0" fmla="*/ 0 w 160"/>
                  <a:gd name="T1" fmla="*/ 0 h 276"/>
                  <a:gd name="T2" fmla="*/ 66 w 160"/>
                  <a:gd name="T3" fmla="*/ 148 h 276"/>
                  <a:gd name="T4" fmla="*/ 0 w 160"/>
                  <a:gd name="T5" fmla="*/ 296 h 276"/>
                  <a:gd name="T6" fmla="*/ 0 60000 65536"/>
                  <a:gd name="T7" fmla="*/ 0 60000 65536"/>
                  <a:gd name="T8" fmla="*/ 0 60000 65536"/>
                  <a:gd name="T9" fmla="*/ 0 w 160"/>
                  <a:gd name="T10" fmla="*/ 0 h 276"/>
                  <a:gd name="T11" fmla="*/ 160 w 160"/>
                  <a:gd name="T12" fmla="*/ 276 h 276"/>
                </a:gdLst>
                <a:ahLst/>
                <a:cxnLst>
                  <a:cxn ang="T6">
                    <a:pos x="T0" y="T1"/>
                  </a:cxn>
                  <a:cxn ang="T7">
                    <a:pos x="T2" y="T3"/>
                  </a:cxn>
                  <a:cxn ang="T8">
                    <a:pos x="T4" y="T5"/>
                  </a:cxn>
                </a:cxnLst>
                <a:rect l="T9" t="T10" r="T11" b="T12"/>
                <a:pathLst>
                  <a:path w="160" h="276">
                    <a:moveTo>
                      <a:pt x="0" y="0"/>
                    </a:moveTo>
                    <a:lnTo>
                      <a:pt x="160" y="138"/>
                    </a:lnTo>
                    <a:lnTo>
                      <a:pt x="0" y="276"/>
                    </a:lnTo>
                  </a:path>
                </a:pathLst>
              </a:custGeom>
              <a:noFill/>
              <a:ln w="9525">
                <a:solidFill>
                  <a:srgbClr val="FFFFFF"/>
                </a:solidFill>
                <a:round/>
                <a:headEnd/>
                <a:tailEnd/>
              </a:ln>
            </p:spPr>
            <p:txBody>
              <a:bodyPr wrap="none" anchor="ctr"/>
              <a:lstStyle/>
              <a:p>
                <a:endParaRPr lang="en-US"/>
              </a:p>
            </p:txBody>
          </p:sp>
          <p:sp>
            <p:nvSpPr>
              <p:cNvPr id="90153" name="Freeform 105"/>
              <p:cNvSpPr>
                <a:spLocks/>
              </p:cNvSpPr>
              <p:nvPr>
                <p:custDataLst>
                  <p:tags r:id="rId35"/>
                </p:custDataLst>
              </p:nvPr>
            </p:nvSpPr>
            <p:spPr bwMode="gray">
              <a:xfrm>
                <a:off x="3553" y="2401"/>
                <a:ext cx="103" cy="286"/>
              </a:xfrm>
              <a:custGeom>
                <a:avLst/>
                <a:gdLst>
                  <a:gd name="T0" fmla="*/ 0 w 160"/>
                  <a:gd name="T1" fmla="*/ 0 h 276"/>
                  <a:gd name="T2" fmla="*/ 66 w 160"/>
                  <a:gd name="T3" fmla="*/ 148 h 276"/>
                  <a:gd name="T4" fmla="*/ 0 w 160"/>
                  <a:gd name="T5" fmla="*/ 296 h 276"/>
                  <a:gd name="T6" fmla="*/ 0 60000 65536"/>
                  <a:gd name="T7" fmla="*/ 0 60000 65536"/>
                  <a:gd name="T8" fmla="*/ 0 60000 65536"/>
                  <a:gd name="T9" fmla="*/ 0 w 160"/>
                  <a:gd name="T10" fmla="*/ 0 h 276"/>
                  <a:gd name="T11" fmla="*/ 160 w 160"/>
                  <a:gd name="T12" fmla="*/ 276 h 276"/>
                </a:gdLst>
                <a:ahLst/>
                <a:cxnLst>
                  <a:cxn ang="T6">
                    <a:pos x="T0" y="T1"/>
                  </a:cxn>
                  <a:cxn ang="T7">
                    <a:pos x="T2" y="T3"/>
                  </a:cxn>
                  <a:cxn ang="T8">
                    <a:pos x="T4" y="T5"/>
                  </a:cxn>
                </a:cxnLst>
                <a:rect l="T9" t="T10" r="T11" b="T12"/>
                <a:pathLst>
                  <a:path w="160" h="276">
                    <a:moveTo>
                      <a:pt x="0" y="0"/>
                    </a:moveTo>
                    <a:lnTo>
                      <a:pt x="160" y="138"/>
                    </a:lnTo>
                    <a:lnTo>
                      <a:pt x="0" y="276"/>
                    </a:lnTo>
                  </a:path>
                </a:pathLst>
              </a:custGeom>
              <a:noFill/>
              <a:ln w="9525">
                <a:solidFill>
                  <a:srgbClr val="FFFFFF"/>
                </a:solidFill>
                <a:round/>
                <a:headEnd/>
                <a:tailEnd/>
              </a:ln>
            </p:spPr>
            <p:txBody>
              <a:bodyPr wrap="none" anchor="ctr"/>
              <a:lstStyle/>
              <a:p>
                <a:endParaRPr lang="en-US"/>
              </a:p>
            </p:txBody>
          </p:sp>
          <p:sp>
            <p:nvSpPr>
              <p:cNvPr id="90154" name="Freeform 106"/>
              <p:cNvSpPr>
                <a:spLocks/>
              </p:cNvSpPr>
              <p:nvPr>
                <p:custDataLst>
                  <p:tags r:id="rId36"/>
                </p:custDataLst>
              </p:nvPr>
            </p:nvSpPr>
            <p:spPr bwMode="gray">
              <a:xfrm>
                <a:off x="4001" y="2401"/>
                <a:ext cx="103" cy="286"/>
              </a:xfrm>
              <a:custGeom>
                <a:avLst/>
                <a:gdLst>
                  <a:gd name="T0" fmla="*/ 0 w 160"/>
                  <a:gd name="T1" fmla="*/ 0 h 276"/>
                  <a:gd name="T2" fmla="*/ 66 w 160"/>
                  <a:gd name="T3" fmla="*/ 148 h 276"/>
                  <a:gd name="T4" fmla="*/ 0 w 160"/>
                  <a:gd name="T5" fmla="*/ 296 h 276"/>
                  <a:gd name="T6" fmla="*/ 0 60000 65536"/>
                  <a:gd name="T7" fmla="*/ 0 60000 65536"/>
                  <a:gd name="T8" fmla="*/ 0 60000 65536"/>
                  <a:gd name="T9" fmla="*/ 0 w 160"/>
                  <a:gd name="T10" fmla="*/ 0 h 276"/>
                  <a:gd name="T11" fmla="*/ 160 w 160"/>
                  <a:gd name="T12" fmla="*/ 276 h 276"/>
                </a:gdLst>
                <a:ahLst/>
                <a:cxnLst>
                  <a:cxn ang="T6">
                    <a:pos x="T0" y="T1"/>
                  </a:cxn>
                  <a:cxn ang="T7">
                    <a:pos x="T2" y="T3"/>
                  </a:cxn>
                  <a:cxn ang="T8">
                    <a:pos x="T4" y="T5"/>
                  </a:cxn>
                </a:cxnLst>
                <a:rect l="T9" t="T10" r="T11" b="T12"/>
                <a:pathLst>
                  <a:path w="160" h="276">
                    <a:moveTo>
                      <a:pt x="0" y="0"/>
                    </a:moveTo>
                    <a:lnTo>
                      <a:pt x="160" y="138"/>
                    </a:lnTo>
                    <a:lnTo>
                      <a:pt x="0" y="276"/>
                    </a:lnTo>
                  </a:path>
                </a:pathLst>
              </a:custGeom>
              <a:noFill/>
              <a:ln w="9525">
                <a:solidFill>
                  <a:srgbClr val="FFFFFF"/>
                </a:solidFill>
                <a:round/>
                <a:headEnd/>
                <a:tailEnd/>
              </a:ln>
            </p:spPr>
            <p:txBody>
              <a:bodyPr wrap="none" anchor="ctr"/>
              <a:lstStyle/>
              <a:p>
                <a:endParaRPr lang="en-US"/>
              </a:p>
            </p:txBody>
          </p:sp>
          <p:sp>
            <p:nvSpPr>
              <p:cNvPr id="90155" name="Freeform 107"/>
              <p:cNvSpPr>
                <a:spLocks/>
              </p:cNvSpPr>
              <p:nvPr>
                <p:custDataLst>
                  <p:tags r:id="rId37"/>
                </p:custDataLst>
              </p:nvPr>
            </p:nvSpPr>
            <p:spPr bwMode="gray">
              <a:xfrm>
                <a:off x="4449" y="2401"/>
                <a:ext cx="103" cy="286"/>
              </a:xfrm>
              <a:custGeom>
                <a:avLst/>
                <a:gdLst>
                  <a:gd name="T0" fmla="*/ 0 w 160"/>
                  <a:gd name="T1" fmla="*/ 0 h 276"/>
                  <a:gd name="T2" fmla="*/ 66 w 160"/>
                  <a:gd name="T3" fmla="*/ 148 h 276"/>
                  <a:gd name="T4" fmla="*/ 0 w 160"/>
                  <a:gd name="T5" fmla="*/ 296 h 276"/>
                  <a:gd name="T6" fmla="*/ 0 60000 65536"/>
                  <a:gd name="T7" fmla="*/ 0 60000 65536"/>
                  <a:gd name="T8" fmla="*/ 0 60000 65536"/>
                  <a:gd name="T9" fmla="*/ 0 w 160"/>
                  <a:gd name="T10" fmla="*/ 0 h 276"/>
                  <a:gd name="T11" fmla="*/ 160 w 160"/>
                  <a:gd name="T12" fmla="*/ 276 h 276"/>
                </a:gdLst>
                <a:ahLst/>
                <a:cxnLst>
                  <a:cxn ang="T6">
                    <a:pos x="T0" y="T1"/>
                  </a:cxn>
                  <a:cxn ang="T7">
                    <a:pos x="T2" y="T3"/>
                  </a:cxn>
                  <a:cxn ang="T8">
                    <a:pos x="T4" y="T5"/>
                  </a:cxn>
                </a:cxnLst>
                <a:rect l="T9" t="T10" r="T11" b="T12"/>
                <a:pathLst>
                  <a:path w="160" h="276">
                    <a:moveTo>
                      <a:pt x="0" y="0"/>
                    </a:moveTo>
                    <a:lnTo>
                      <a:pt x="160" y="138"/>
                    </a:lnTo>
                    <a:lnTo>
                      <a:pt x="0" y="276"/>
                    </a:lnTo>
                  </a:path>
                </a:pathLst>
              </a:custGeom>
              <a:noFill/>
              <a:ln w="9525">
                <a:solidFill>
                  <a:srgbClr val="FFFFFF"/>
                </a:solidFill>
                <a:round/>
                <a:headEnd/>
                <a:tailEnd/>
              </a:ln>
            </p:spPr>
            <p:txBody>
              <a:bodyPr wrap="none" anchor="ctr"/>
              <a:lstStyle/>
              <a:p>
                <a:endParaRPr lang="en-US"/>
              </a:p>
            </p:txBody>
          </p:sp>
          <p:sp>
            <p:nvSpPr>
              <p:cNvPr id="90156" name="Freeform 108"/>
              <p:cNvSpPr>
                <a:spLocks/>
              </p:cNvSpPr>
              <p:nvPr>
                <p:custDataLst>
                  <p:tags r:id="rId38"/>
                </p:custDataLst>
              </p:nvPr>
            </p:nvSpPr>
            <p:spPr bwMode="gray">
              <a:xfrm>
                <a:off x="4897" y="2401"/>
                <a:ext cx="103" cy="286"/>
              </a:xfrm>
              <a:custGeom>
                <a:avLst/>
                <a:gdLst>
                  <a:gd name="T0" fmla="*/ 0 w 160"/>
                  <a:gd name="T1" fmla="*/ 0 h 276"/>
                  <a:gd name="T2" fmla="*/ 66 w 160"/>
                  <a:gd name="T3" fmla="*/ 148 h 276"/>
                  <a:gd name="T4" fmla="*/ 0 w 160"/>
                  <a:gd name="T5" fmla="*/ 296 h 276"/>
                  <a:gd name="T6" fmla="*/ 0 60000 65536"/>
                  <a:gd name="T7" fmla="*/ 0 60000 65536"/>
                  <a:gd name="T8" fmla="*/ 0 60000 65536"/>
                  <a:gd name="T9" fmla="*/ 0 w 160"/>
                  <a:gd name="T10" fmla="*/ 0 h 276"/>
                  <a:gd name="T11" fmla="*/ 160 w 160"/>
                  <a:gd name="T12" fmla="*/ 276 h 276"/>
                </a:gdLst>
                <a:ahLst/>
                <a:cxnLst>
                  <a:cxn ang="T6">
                    <a:pos x="T0" y="T1"/>
                  </a:cxn>
                  <a:cxn ang="T7">
                    <a:pos x="T2" y="T3"/>
                  </a:cxn>
                  <a:cxn ang="T8">
                    <a:pos x="T4" y="T5"/>
                  </a:cxn>
                </a:cxnLst>
                <a:rect l="T9" t="T10" r="T11" b="T12"/>
                <a:pathLst>
                  <a:path w="160" h="276">
                    <a:moveTo>
                      <a:pt x="0" y="0"/>
                    </a:moveTo>
                    <a:lnTo>
                      <a:pt x="160" y="138"/>
                    </a:lnTo>
                    <a:lnTo>
                      <a:pt x="0" y="276"/>
                    </a:lnTo>
                  </a:path>
                </a:pathLst>
              </a:custGeom>
              <a:noFill/>
              <a:ln w="9525">
                <a:solidFill>
                  <a:srgbClr val="FFFFFF"/>
                </a:solidFill>
                <a:round/>
                <a:headEnd/>
                <a:tailEnd/>
              </a:ln>
            </p:spPr>
            <p:txBody>
              <a:bodyPr wrap="none" anchor="ctr"/>
              <a:lstStyle/>
              <a:p>
                <a:endParaRPr lang="en-US"/>
              </a:p>
            </p:txBody>
          </p:sp>
          <p:sp>
            <p:nvSpPr>
              <p:cNvPr id="90157" name="Freeform 109"/>
              <p:cNvSpPr>
                <a:spLocks/>
              </p:cNvSpPr>
              <p:nvPr>
                <p:custDataLst>
                  <p:tags r:id="rId39"/>
                </p:custDataLst>
              </p:nvPr>
            </p:nvSpPr>
            <p:spPr bwMode="gray">
              <a:xfrm>
                <a:off x="5346" y="2401"/>
                <a:ext cx="103" cy="286"/>
              </a:xfrm>
              <a:custGeom>
                <a:avLst/>
                <a:gdLst>
                  <a:gd name="T0" fmla="*/ 0 w 160"/>
                  <a:gd name="T1" fmla="*/ 0 h 276"/>
                  <a:gd name="T2" fmla="*/ 66 w 160"/>
                  <a:gd name="T3" fmla="*/ 148 h 276"/>
                  <a:gd name="T4" fmla="*/ 0 w 160"/>
                  <a:gd name="T5" fmla="*/ 296 h 276"/>
                  <a:gd name="T6" fmla="*/ 0 60000 65536"/>
                  <a:gd name="T7" fmla="*/ 0 60000 65536"/>
                  <a:gd name="T8" fmla="*/ 0 60000 65536"/>
                  <a:gd name="T9" fmla="*/ 0 w 160"/>
                  <a:gd name="T10" fmla="*/ 0 h 276"/>
                  <a:gd name="T11" fmla="*/ 160 w 160"/>
                  <a:gd name="T12" fmla="*/ 276 h 276"/>
                </a:gdLst>
                <a:ahLst/>
                <a:cxnLst>
                  <a:cxn ang="T6">
                    <a:pos x="T0" y="T1"/>
                  </a:cxn>
                  <a:cxn ang="T7">
                    <a:pos x="T2" y="T3"/>
                  </a:cxn>
                  <a:cxn ang="T8">
                    <a:pos x="T4" y="T5"/>
                  </a:cxn>
                </a:cxnLst>
                <a:rect l="T9" t="T10" r="T11" b="T12"/>
                <a:pathLst>
                  <a:path w="160" h="276">
                    <a:moveTo>
                      <a:pt x="0" y="0"/>
                    </a:moveTo>
                    <a:lnTo>
                      <a:pt x="160" y="138"/>
                    </a:lnTo>
                    <a:lnTo>
                      <a:pt x="0" y="276"/>
                    </a:lnTo>
                  </a:path>
                </a:pathLst>
              </a:custGeom>
              <a:noFill/>
              <a:ln w="9525">
                <a:solidFill>
                  <a:srgbClr val="FFFFFF"/>
                </a:solidFill>
                <a:round/>
                <a:headEnd/>
                <a:tailEnd/>
              </a:ln>
            </p:spPr>
            <p:txBody>
              <a:bodyPr wrap="none" anchor="ctr"/>
              <a:lstStyle/>
              <a:p>
                <a:endParaRPr lang="en-US"/>
              </a:p>
            </p:txBody>
          </p:sp>
        </p:grpSp>
        <p:sp>
          <p:nvSpPr>
            <p:cNvPr id="58" name="Rounded Rectangle 57"/>
            <p:cNvSpPr/>
            <p:nvPr/>
          </p:nvSpPr>
          <p:spPr>
            <a:xfrm>
              <a:off x="626269" y="3873865"/>
              <a:ext cx="282512" cy="461896"/>
            </a:xfrm>
            <a:prstGeom prst="roundRect">
              <a:avLst/>
            </a:prstGeom>
            <a:solidFill>
              <a:srgbClr val="001C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00" dirty="0" err="1">
                <a:solidFill>
                  <a:schemeClr val="tx1"/>
                </a:solidFill>
                <a:latin typeface="Arial" pitchFamily="34" charset="0"/>
                <a:cs typeface="Arial" pitchFamily="34" charset="0"/>
              </a:endParaRPr>
            </a:p>
          </p:txBody>
        </p:sp>
      </p:grpSp>
      <p:sp>
        <p:nvSpPr>
          <p:cNvPr id="90119" name="Rectangle 63"/>
          <p:cNvSpPr>
            <a:spLocks noChangeArrowheads="1"/>
          </p:cNvSpPr>
          <p:nvPr>
            <p:custDataLst>
              <p:tags r:id="rId2"/>
            </p:custDataLst>
          </p:nvPr>
        </p:nvSpPr>
        <p:spPr bwMode="gray">
          <a:xfrm>
            <a:off x="463550" y="1797050"/>
            <a:ext cx="1038225" cy="1047750"/>
          </a:xfrm>
          <a:prstGeom prst="roundRect">
            <a:avLst>
              <a:gd name="adj" fmla="val 16667"/>
            </a:avLst>
          </a:prstGeom>
          <a:solidFill>
            <a:schemeClr val="bg1"/>
          </a:solidFill>
          <a:ln w="19050" algn="ctr">
            <a:solidFill>
              <a:srgbClr val="5B739F"/>
            </a:solidFill>
            <a:miter lim="800000"/>
            <a:headEnd/>
            <a:tailEnd/>
          </a:ln>
        </p:spPr>
        <p:txBody>
          <a:bodyPr lIns="45720" rIns="45720"/>
          <a:lstStyle/>
          <a:p>
            <a:pPr marL="12700" indent="-12700" defTabSz="914400" eaLnBrk="0" hangingPunct="0">
              <a:buSzPct val="80000"/>
              <a:buFont typeface="Zapf Dingbats" charset="2"/>
              <a:buNone/>
            </a:pPr>
            <a:r>
              <a:rPr lang="en-US" sz="1000" b="1" dirty="0">
                <a:latin typeface="+mn-lt"/>
                <a:ea typeface="ＭＳ Ｐゴシック"/>
                <a:cs typeface="Arial" charset="0"/>
              </a:rPr>
              <a:t>6/08:</a:t>
            </a:r>
          </a:p>
          <a:p>
            <a:pPr marL="12700" indent="-12700" defTabSz="914400" eaLnBrk="0" hangingPunct="0">
              <a:buSzPct val="80000"/>
              <a:buFont typeface="Zapf Dingbats" charset="2"/>
              <a:buNone/>
            </a:pPr>
            <a:r>
              <a:rPr lang="en-US" sz="1000" dirty="0">
                <a:latin typeface="+mn-lt"/>
                <a:ea typeface="ＭＳ Ｐゴシック"/>
                <a:cs typeface="Arial" charset="0"/>
              </a:rPr>
              <a:t>Allied Fiber, LLC formed</a:t>
            </a:r>
          </a:p>
        </p:txBody>
      </p:sp>
      <p:sp>
        <p:nvSpPr>
          <p:cNvPr id="90120" name="Rectangle 65"/>
          <p:cNvSpPr>
            <a:spLocks noChangeArrowheads="1"/>
          </p:cNvSpPr>
          <p:nvPr>
            <p:custDataLst>
              <p:tags r:id="rId3"/>
            </p:custDataLst>
          </p:nvPr>
        </p:nvSpPr>
        <p:spPr bwMode="gray">
          <a:xfrm>
            <a:off x="1625600" y="1797050"/>
            <a:ext cx="1419225" cy="1047750"/>
          </a:xfrm>
          <a:prstGeom prst="roundRect">
            <a:avLst>
              <a:gd name="adj" fmla="val 16667"/>
            </a:avLst>
          </a:prstGeom>
          <a:solidFill>
            <a:schemeClr val="bg1"/>
          </a:solidFill>
          <a:ln w="19050" algn="ctr">
            <a:solidFill>
              <a:srgbClr val="5B739F"/>
            </a:solidFill>
            <a:miter lim="800000"/>
            <a:headEnd/>
            <a:tailEnd/>
          </a:ln>
        </p:spPr>
        <p:txBody>
          <a:bodyPr lIns="45720" rIns="45720"/>
          <a:lstStyle/>
          <a:p>
            <a:pPr marL="12700" indent="-12700" defTabSz="914400" eaLnBrk="0" hangingPunct="0">
              <a:buSzPct val="80000"/>
              <a:buFont typeface="Zapf Dingbats" charset="2"/>
              <a:buNone/>
            </a:pPr>
            <a:r>
              <a:rPr lang="en-US" sz="1000" b="1" dirty="0">
                <a:latin typeface="+mn-lt"/>
                <a:ea typeface="ＭＳ Ｐゴシック"/>
                <a:cs typeface="Arial" charset="0"/>
              </a:rPr>
              <a:t>9/09: </a:t>
            </a:r>
            <a:r>
              <a:rPr lang="en-US" sz="1000" dirty="0">
                <a:latin typeface="+mn-lt"/>
                <a:ea typeface="ＭＳ Ｐゴシック"/>
                <a:cs typeface="Arial" charset="0"/>
              </a:rPr>
              <a:t>Norfolk Southern </a:t>
            </a:r>
            <a:r>
              <a:rPr lang="en-US" sz="1000" dirty="0" smtClean="0">
                <a:latin typeface="+mn-lt"/>
                <a:ea typeface="ＭＳ Ｐゴシック"/>
                <a:cs typeface="Arial" charset="0"/>
              </a:rPr>
              <a:t>Railway (“NS”) </a:t>
            </a:r>
            <a:r>
              <a:rPr lang="en-US" sz="1000" dirty="0">
                <a:latin typeface="+mn-lt"/>
                <a:ea typeface="ＭＳ Ｐゴシック"/>
                <a:cs typeface="Arial" charset="0"/>
              </a:rPr>
              <a:t>agreements executed</a:t>
            </a:r>
          </a:p>
        </p:txBody>
      </p:sp>
      <p:sp>
        <p:nvSpPr>
          <p:cNvPr id="90121" name="Rectangle 69"/>
          <p:cNvSpPr>
            <a:spLocks noChangeArrowheads="1"/>
          </p:cNvSpPr>
          <p:nvPr>
            <p:custDataLst>
              <p:tags r:id="rId4"/>
            </p:custDataLst>
          </p:nvPr>
        </p:nvSpPr>
        <p:spPr bwMode="gray">
          <a:xfrm>
            <a:off x="3168650" y="1797050"/>
            <a:ext cx="1314450" cy="1047750"/>
          </a:xfrm>
          <a:prstGeom prst="roundRect">
            <a:avLst>
              <a:gd name="adj" fmla="val 16667"/>
            </a:avLst>
          </a:prstGeom>
          <a:solidFill>
            <a:schemeClr val="bg1"/>
          </a:solidFill>
          <a:ln w="19050" algn="ctr">
            <a:solidFill>
              <a:srgbClr val="5B739F"/>
            </a:solidFill>
            <a:miter lim="800000"/>
            <a:headEnd/>
            <a:tailEnd/>
          </a:ln>
        </p:spPr>
        <p:txBody>
          <a:bodyPr lIns="45720" rIns="45720"/>
          <a:lstStyle/>
          <a:p>
            <a:pPr marL="12700" indent="-12700" defTabSz="914400" eaLnBrk="0" hangingPunct="0">
              <a:buSzPct val="80000"/>
              <a:buFont typeface="Zapf Dingbats" charset="2"/>
              <a:buNone/>
            </a:pPr>
            <a:r>
              <a:rPr lang="en-US" sz="1000" b="1">
                <a:latin typeface="+mn-lt"/>
                <a:ea typeface="ＭＳ Ｐゴシック"/>
                <a:cs typeface="Arial" charset="0"/>
              </a:rPr>
              <a:t>7/10: </a:t>
            </a:r>
            <a:r>
              <a:rPr lang="en-US" sz="1000">
                <a:latin typeface="+mn-lt"/>
                <a:ea typeface="ＭＳ Ｐゴシック"/>
                <a:cs typeface="Arial" charset="0"/>
              </a:rPr>
              <a:t>Completed construction of ducts from Manville, NJ – Phillipsburg, NJ</a:t>
            </a:r>
          </a:p>
        </p:txBody>
      </p:sp>
      <p:sp>
        <p:nvSpPr>
          <p:cNvPr id="90122" name="Rectangle 73"/>
          <p:cNvSpPr>
            <a:spLocks noChangeArrowheads="1"/>
          </p:cNvSpPr>
          <p:nvPr>
            <p:custDataLst>
              <p:tags r:id="rId5"/>
            </p:custDataLst>
          </p:nvPr>
        </p:nvSpPr>
        <p:spPr bwMode="gray">
          <a:xfrm>
            <a:off x="4616450" y="1797050"/>
            <a:ext cx="1314450" cy="1047750"/>
          </a:xfrm>
          <a:prstGeom prst="roundRect">
            <a:avLst>
              <a:gd name="adj" fmla="val 16667"/>
            </a:avLst>
          </a:prstGeom>
          <a:solidFill>
            <a:schemeClr val="bg1"/>
          </a:solidFill>
          <a:ln w="19050" algn="ctr">
            <a:solidFill>
              <a:srgbClr val="5B739F"/>
            </a:solidFill>
            <a:miter lim="800000"/>
            <a:headEnd/>
            <a:tailEnd/>
          </a:ln>
        </p:spPr>
        <p:txBody>
          <a:bodyPr lIns="45720" rIns="45720"/>
          <a:lstStyle/>
          <a:p>
            <a:pPr marL="12700" indent="-12700" defTabSz="914400" eaLnBrk="0" hangingPunct="0">
              <a:buSzPct val="80000"/>
              <a:buFont typeface="Zapf Dingbats" charset="2"/>
              <a:buNone/>
            </a:pPr>
            <a:r>
              <a:rPr lang="en-US" sz="1000" b="1">
                <a:latin typeface="+mn-lt"/>
                <a:ea typeface="ＭＳ Ｐゴシック"/>
                <a:cs typeface="Arial" charset="0"/>
              </a:rPr>
              <a:t>10/10: </a:t>
            </a:r>
            <a:r>
              <a:rPr lang="en-US" sz="1000">
                <a:latin typeface="+mn-lt"/>
                <a:ea typeface="ＭＳ Ｐゴシック"/>
                <a:cs typeface="Arial" charset="0"/>
              </a:rPr>
              <a:t>Completed construction of ducts from Chicago, IL – Indiana Harbor, IN</a:t>
            </a:r>
          </a:p>
        </p:txBody>
      </p:sp>
      <p:sp>
        <p:nvSpPr>
          <p:cNvPr id="90123" name="Rectangle 77"/>
          <p:cNvSpPr>
            <a:spLocks noChangeArrowheads="1"/>
          </p:cNvSpPr>
          <p:nvPr>
            <p:custDataLst>
              <p:tags r:id="rId6"/>
            </p:custDataLst>
          </p:nvPr>
        </p:nvSpPr>
        <p:spPr bwMode="gray">
          <a:xfrm>
            <a:off x="6064250" y="1797050"/>
            <a:ext cx="1504950" cy="1047750"/>
          </a:xfrm>
          <a:prstGeom prst="roundRect">
            <a:avLst>
              <a:gd name="adj" fmla="val 16667"/>
            </a:avLst>
          </a:prstGeom>
          <a:solidFill>
            <a:schemeClr val="bg1"/>
          </a:solidFill>
          <a:ln w="19050" algn="ctr">
            <a:solidFill>
              <a:srgbClr val="5B739F"/>
            </a:solidFill>
            <a:miter lim="800000"/>
            <a:headEnd/>
            <a:tailEnd/>
          </a:ln>
        </p:spPr>
        <p:txBody>
          <a:bodyPr lIns="45720" rIns="45720"/>
          <a:lstStyle/>
          <a:p>
            <a:pPr marL="12700" indent="-12700" defTabSz="914400" eaLnBrk="0" hangingPunct="0">
              <a:buSzPct val="80000"/>
              <a:buFont typeface="Zapf Dingbats" charset="2"/>
              <a:buNone/>
            </a:pPr>
            <a:r>
              <a:rPr lang="en-US" sz="1000" b="1" dirty="0">
                <a:latin typeface="+mn-lt"/>
                <a:ea typeface="ＭＳ Ｐゴシック"/>
                <a:cs typeface="Arial" charset="0"/>
              </a:rPr>
              <a:t>9/11: </a:t>
            </a:r>
            <a:r>
              <a:rPr lang="en-US" sz="1000" dirty="0" smtClean="0">
                <a:latin typeface="+mn-lt"/>
                <a:ea typeface="ＭＳ Ｐゴシック"/>
                <a:cs typeface="Arial" charset="0"/>
              </a:rPr>
              <a:t>Major MSO agreement </a:t>
            </a:r>
            <a:r>
              <a:rPr lang="en-US" sz="1000" dirty="0">
                <a:latin typeface="+mn-lt"/>
                <a:ea typeface="ＭＳ Ｐゴシック"/>
                <a:cs typeface="Arial" charset="0"/>
              </a:rPr>
              <a:t>executed</a:t>
            </a:r>
          </a:p>
          <a:p>
            <a:pPr marL="12700" indent="-12700" defTabSz="914400" eaLnBrk="0" hangingPunct="0">
              <a:buSzPct val="80000"/>
              <a:buFont typeface="Zapf Dingbats" charset="2"/>
              <a:buNone/>
            </a:pPr>
            <a:r>
              <a:rPr lang="en-US" sz="1000" dirty="0">
                <a:latin typeface="+mn-lt"/>
                <a:ea typeface="ＭＳ Ｐゴシック"/>
                <a:cs typeface="Arial" charset="0"/>
              </a:rPr>
              <a:t/>
            </a:r>
            <a:br>
              <a:rPr lang="en-US" sz="1000" dirty="0">
                <a:latin typeface="+mn-lt"/>
                <a:ea typeface="ＭＳ Ｐゴシック"/>
                <a:cs typeface="Arial" charset="0"/>
              </a:rPr>
            </a:br>
            <a:endParaRPr lang="en-US" sz="1000" dirty="0">
              <a:latin typeface="+mn-lt"/>
              <a:ea typeface="ＭＳ Ｐゴシック"/>
              <a:cs typeface="Arial" charset="0"/>
            </a:endParaRPr>
          </a:p>
        </p:txBody>
      </p:sp>
      <p:sp>
        <p:nvSpPr>
          <p:cNvPr id="90124" name="Rectangle 81"/>
          <p:cNvSpPr>
            <a:spLocks noChangeArrowheads="1"/>
          </p:cNvSpPr>
          <p:nvPr>
            <p:custDataLst>
              <p:tags r:id="rId7"/>
            </p:custDataLst>
          </p:nvPr>
        </p:nvSpPr>
        <p:spPr bwMode="gray">
          <a:xfrm>
            <a:off x="7693025" y="1797050"/>
            <a:ext cx="1504950" cy="1047750"/>
          </a:xfrm>
          <a:prstGeom prst="roundRect">
            <a:avLst>
              <a:gd name="adj" fmla="val 16667"/>
            </a:avLst>
          </a:prstGeom>
          <a:solidFill>
            <a:schemeClr val="bg1"/>
          </a:solidFill>
          <a:ln w="19050" algn="ctr">
            <a:solidFill>
              <a:srgbClr val="5B739F"/>
            </a:solidFill>
            <a:miter lim="800000"/>
            <a:headEnd/>
            <a:tailEnd/>
          </a:ln>
        </p:spPr>
        <p:txBody>
          <a:bodyPr lIns="45720" rIns="45720"/>
          <a:lstStyle/>
          <a:p>
            <a:pPr marL="12700" indent="-12700" defTabSz="914400" eaLnBrk="0" hangingPunct="0">
              <a:buSzPct val="80000"/>
              <a:buFont typeface="Zapf Dingbats" charset="2"/>
              <a:buNone/>
            </a:pPr>
            <a:r>
              <a:rPr lang="en-US" sz="1000" b="1" dirty="0">
                <a:latin typeface="+mn-lt"/>
                <a:ea typeface="ＭＳ Ｐゴシック"/>
                <a:cs typeface="Arial" charset="0"/>
              </a:rPr>
              <a:t>2/12: </a:t>
            </a:r>
            <a:r>
              <a:rPr lang="en-US" sz="1000" dirty="0">
                <a:latin typeface="+mn-lt"/>
                <a:ea typeface="ＭＳ Ｐゴシック"/>
                <a:cs typeface="Arial" charset="0"/>
              </a:rPr>
              <a:t>Completed </a:t>
            </a:r>
            <a:r>
              <a:rPr lang="en-US" sz="1000" dirty="0" smtClean="0">
                <a:latin typeface="+mn-lt"/>
                <a:ea typeface="ＭＳ Ｐゴシック"/>
                <a:cs typeface="Arial" charset="0"/>
              </a:rPr>
              <a:t>co-construction </a:t>
            </a:r>
            <a:r>
              <a:rPr lang="en-US" sz="1000" dirty="0">
                <a:latin typeface="+mn-lt"/>
                <a:ea typeface="ＭＳ Ｐゴシック"/>
                <a:cs typeface="Arial" charset="0"/>
              </a:rPr>
              <a:t>of 216 count fiber cable in NS duct from </a:t>
            </a:r>
            <a:r>
              <a:rPr lang="en-US" sz="1000" dirty="0" smtClean="0">
                <a:latin typeface="+mn-lt"/>
                <a:ea typeface="ＭＳ Ｐゴシック"/>
                <a:cs typeface="Arial" charset="0"/>
              </a:rPr>
              <a:t>Valdosta, </a:t>
            </a:r>
            <a:r>
              <a:rPr lang="en-US" sz="1000" dirty="0">
                <a:latin typeface="+mn-lt"/>
                <a:ea typeface="ＭＳ Ｐゴシック"/>
                <a:cs typeface="Arial" charset="0"/>
              </a:rPr>
              <a:t>GA – </a:t>
            </a:r>
            <a:r>
              <a:rPr lang="en-US" sz="1000" dirty="0" smtClean="0">
                <a:latin typeface="+mn-lt"/>
                <a:ea typeface="ＭＳ Ｐゴシック"/>
                <a:cs typeface="Arial" charset="0"/>
              </a:rPr>
              <a:t>Macon, </a:t>
            </a:r>
            <a:r>
              <a:rPr lang="en-US" sz="1000" dirty="0">
                <a:latin typeface="+mn-lt"/>
                <a:ea typeface="ＭＳ Ｐゴシック"/>
                <a:cs typeface="Arial" charset="0"/>
              </a:rPr>
              <a:t>GA</a:t>
            </a:r>
          </a:p>
        </p:txBody>
      </p:sp>
      <p:sp>
        <p:nvSpPr>
          <p:cNvPr id="90125" name="Rectangle 83"/>
          <p:cNvSpPr>
            <a:spLocks noChangeArrowheads="1"/>
          </p:cNvSpPr>
          <p:nvPr>
            <p:custDataLst>
              <p:tags r:id="rId8"/>
            </p:custDataLst>
          </p:nvPr>
        </p:nvSpPr>
        <p:spPr bwMode="gray">
          <a:xfrm>
            <a:off x="7892424" y="5280025"/>
            <a:ext cx="1887998" cy="1066800"/>
          </a:xfrm>
          <a:prstGeom prst="roundRect">
            <a:avLst>
              <a:gd name="adj" fmla="val 16667"/>
            </a:avLst>
          </a:prstGeom>
          <a:solidFill>
            <a:schemeClr val="bg1"/>
          </a:solidFill>
          <a:ln w="19050" algn="ctr">
            <a:solidFill>
              <a:srgbClr val="5B739F"/>
            </a:solidFill>
            <a:miter lim="800000"/>
            <a:headEnd/>
            <a:tailEnd/>
          </a:ln>
        </p:spPr>
        <p:txBody>
          <a:bodyPr lIns="45720" rIns="45720"/>
          <a:lstStyle/>
          <a:p>
            <a:pPr marL="12700" indent="-12700" defTabSz="914400" eaLnBrk="0" hangingPunct="0">
              <a:buSzPct val="80000"/>
              <a:buFont typeface="Zapf Dingbats" charset="2"/>
              <a:buNone/>
            </a:pPr>
            <a:r>
              <a:rPr lang="en-US" sz="1000" b="1" dirty="0">
                <a:latin typeface="+mn-lt"/>
                <a:ea typeface="ＭＳ Ｐゴシック"/>
                <a:cs typeface="Arial" charset="0"/>
              </a:rPr>
              <a:t>2/13 – 4</a:t>
            </a:r>
            <a:r>
              <a:rPr lang="en-US" sz="1000" b="1" dirty="0" smtClean="0">
                <a:latin typeface="+mn-lt"/>
                <a:ea typeface="ＭＳ Ｐゴシック"/>
                <a:cs typeface="Arial" charset="0"/>
              </a:rPr>
              <a:t>/14: </a:t>
            </a:r>
            <a:r>
              <a:rPr lang="en-US" sz="1000" dirty="0">
                <a:latin typeface="+mn-lt"/>
                <a:ea typeface="ＭＳ Ｐゴシック"/>
                <a:cs typeface="Arial" charset="0"/>
              </a:rPr>
              <a:t>Completed </a:t>
            </a:r>
            <a:r>
              <a:rPr lang="en-US" sz="1000" dirty="0" smtClean="0">
                <a:latin typeface="+mn-lt"/>
                <a:ea typeface="ＭＳ Ｐゴシック"/>
                <a:cs typeface="Arial" charset="0"/>
              </a:rPr>
              <a:t>and funded deals </a:t>
            </a:r>
            <a:r>
              <a:rPr lang="en-US" sz="1000" dirty="0">
                <a:latin typeface="+mn-lt"/>
                <a:ea typeface="ＭＳ Ｐゴシック"/>
                <a:cs typeface="Arial" charset="0"/>
              </a:rPr>
              <a:t>with </a:t>
            </a:r>
            <a:r>
              <a:rPr lang="en-US" sz="1000" dirty="0" smtClean="0">
                <a:latin typeface="+mn-lt"/>
                <a:ea typeface="ＭＳ Ｐゴシック"/>
                <a:cs typeface="Arial" charset="0"/>
              </a:rPr>
              <a:t>Flagler </a:t>
            </a:r>
            <a:r>
              <a:rPr lang="en-US" sz="1000" smtClean="0">
                <a:latin typeface="+mn-lt"/>
                <a:ea typeface="ＭＳ Ｐゴシック"/>
                <a:cs typeface="Arial" charset="0"/>
              </a:rPr>
              <a:t>and  NS; </a:t>
            </a:r>
            <a:r>
              <a:rPr lang="en-US" sz="1000" dirty="0" smtClean="0">
                <a:latin typeface="+mn-lt"/>
                <a:ea typeface="ＭＳ Ｐゴシック"/>
                <a:cs typeface="Arial" charset="0"/>
              </a:rPr>
              <a:t>MIA - JAX </a:t>
            </a:r>
            <a:r>
              <a:rPr lang="en-US" sz="1000" dirty="0">
                <a:latin typeface="+mn-lt"/>
                <a:ea typeface="ＭＳ Ｐゴシック"/>
                <a:cs typeface="Arial" charset="0"/>
              </a:rPr>
              <a:t>construction </a:t>
            </a:r>
            <a:r>
              <a:rPr lang="en-US" sz="1000" dirty="0" smtClean="0">
                <a:latin typeface="+mn-lt"/>
                <a:ea typeface="ＭＳ Ｐゴシック"/>
                <a:cs typeface="Arial" charset="0"/>
              </a:rPr>
              <a:t>completed; MIA – JAX network live</a:t>
            </a:r>
            <a:endParaRPr lang="en-US" sz="1000" dirty="0">
              <a:latin typeface="+mn-lt"/>
              <a:ea typeface="ＭＳ Ｐゴシック"/>
              <a:cs typeface="Arial" charset="0"/>
            </a:endParaRPr>
          </a:p>
        </p:txBody>
      </p:sp>
      <p:sp>
        <p:nvSpPr>
          <p:cNvPr id="90126" name="Rectangle 64"/>
          <p:cNvSpPr>
            <a:spLocks noChangeArrowheads="1"/>
          </p:cNvSpPr>
          <p:nvPr>
            <p:custDataLst>
              <p:tags r:id="rId9"/>
            </p:custDataLst>
          </p:nvPr>
        </p:nvSpPr>
        <p:spPr bwMode="gray">
          <a:xfrm>
            <a:off x="911225" y="5280025"/>
            <a:ext cx="1149875" cy="1066800"/>
          </a:xfrm>
          <a:prstGeom prst="roundRect">
            <a:avLst>
              <a:gd name="adj" fmla="val 16667"/>
            </a:avLst>
          </a:prstGeom>
          <a:solidFill>
            <a:schemeClr val="bg1"/>
          </a:solidFill>
          <a:ln w="19050" algn="ctr">
            <a:solidFill>
              <a:srgbClr val="5B739F"/>
            </a:solidFill>
            <a:miter lim="800000"/>
            <a:headEnd/>
            <a:tailEnd/>
          </a:ln>
        </p:spPr>
        <p:txBody>
          <a:bodyPr lIns="45720" rIns="45720"/>
          <a:lstStyle/>
          <a:p>
            <a:pPr marL="12700" indent="-12700" defTabSz="914400" eaLnBrk="0" hangingPunct="0">
              <a:buSzPct val="80000"/>
              <a:buFont typeface="Zapf Dingbats" charset="2"/>
              <a:buNone/>
            </a:pPr>
            <a:r>
              <a:rPr lang="en-US" sz="1000" b="1">
                <a:latin typeface="+mn-lt"/>
                <a:ea typeface="ＭＳ Ｐゴシック"/>
                <a:cs typeface="Arial" charset="0"/>
              </a:rPr>
              <a:t>1/09: </a:t>
            </a:r>
            <a:r>
              <a:rPr lang="en-US" sz="1000">
                <a:latin typeface="+mn-lt"/>
                <a:ea typeface="ＭＳ Ｐゴシック"/>
                <a:cs typeface="Arial" charset="0"/>
              </a:rPr>
              <a:t>Initial investments from friends and family</a:t>
            </a:r>
          </a:p>
        </p:txBody>
      </p:sp>
      <p:sp>
        <p:nvSpPr>
          <p:cNvPr id="90127" name="Rectangle 67"/>
          <p:cNvSpPr>
            <a:spLocks noChangeArrowheads="1"/>
          </p:cNvSpPr>
          <p:nvPr>
            <p:custDataLst>
              <p:tags r:id="rId10"/>
            </p:custDataLst>
          </p:nvPr>
        </p:nvSpPr>
        <p:spPr bwMode="gray">
          <a:xfrm>
            <a:off x="2193951" y="5280025"/>
            <a:ext cx="1097889" cy="1066800"/>
          </a:xfrm>
          <a:prstGeom prst="roundRect">
            <a:avLst>
              <a:gd name="adj" fmla="val 16667"/>
            </a:avLst>
          </a:prstGeom>
          <a:solidFill>
            <a:schemeClr val="bg1"/>
          </a:solidFill>
          <a:ln w="19050" algn="ctr">
            <a:solidFill>
              <a:srgbClr val="5B739F"/>
            </a:solidFill>
            <a:miter lim="800000"/>
            <a:headEnd/>
            <a:tailEnd/>
          </a:ln>
        </p:spPr>
        <p:txBody>
          <a:bodyPr lIns="45720" rIns="45720"/>
          <a:lstStyle/>
          <a:p>
            <a:pPr marL="12700" indent="-12700" defTabSz="914400" eaLnBrk="0" hangingPunct="0">
              <a:buSzPct val="80000"/>
              <a:buFont typeface="Zapf Dingbats" charset="2"/>
              <a:buNone/>
            </a:pPr>
            <a:r>
              <a:rPr lang="en-US" sz="1000" b="1">
                <a:latin typeface="+mn-lt"/>
                <a:ea typeface="ＭＳ Ｐゴシック"/>
                <a:cs typeface="Arial" charset="0"/>
              </a:rPr>
              <a:t>1/10: </a:t>
            </a:r>
            <a:r>
              <a:rPr lang="en-US" sz="1000">
                <a:latin typeface="+mn-lt"/>
                <a:ea typeface="ＭＳ Ｐゴシック"/>
                <a:cs typeface="Arial" charset="0"/>
              </a:rPr>
              <a:t>Additional investment from Media &amp; Entertainment family office</a:t>
            </a:r>
          </a:p>
        </p:txBody>
      </p:sp>
      <p:sp>
        <p:nvSpPr>
          <p:cNvPr id="90128" name="Rectangle 71"/>
          <p:cNvSpPr>
            <a:spLocks noChangeArrowheads="1"/>
          </p:cNvSpPr>
          <p:nvPr>
            <p:custDataLst>
              <p:tags r:id="rId11"/>
            </p:custDataLst>
          </p:nvPr>
        </p:nvSpPr>
        <p:spPr bwMode="gray">
          <a:xfrm>
            <a:off x="3454777" y="5280025"/>
            <a:ext cx="1161674" cy="1066800"/>
          </a:xfrm>
          <a:prstGeom prst="roundRect">
            <a:avLst>
              <a:gd name="adj" fmla="val 16667"/>
            </a:avLst>
          </a:prstGeom>
          <a:solidFill>
            <a:schemeClr val="bg1"/>
          </a:solidFill>
          <a:ln w="19050" algn="ctr">
            <a:solidFill>
              <a:srgbClr val="5B739F"/>
            </a:solidFill>
            <a:miter lim="800000"/>
            <a:headEnd/>
            <a:tailEnd/>
          </a:ln>
        </p:spPr>
        <p:txBody>
          <a:bodyPr lIns="45720" rIns="45720"/>
          <a:lstStyle/>
          <a:p>
            <a:pPr marL="12700" indent="-12700" defTabSz="914400" eaLnBrk="0" hangingPunct="0">
              <a:buSzPct val="80000"/>
              <a:buFont typeface="Zapf Dingbats" charset="2"/>
              <a:buNone/>
            </a:pPr>
            <a:r>
              <a:rPr lang="en-US" sz="1000" b="1">
                <a:latin typeface="+mn-lt"/>
                <a:ea typeface="ＭＳ Ｐゴシック"/>
                <a:cs typeface="Arial" charset="0"/>
              </a:rPr>
              <a:t>9/10: </a:t>
            </a:r>
            <a:r>
              <a:rPr lang="en-US" sz="1000">
                <a:latin typeface="+mn-lt"/>
                <a:ea typeface="ＭＳ Ｐゴシック"/>
                <a:cs typeface="Arial" charset="0"/>
              </a:rPr>
              <a:t>Completed construction of ducts from Phillipsburg, NJ – Bethlehem, PA</a:t>
            </a:r>
          </a:p>
        </p:txBody>
      </p:sp>
      <p:sp>
        <p:nvSpPr>
          <p:cNvPr id="90129" name="Rectangle 75"/>
          <p:cNvSpPr>
            <a:spLocks noChangeArrowheads="1"/>
          </p:cNvSpPr>
          <p:nvPr>
            <p:custDataLst>
              <p:tags r:id="rId12"/>
            </p:custDataLst>
          </p:nvPr>
        </p:nvSpPr>
        <p:spPr bwMode="gray">
          <a:xfrm>
            <a:off x="4778735" y="5280025"/>
            <a:ext cx="1152166" cy="1066800"/>
          </a:xfrm>
          <a:prstGeom prst="roundRect">
            <a:avLst>
              <a:gd name="adj" fmla="val 16667"/>
            </a:avLst>
          </a:prstGeom>
          <a:solidFill>
            <a:schemeClr val="bg1"/>
          </a:solidFill>
          <a:ln w="19050" algn="ctr">
            <a:solidFill>
              <a:srgbClr val="5B739F"/>
            </a:solidFill>
            <a:miter lim="800000"/>
            <a:headEnd/>
            <a:tailEnd/>
          </a:ln>
        </p:spPr>
        <p:txBody>
          <a:bodyPr lIns="45720" rIns="45720"/>
          <a:lstStyle/>
          <a:p>
            <a:pPr marL="12700" indent="-12700" defTabSz="914400" eaLnBrk="0" hangingPunct="0">
              <a:buSzPct val="80000"/>
              <a:buFont typeface="Zapf Dingbats" charset="2"/>
              <a:buNone/>
            </a:pPr>
            <a:r>
              <a:rPr lang="en-US" sz="1000" b="1">
                <a:latin typeface="+mn-lt"/>
                <a:ea typeface="ＭＳ Ｐゴシック"/>
                <a:cs typeface="Arial" charset="0"/>
              </a:rPr>
              <a:t>11/10: </a:t>
            </a:r>
            <a:r>
              <a:rPr lang="en-US" sz="1000">
                <a:latin typeface="+mn-lt"/>
                <a:ea typeface="ＭＳ Ｐゴシック"/>
                <a:cs typeface="Arial" charset="0"/>
              </a:rPr>
              <a:t>Customers contacted and negotiation of agreements commenced</a:t>
            </a:r>
          </a:p>
        </p:txBody>
      </p:sp>
      <p:sp>
        <p:nvSpPr>
          <p:cNvPr id="90130" name="Rectangle 79"/>
          <p:cNvSpPr>
            <a:spLocks noChangeArrowheads="1"/>
          </p:cNvSpPr>
          <p:nvPr>
            <p:custDataLst>
              <p:tags r:id="rId13"/>
            </p:custDataLst>
          </p:nvPr>
        </p:nvSpPr>
        <p:spPr bwMode="gray">
          <a:xfrm>
            <a:off x="6064250" y="5280025"/>
            <a:ext cx="1709738" cy="1066800"/>
          </a:xfrm>
          <a:prstGeom prst="roundRect">
            <a:avLst>
              <a:gd name="adj" fmla="val 16667"/>
            </a:avLst>
          </a:prstGeom>
          <a:solidFill>
            <a:schemeClr val="bg1"/>
          </a:solidFill>
          <a:ln w="19050" algn="ctr">
            <a:solidFill>
              <a:srgbClr val="5B739F"/>
            </a:solidFill>
            <a:miter lim="800000"/>
            <a:headEnd/>
            <a:tailEnd/>
          </a:ln>
        </p:spPr>
        <p:txBody>
          <a:bodyPr lIns="45720" rIns="45720"/>
          <a:lstStyle/>
          <a:p>
            <a:pPr marL="12700" indent="-12700" defTabSz="914400" eaLnBrk="0" hangingPunct="0">
              <a:buSzPct val="80000"/>
              <a:buFont typeface="Zapf Dingbats" charset="2"/>
              <a:buNone/>
            </a:pPr>
            <a:r>
              <a:rPr lang="en-US" sz="1000" b="1" dirty="0">
                <a:latin typeface="+mn-lt"/>
                <a:ea typeface="ＭＳ Ｐゴシック"/>
                <a:cs typeface="Arial" charset="0"/>
              </a:rPr>
              <a:t>12/11: </a:t>
            </a:r>
            <a:r>
              <a:rPr lang="en-US" sz="1000" dirty="0">
                <a:latin typeface="+mn-lt"/>
                <a:ea typeface="ＭＳ Ｐゴシック"/>
                <a:cs typeface="Arial" charset="0"/>
              </a:rPr>
              <a:t>Completed construction of ducts in Chicago metropolitan </a:t>
            </a:r>
            <a:r>
              <a:rPr lang="en-US" sz="1000" dirty="0" smtClean="0">
                <a:latin typeface="+mn-lt"/>
                <a:ea typeface="ＭＳ Ｐゴシック"/>
                <a:cs typeface="Arial" charset="0"/>
              </a:rPr>
              <a:t>area;</a:t>
            </a:r>
            <a:endParaRPr lang="en-US" sz="1000" dirty="0">
              <a:latin typeface="+mn-lt"/>
              <a:ea typeface="ＭＳ Ｐゴシック"/>
              <a:cs typeface="Arial" charset="0"/>
            </a:endParaRPr>
          </a:p>
          <a:p>
            <a:pPr marL="12700" indent="-12700" defTabSz="914400" eaLnBrk="0" hangingPunct="0">
              <a:buSzPct val="80000"/>
              <a:buFont typeface="Zapf Dingbats" charset="2"/>
              <a:buNone/>
            </a:pPr>
            <a:r>
              <a:rPr lang="en-US" sz="1000" b="1" dirty="0" smtClean="0">
                <a:latin typeface="+mn-lt"/>
                <a:ea typeface="ＭＳ Ｐゴシック"/>
                <a:cs typeface="Arial" charset="0"/>
              </a:rPr>
              <a:t>12/11</a:t>
            </a:r>
            <a:r>
              <a:rPr lang="en-US" sz="1000" b="1" dirty="0">
                <a:latin typeface="+mn-lt"/>
                <a:ea typeface="ＭＳ Ｐゴシック"/>
                <a:cs typeface="Arial" charset="0"/>
              </a:rPr>
              <a:t>:</a:t>
            </a:r>
            <a:r>
              <a:rPr lang="en-US" sz="1000" dirty="0">
                <a:latin typeface="+mn-lt"/>
                <a:ea typeface="ＭＳ Ｐゴシック"/>
                <a:cs typeface="Arial" charset="0"/>
              </a:rPr>
              <a:t> </a:t>
            </a:r>
            <a:r>
              <a:rPr lang="en-US" sz="1000" dirty="0" smtClean="0">
                <a:latin typeface="+mn-lt"/>
                <a:ea typeface="ＭＳ Ｐゴシック"/>
                <a:cs typeface="Arial" charset="0"/>
              </a:rPr>
              <a:t>RBOC </a:t>
            </a:r>
            <a:r>
              <a:rPr lang="en-US" sz="1000" dirty="0">
                <a:latin typeface="+mn-lt"/>
                <a:ea typeface="ＭＳ Ｐゴシック"/>
                <a:cs typeface="Arial" charset="0"/>
              </a:rPr>
              <a:t>agreement executed</a:t>
            </a:r>
          </a:p>
        </p:txBody>
      </p:sp>
      <p:sp>
        <p:nvSpPr>
          <p:cNvPr id="60" name="Slide Number Placeholder 3"/>
          <p:cNvSpPr txBox="1">
            <a:spLocks noGrp="1"/>
          </p:cNvSpPr>
          <p:nvPr/>
        </p:nvSpPr>
        <p:spPr bwMode="auto">
          <a:xfrm>
            <a:off x="4857369" y="7018338"/>
            <a:ext cx="304800" cy="304800"/>
          </a:xfrm>
          <a:prstGeom prst="rect">
            <a:avLst/>
          </a:prstGeom>
          <a:noFill/>
          <a:ln w="9525">
            <a:noFill/>
            <a:miter lim="800000"/>
            <a:headEnd/>
            <a:tailEnd/>
          </a:ln>
        </p:spPr>
        <p:txBody>
          <a:bodyPr lIns="0" tIns="0" rIns="0" bIns="0" anchor="b"/>
          <a:lstStyle/>
          <a:p>
            <a:pPr algn="ctr"/>
            <a:fld id="{29D9B95D-2008-4164-9E15-E1C12C604A4C}" type="slidenum">
              <a:rPr lang="en-US" sz="1000">
                <a:cs typeface="Arial" charset="0"/>
              </a:rPr>
              <a:pPr algn="ctr"/>
              <a:t>9</a:t>
            </a:fld>
            <a:endParaRPr lang="en-US" sz="1000" dirty="0">
              <a:cs typeface="Arial" charset="0"/>
            </a:endParaRPr>
          </a:p>
        </p:txBody>
      </p:sp>
    </p:spTree>
    <p:custDataLst>
      <p:tags r:id="rId1"/>
    </p:custDataLst>
    <p:extLst>
      <p:ext uri="{BB962C8B-B14F-4D97-AF65-F5344CB8AC3E}">
        <p14:creationId xmlns:p14="http://schemas.microsoft.com/office/powerpoint/2010/main" val="60854789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LIDEPAGENUMBER" val="2"/>
</p:tagLst>
</file>

<file path=ppt/tags/tag10.xml><?xml version="1.0" encoding="utf-8"?>
<p:tagLst xmlns:a="http://schemas.openxmlformats.org/drawingml/2006/main" xmlns:r="http://schemas.openxmlformats.org/officeDocument/2006/relationships" xmlns:p="http://schemas.openxmlformats.org/presentationml/2006/main">
  <p:tag name="SLIDEELEMTYPE" val="56"/>
  <p:tag name="PIECEOFARROW" val="True"/>
  <p:tag name="CALLOUTCODE" val="01-2011"/>
  <p:tag name="FORMATBYTE" val="180"/>
  <p:tag name="LEGALDAYONE" val="True"/>
  <p:tag name="PITCHBOOKPALETTE" val="3.5"/>
  <p:tag name="ISLOCKED" val="True"/>
  <p:tag name="PRINTWIDTH" val="163.875"/>
  <p:tag name="PRINTHEIGHT" val="32"/>
  <p:tag name="DEFAULTLEFT" val="p108!8245"/>
  <p:tag name="DEFAULTTOP" val="p166!8950"/>
  <p:tag name="DEFAULTWIDTH" val="p153!14"/>
  <p:tag name="DEFAULTHEIGHT" val="p33!2353"/>
</p:tagLst>
</file>

<file path=ppt/tags/tag100.xml><?xml version="1.0" encoding="utf-8"?>
<p:tagLst xmlns:a="http://schemas.openxmlformats.org/drawingml/2006/main" xmlns:r="http://schemas.openxmlformats.org/officeDocument/2006/relationships" xmlns:p="http://schemas.openxmlformats.org/presentationml/2006/main">
  <p:tag name="PIECEOFARROW" val="True"/>
  <p:tag name="LEGALDAYONE" val="True"/>
  <p:tag name="PITCHBOOKPALETTE" val="3.5"/>
</p:tagLst>
</file>

<file path=ppt/tags/tag101.xml><?xml version="1.0" encoding="utf-8"?>
<p:tagLst xmlns:a="http://schemas.openxmlformats.org/drawingml/2006/main" xmlns:r="http://schemas.openxmlformats.org/officeDocument/2006/relationships" xmlns:p="http://schemas.openxmlformats.org/presentationml/2006/main">
  <p:tag name="PIECEOFARROW" val="True"/>
  <p:tag name="LEGALDAYONE" val="True"/>
  <p:tag name="PITCHBOOKPALETTE" val="3.5"/>
</p:tagLst>
</file>

<file path=ppt/tags/tag102.xml><?xml version="1.0" encoding="utf-8"?>
<p:tagLst xmlns:a="http://schemas.openxmlformats.org/drawingml/2006/main" xmlns:r="http://schemas.openxmlformats.org/officeDocument/2006/relationships" xmlns:p="http://schemas.openxmlformats.org/presentationml/2006/main">
  <p:tag name="PIECEOFARROW" val="True"/>
  <p:tag name="LEGALDAYONE" val="True"/>
  <p:tag name="PITCHBOOKPALETTE" val="3.5"/>
</p:tagLst>
</file>

<file path=ppt/tags/tag103.xml><?xml version="1.0" encoding="utf-8"?>
<p:tagLst xmlns:a="http://schemas.openxmlformats.org/drawingml/2006/main" xmlns:r="http://schemas.openxmlformats.org/officeDocument/2006/relationships" xmlns:p="http://schemas.openxmlformats.org/presentationml/2006/main">
  <p:tag name="PIECEOFARROW" val="True"/>
  <p:tag name="LEGALDAYONE" val="True"/>
  <p:tag name="PITCHBOOKPALETTE" val="3.5"/>
</p:tagLst>
</file>

<file path=ppt/tags/tag104.xml><?xml version="1.0" encoding="utf-8"?>
<p:tagLst xmlns:a="http://schemas.openxmlformats.org/drawingml/2006/main" xmlns:r="http://schemas.openxmlformats.org/officeDocument/2006/relationships" xmlns:p="http://schemas.openxmlformats.org/presentationml/2006/main">
  <p:tag name="PIECEOFARROW" val="True"/>
  <p:tag name="LEGALDAYONE" val="True"/>
  <p:tag name="PITCHBOOKPALETTE" val="3.5"/>
</p:tagLst>
</file>

<file path=ppt/tags/tag105.xml><?xml version="1.0" encoding="utf-8"?>
<p:tagLst xmlns:a="http://schemas.openxmlformats.org/drawingml/2006/main" xmlns:r="http://schemas.openxmlformats.org/officeDocument/2006/relationships" xmlns:p="http://schemas.openxmlformats.org/presentationml/2006/main">
  <p:tag name="PIECEOFARROW" val="True"/>
  <p:tag name="LEGALDAYONE" val="True"/>
  <p:tag name="PITCHBOOKPALETTE" val="3.5"/>
</p:tagLst>
</file>

<file path=ppt/tags/tag106.xml><?xml version="1.0" encoding="utf-8"?>
<p:tagLst xmlns:a="http://schemas.openxmlformats.org/drawingml/2006/main" xmlns:r="http://schemas.openxmlformats.org/officeDocument/2006/relationships" xmlns:p="http://schemas.openxmlformats.org/presentationml/2006/main">
  <p:tag name="PIECEOFARROW" val="True"/>
  <p:tag name="LEGALDAYONE" val="True"/>
  <p:tag name="PITCHBOOKPALETTE" val="3.5"/>
</p:tagLst>
</file>

<file path=ppt/tags/tag107.xml><?xml version="1.0" encoding="utf-8"?>
<p:tagLst xmlns:a="http://schemas.openxmlformats.org/drawingml/2006/main" xmlns:r="http://schemas.openxmlformats.org/officeDocument/2006/relationships" xmlns:p="http://schemas.openxmlformats.org/presentationml/2006/main">
  <p:tag name="PIECEOFARROW" val="True"/>
  <p:tag name="LEGALDAYONE" val="True"/>
  <p:tag name="PITCHBOOKPALETTE" val="3.5"/>
</p:tagLst>
</file>

<file path=ppt/tags/tag108.xml><?xml version="1.0" encoding="utf-8"?>
<p:tagLst xmlns:a="http://schemas.openxmlformats.org/drawingml/2006/main" xmlns:r="http://schemas.openxmlformats.org/officeDocument/2006/relationships" xmlns:p="http://schemas.openxmlformats.org/presentationml/2006/main">
  <p:tag name="PIECEOFARROW" val="True"/>
  <p:tag name="LEGALDAYONE" val="True"/>
  <p:tag name="PITCHBOOKPALETTE" val="3.5"/>
</p:tagLst>
</file>

<file path=ppt/tags/tag109.xml><?xml version="1.0" encoding="utf-8"?>
<p:tagLst xmlns:a="http://schemas.openxmlformats.org/drawingml/2006/main" xmlns:r="http://schemas.openxmlformats.org/officeDocument/2006/relationships" xmlns:p="http://schemas.openxmlformats.org/presentationml/2006/main">
  <p:tag name="PIECEOFARROW" val="True"/>
  <p:tag name="LEGALDAYONE" val="True"/>
  <p:tag name="PITCHBOOKPALETTE" val="3.5"/>
</p:tagLst>
</file>

<file path=ppt/tags/tag11.xml><?xml version="1.0" encoding="utf-8"?>
<p:tagLst xmlns:a="http://schemas.openxmlformats.org/drawingml/2006/main" xmlns:r="http://schemas.openxmlformats.org/officeDocument/2006/relationships" xmlns:p="http://schemas.openxmlformats.org/presentationml/2006/main">
  <p:tag name="SLIDEELEMTYPE" val="56"/>
  <p:tag name="PIECEOFARROW" val="True"/>
  <p:tag name="CALLOUTCODE" val="01-2011"/>
  <p:tag name="FORMATBYTE" val="180"/>
  <p:tag name="LEGALDAYONE" val="True"/>
  <p:tag name="PITCHBOOKPALETTE" val="3.5"/>
  <p:tag name="ISLOCKED" val="True"/>
  <p:tag name="PRINTWIDTH" val="163.875"/>
  <p:tag name="PRINTHEIGHT" val="32"/>
  <p:tag name="DEFAULTLEFT" val="p108!8245"/>
  <p:tag name="DEFAULTTOP" val="p166!8950"/>
  <p:tag name="DEFAULTWIDTH" val="p153!14"/>
  <p:tag name="DEFAULTHEIGHT" val="p33!2353"/>
</p:tagLst>
</file>

<file path=ppt/tags/tag110.xml><?xml version="1.0" encoding="utf-8"?>
<p:tagLst xmlns:a="http://schemas.openxmlformats.org/drawingml/2006/main" xmlns:r="http://schemas.openxmlformats.org/officeDocument/2006/relationships" xmlns:p="http://schemas.openxmlformats.org/presentationml/2006/main">
  <p:tag name="PIECEOFARROW" val="True"/>
  <p:tag name="LEGALDAYONE" val="True"/>
  <p:tag name="PITCHBOOKPALETTE" val="3.5"/>
</p:tagLst>
</file>

<file path=ppt/tags/tag111.xml><?xml version="1.0" encoding="utf-8"?>
<p:tagLst xmlns:a="http://schemas.openxmlformats.org/drawingml/2006/main" xmlns:r="http://schemas.openxmlformats.org/officeDocument/2006/relationships" xmlns:p="http://schemas.openxmlformats.org/presentationml/2006/main">
  <p:tag name="PIECEOFARROW" val="True"/>
  <p:tag name="LEGALDAYONE" val="True"/>
  <p:tag name="PITCHBOOKPALETTE" val="3.5"/>
</p:tagLst>
</file>

<file path=ppt/tags/tag112.xml><?xml version="1.0" encoding="utf-8"?>
<p:tagLst xmlns:a="http://schemas.openxmlformats.org/drawingml/2006/main" xmlns:r="http://schemas.openxmlformats.org/officeDocument/2006/relationships" xmlns:p="http://schemas.openxmlformats.org/presentationml/2006/main">
  <p:tag name="PIECEOFARROW" val="True"/>
  <p:tag name="LEGALDAYONE" val="True"/>
  <p:tag name="PITCHBOOKPALETTE" val="3.5"/>
</p:tagLst>
</file>

<file path=ppt/tags/tag113.xml><?xml version="1.0" encoding="utf-8"?>
<p:tagLst xmlns:a="http://schemas.openxmlformats.org/drawingml/2006/main" xmlns:r="http://schemas.openxmlformats.org/officeDocument/2006/relationships" xmlns:p="http://schemas.openxmlformats.org/presentationml/2006/main">
  <p:tag name="PIECEOFARROW" val="True"/>
  <p:tag name="LEGALDAYONE" val="True"/>
  <p:tag name="PITCHBOOKPALETTE" val="3.5"/>
</p:tagLst>
</file>

<file path=ppt/tags/tag114.xml><?xml version="1.0" encoding="utf-8"?>
<p:tagLst xmlns:a="http://schemas.openxmlformats.org/drawingml/2006/main" xmlns:r="http://schemas.openxmlformats.org/officeDocument/2006/relationships" xmlns:p="http://schemas.openxmlformats.org/presentationml/2006/main">
  <p:tag name="PIECEOFARROW" val="True"/>
  <p:tag name="LEGALDAYONE" val="True"/>
  <p:tag name="PITCHBOOKPALETTE" val="3.5"/>
</p:tagLst>
</file>

<file path=ppt/tags/tag115.xml><?xml version="1.0" encoding="utf-8"?>
<p:tagLst xmlns:a="http://schemas.openxmlformats.org/drawingml/2006/main" xmlns:r="http://schemas.openxmlformats.org/officeDocument/2006/relationships" xmlns:p="http://schemas.openxmlformats.org/presentationml/2006/main">
  <p:tag name="PIECEOFARROW" val="True"/>
  <p:tag name="LEGALDAYONE" val="True"/>
  <p:tag name="PITCHBOOKPALETTE" val="3.5"/>
</p:tagLst>
</file>

<file path=ppt/tags/tag116.xml><?xml version="1.0" encoding="utf-8"?>
<p:tagLst xmlns:a="http://schemas.openxmlformats.org/drawingml/2006/main" xmlns:r="http://schemas.openxmlformats.org/officeDocument/2006/relationships" xmlns:p="http://schemas.openxmlformats.org/presentationml/2006/main">
  <p:tag name="PIECEOFARROW" val="True"/>
  <p:tag name="LEGALDAYONE" val="True"/>
  <p:tag name="PITCHBOOKPALETTE" val="3.5"/>
</p:tagLst>
</file>

<file path=ppt/tags/tag117.xml><?xml version="1.0" encoding="utf-8"?>
<p:tagLst xmlns:a="http://schemas.openxmlformats.org/drawingml/2006/main" xmlns:r="http://schemas.openxmlformats.org/officeDocument/2006/relationships" xmlns:p="http://schemas.openxmlformats.org/presentationml/2006/main">
  <p:tag name="PIECEOFARROW" val="True"/>
  <p:tag name="LEGALDAYONE" val="True"/>
  <p:tag name="PITCHBOOKPALETTE" val="3.5"/>
</p:tagLst>
</file>

<file path=ppt/tags/tag118.xml><?xml version="1.0" encoding="utf-8"?>
<p:tagLst xmlns:a="http://schemas.openxmlformats.org/drawingml/2006/main" xmlns:r="http://schemas.openxmlformats.org/officeDocument/2006/relationships" xmlns:p="http://schemas.openxmlformats.org/presentationml/2006/main">
  <p:tag name="PIECEOFARROW" val="True"/>
  <p:tag name="LEGALDAYONE" val="True"/>
  <p:tag name="PITCHBOOKPALETTE" val="3.5"/>
</p:tagLst>
</file>

<file path=ppt/tags/tag119.xml><?xml version="1.0" encoding="utf-8"?>
<p:tagLst xmlns:a="http://schemas.openxmlformats.org/drawingml/2006/main" xmlns:r="http://schemas.openxmlformats.org/officeDocument/2006/relationships" xmlns:p="http://schemas.openxmlformats.org/presentationml/2006/main">
  <p:tag name="SLIDEPAGENUMBER" val="2"/>
</p:tagLst>
</file>

<file path=ppt/tags/tag12.xml><?xml version="1.0" encoding="utf-8"?>
<p:tagLst xmlns:a="http://schemas.openxmlformats.org/drawingml/2006/main" xmlns:r="http://schemas.openxmlformats.org/officeDocument/2006/relationships" xmlns:p="http://schemas.openxmlformats.org/presentationml/2006/main">
  <p:tag name="SLIDEELEMTYPE" val="56"/>
  <p:tag name="PIECEOFARROW" val="True"/>
  <p:tag name="CALLOUTCODE" val="01-2011"/>
  <p:tag name="FORMATBYTE" val="180"/>
  <p:tag name="LEGALDAYONE" val="True"/>
  <p:tag name="PITCHBOOKPALETTE" val="3.5"/>
  <p:tag name="ISLOCKED" val="True"/>
  <p:tag name="PRINTWIDTH" val="163.875"/>
  <p:tag name="PRINTHEIGHT" val="32"/>
  <p:tag name="DEFAULTLEFT" val="p108!8245"/>
  <p:tag name="DEFAULTTOP" val="p166!8950"/>
  <p:tag name="DEFAULTWIDTH" val="p153!14"/>
  <p:tag name="DEFAULTHEIGHT" val="p33!2353"/>
</p:tagLst>
</file>

<file path=ppt/tags/tag120.xml><?xml version="1.0" encoding="utf-8"?>
<p:tagLst xmlns:a="http://schemas.openxmlformats.org/drawingml/2006/main" xmlns:r="http://schemas.openxmlformats.org/officeDocument/2006/relationships" xmlns:p="http://schemas.openxmlformats.org/presentationml/2006/main">
  <p:tag name="SLIDETYPE" val="3"/>
  <p:tag name="WSPAGENUMBER" val="1"/>
  <p:tag name="INCLUDEINTOC" val="0"/>
  <p:tag name="GUID" val="C2A5722D-9ACA-11D4-AB8E-0010A4E5E143"/>
  <p:tag name="NAME" val="Blank Slide"/>
  <p:tag name="GREYBORDERS" val="True"/>
  <p:tag name="SPACEBETWEENOBJECTS" val="p9"/>
  <p:tag name="FONTRATIO" val="p1"/>
  <p:tag name="SLIDELEFTMARGIN" val="p36"/>
  <p:tag name="SLIDERIGHTMARGIN" val="p756"/>
  <p:tag name="SLIDETOPMARGIN" val="p36"/>
  <p:tag name="SLIDEBOTTOMMARGIN" val="p576"/>
  <p:tag name="LEFTCOLLEFTMARGIN" val="p36"/>
  <p:tag name="LEFTCOLRIGHTMARGIN" val="p738"/>
  <p:tag name="RIGHTCOLLEFTMARGIN" val="p0"/>
  <p:tag name="RIGHTCOLRIGHTMARGIN" val="p0"/>
  <p:tag name="ARRANGETOGRID" val="False"/>
  <p:tag name="LEFTCOLTOPMARGIN" val="p126"/>
  <p:tag name="RIGHTCOLTOPMARGIN" val="p126"/>
  <p:tag name="LEFTCOLBOTTOMMARGIN" val="p535"/>
  <p:tag name="RIGHTCOLBOTTOMMARGIN" val="p535"/>
  <p:tag name="SLIDEPAGENUMBER" val="27"/>
</p:tagLst>
</file>

<file path=ppt/tags/tag121.xml><?xml version="1.0" encoding="utf-8"?>
<p:tagLst xmlns:a="http://schemas.openxmlformats.org/drawingml/2006/main" xmlns:r="http://schemas.openxmlformats.org/officeDocument/2006/relationships" xmlns:p="http://schemas.openxmlformats.org/presentationml/2006/main">
  <p:tag name="SLIDEPAGENUMBER" val="22"/>
</p:tagLst>
</file>

<file path=ppt/tags/tag122.xml><?xml version="1.0" encoding="utf-8"?>
<p:tagLst xmlns:a="http://schemas.openxmlformats.org/drawingml/2006/main" xmlns:r="http://schemas.openxmlformats.org/officeDocument/2006/relationships" xmlns:p="http://schemas.openxmlformats.org/presentationml/2006/main">
  <p:tag name="SLIDEPAGENUMBER" val="5"/>
</p:tagLst>
</file>

<file path=ppt/tags/tag13.xml><?xml version="1.0" encoding="utf-8"?>
<p:tagLst xmlns:a="http://schemas.openxmlformats.org/drawingml/2006/main" xmlns:r="http://schemas.openxmlformats.org/officeDocument/2006/relationships" xmlns:p="http://schemas.openxmlformats.org/presentationml/2006/main">
  <p:tag name="SLIDEELEMTYPE" val="56"/>
  <p:tag name="PIECEOFARROW" val="True"/>
  <p:tag name="CALLOUTCODE" val="01-2011"/>
  <p:tag name="FORMATBYTE" val="180"/>
  <p:tag name="LEGALDAYONE" val="True"/>
  <p:tag name="PITCHBOOKPALETTE" val="3.5"/>
  <p:tag name="ISLOCKED" val="True"/>
  <p:tag name="PRINTWIDTH" val="163.875"/>
  <p:tag name="PRINTHEIGHT" val="32"/>
  <p:tag name="DEFAULTLEFT" val="p108!8245"/>
  <p:tag name="DEFAULTTOP" val="p166!8950"/>
  <p:tag name="DEFAULTWIDTH" val="p153!14"/>
  <p:tag name="DEFAULTHEIGHT" val="p33!2353"/>
</p:tagLst>
</file>

<file path=ppt/tags/tag14.xml><?xml version="1.0" encoding="utf-8"?>
<p:tagLst xmlns:a="http://schemas.openxmlformats.org/drawingml/2006/main" xmlns:r="http://schemas.openxmlformats.org/officeDocument/2006/relationships" xmlns:p="http://schemas.openxmlformats.org/presentationml/2006/main">
  <p:tag name="SLIDEELEMTYPE" val="56"/>
  <p:tag name="PIECEOFARROW" val="True"/>
  <p:tag name="CALLOUTCODE" val="01-2011"/>
  <p:tag name="FORMATBYTE" val="180"/>
  <p:tag name="LEGALDAYONE" val="True"/>
  <p:tag name="PITCHBOOKPALETTE" val="3.5"/>
  <p:tag name="ISLOCKED" val="True"/>
  <p:tag name="PRINTWIDTH" val="163.875"/>
  <p:tag name="PRINTHEIGHT" val="32"/>
  <p:tag name="DEFAULTLEFT" val="p108!8245"/>
  <p:tag name="DEFAULTTOP" val="p166!8950"/>
  <p:tag name="DEFAULTWIDTH" val="p153!14"/>
  <p:tag name="DEFAULTHEIGHT" val="p33!2353"/>
</p:tagLst>
</file>

<file path=ppt/tags/tag15.xml><?xml version="1.0" encoding="utf-8"?>
<p:tagLst xmlns:a="http://schemas.openxmlformats.org/drawingml/2006/main" xmlns:r="http://schemas.openxmlformats.org/officeDocument/2006/relationships" xmlns:p="http://schemas.openxmlformats.org/presentationml/2006/main">
  <p:tag name="SLIDEELEMTYPE" val="56"/>
  <p:tag name="PIECEOFARROW" val="True"/>
  <p:tag name="CALLOUTCODE" val="01-2011"/>
  <p:tag name="FORMATBYTE" val="180"/>
  <p:tag name="LEGALDAYONE" val="True"/>
  <p:tag name="PITCHBOOKPALETTE" val="3.5"/>
  <p:tag name="ISLOCKED" val="True"/>
  <p:tag name="PRINTWIDTH" val="163.875"/>
  <p:tag name="PRINTHEIGHT" val="32"/>
  <p:tag name="DEFAULTLEFT" val="p108!8245"/>
  <p:tag name="DEFAULTTOP" val="p166!8950"/>
  <p:tag name="DEFAULTWIDTH" val="p153!14"/>
  <p:tag name="DEFAULTHEIGHT" val="p33!2353"/>
</p:tagLst>
</file>

<file path=ppt/tags/tag16.xml><?xml version="1.0" encoding="utf-8"?>
<p:tagLst xmlns:a="http://schemas.openxmlformats.org/drawingml/2006/main" xmlns:r="http://schemas.openxmlformats.org/officeDocument/2006/relationships" xmlns:p="http://schemas.openxmlformats.org/presentationml/2006/main">
  <p:tag name="SLIDEELEMTYPE" val="56"/>
  <p:tag name="PIECEOFARROW" val="True"/>
  <p:tag name="CALLOUTCODE" val="01-2011"/>
  <p:tag name="FORMATBYTE" val="180"/>
  <p:tag name="LEGALDAYONE" val="True"/>
  <p:tag name="PITCHBOOKPALETTE" val="3.5"/>
  <p:tag name="ISLOCKED" val="True"/>
  <p:tag name="PRINTWIDTH" val="163.875"/>
  <p:tag name="PRINTHEIGHT" val="32"/>
  <p:tag name="DEFAULTLEFT" val="p108!8245"/>
  <p:tag name="DEFAULTTOP" val="p166!8950"/>
  <p:tag name="DEFAULTWIDTH" val="p153!14"/>
  <p:tag name="DEFAULTHEIGHT" val="p33!2353"/>
</p:tagLst>
</file>

<file path=ppt/tags/tag17.xml><?xml version="1.0" encoding="utf-8"?>
<p:tagLst xmlns:a="http://schemas.openxmlformats.org/drawingml/2006/main" xmlns:r="http://schemas.openxmlformats.org/officeDocument/2006/relationships" xmlns:p="http://schemas.openxmlformats.org/presentationml/2006/main">
  <p:tag name="SLIDEELEMTYPE" val="56"/>
  <p:tag name="PIECEOFARROW" val="True"/>
  <p:tag name="CALLOUTCODE" val="01-2011"/>
  <p:tag name="FORMATBYTE" val="180"/>
  <p:tag name="LEGALDAYONE" val="True"/>
  <p:tag name="PITCHBOOKPALETTE" val="3.5"/>
  <p:tag name="ISLOCKED" val="True"/>
  <p:tag name="PRINTWIDTH" val="163.875"/>
  <p:tag name="PRINTHEIGHT" val="32"/>
  <p:tag name="DEFAULTLEFT" val="p108!8245"/>
  <p:tag name="DEFAULTTOP" val="p166!8950"/>
  <p:tag name="DEFAULTWIDTH" val="p153!14"/>
  <p:tag name="DEFAULTHEIGHT" val="p33!2353"/>
</p:tagLst>
</file>

<file path=ppt/tags/tag18.xml><?xml version="1.0" encoding="utf-8"?>
<p:tagLst xmlns:a="http://schemas.openxmlformats.org/drawingml/2006/main" xmlns:r="http://schemas.openxmlformats.org/officeDocument/2006/relationships" xmlns:p="http://schemas.openxmlformats.org/presentationml/2006/main">
  <p:tag name="SLIDEELEMTYPE" val="56"/>
  <p:tag name="PIECEOFARROW" val="True"/>
  <p:tag name="CALLOUTCODE" val="01-2011"/>
  <p:tag name="FORMATBYTE" val="180"/>
  <p:tag name="LEGALDAYONE" val="True"/>
  <p:tag name="PITCHBOOKPALETTE" val="3.5"/>
  <p:tag name="ISLOCKED" val="True"/>
  <p:tag name="PRINTWIDTH" val="163.875"/>
  <p:tag name="PRINTHEIGHT" val="32"/>
  <p:tag name="DEFAULTLEFT" val="p108!8245"/>
  <p:tag name="DEFAULTTOP" val="p166!8950"/>
  <p:tag name="DEFAULTWIDTH" val="p153!14"/>
  <p:tag name="DEFAULTHEIGHT" val="p33!2353"/>
</p:tagLst>
</file>

<file path=ppt/tags/tag19.xml><?xml version="1.0" encoding="utf-8"?>
<p:tagLst xmlns:a="http://schemas.openxmlformats.org/drawingml/2006/main" xmlns:r="http://schemas.openxmlformats.org/officeDocument/2006/relationships" xmlns:p="http://schemas.openxmlformats.org/presentationml/2006/main">
  <p:tag name="SLIDEELEMTYPE" val="56"/>
  <p:tag name="PIECEOFARROW" val="True"/>
  <p:tag name="CALLOUTCODE" val="01-2011"/>
  <p:tag name="FORMATBYTE" val="180"/>
  <p:tag name="LEGALDAYONE" val="True"/>
  <p:tag name="PITCHBOOKPALETTE" val="3.5"/>
  <p:tag name="ISLOCKED" val="True"/>
  <p:tag name="PRINTWIDTH" val="163.875"/>
  <p:tag name="PRINTHEIGHT" val="32"/>
  <p:tag name="DEFAULTLEFT" val="p108!8245"/>
  <p:tag name="DEFAULTTOP" val="p166!8950"/>
  <p:tag name="DEFAULTWIDTH" val="p153!14"/>
  <p:tag name="DEFAULTHEIGHT" val="p33!2353"/>
</p:tagLst>
</file>

<file path=ppt/tags/tag2.xml><?xml version="1.0" encoding="utf-8"?>
<p:tagLst xmlns:a="http://schemas.openxmlformats.org/drawingml/2006/main" xmlns:r="http://schemas.openxmlformats.org/officeDocument/2006/relationships" xmlns:p="http://schemas.openxmlformats.org/presentationml/2006/main">
  <p:tag name="SLIDEPAGENUMBER" val="2"/>
</p:tagLst>
</file>

<file path=ppt/tags/tag20.xml><?xml version="1.0" encoding="utf-8"?>
<p:tagLst xmlns:a="http://schemas.openxmlformats.org/drawingml/2006/main" xmlns:r="http://schemas.openxmlformats.org/officeDocument/2006/relationships" xmlns:p="http://schemas.openxmlformats.org/presentationml/2006/main">
  <p:tag name="SLIDEELEMTYPE" val="56"/>
  <p:tag name="PIECEOFARROW" val="True"/>
  <p:tag name="CALLOUTCODE" val="01-2011"/>
  <p:tag name="FORMATBYTE" val="180"/>
  <p:tag name="LEGALDAYONE" val="True"/>
  <p:tag name="PITCHBOOKPALETTE" val="3.5"/>
  <p:tag name="ISLOCKED" val="True"/>
  <p:tag name="PRINTWIDTH" val="163.875"/>
  <p:tag name="PRINTHEIGHT" val="32"/>
  <p:tag name="DEFAULTLEFT" val="p108!8245"/>
  <p:tag name="DEFAULTTOP" val="p166!8950"/>
  <p:tag name="DEFAULTWIDTH" val="p153!14"/>
  <p:tag name="DEFAULTHEIGHT" val="p33!2353"/>
</p:tagLst>
</file>

<file path=ppt/tags/tag21.xml><?xml version="1.0" encoding="utf-8"?>
<p:tagLst xmlns:a="http://schemas.openxmlformats.org/drawingml/2006/main" xmlns:r="http://schemas.openxmlformats.org/officeDocument/2006/relationships" xmlns:p="http://schemas.openxmlformats.org/presentationml/2006/main">
  <p:tag name="SLIDEELEMTYPE" val="56"/>
  <p:tag name="PIECEOFARROW" val="True"/>
  <p:tag name="CALLOUTCODE" val="01-2011"/>
  <p:tag name="FORMATBYTE" val="180"/>
  <p:tag name="LEGALDAYONE" val="True"/>
  <p:tag name="PITCHBOOKPALETTE" val="3.5"/>
  <p:tag name="ISLOCKED" val="True"/>
  <p:tag name="PRINTWIDTH" val="163.875"/>
  <p:tag name="PRINTHEIGHT" val="32"/>
  <p:tag name="DEFAULTLEFT" val="p108!8245"/>
  <p:tag name="DEFAULTTOP" val="p166!8950"/>
  <p:tag name="DEFAULTWIDTH" val="p153!14"/>
  <p:tag name="DEFAULTHEIGHT" val="p33!2353"/>
</p:tagLst>
</file>

<file path=ppt/tags/tag22.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23.xml><?xml version="1.0" encoding="utf-8"?>
<p:tagLst xmlns:a="http://schemas.openxmlformats.org/drawingml/2006/main" xmlns:r="http://schemas.openxmlformats.org/officeDocument/2006/relationships" xmlns:p="http://schemas.openxmlformats.org/presentationml/2006/main">
  <p:tag name="PIECEOFARROW" val="True"/>
  <p:tag name="LEGALDAYONE" val="True"/>
  <p:tag name="PITCHBOOKPALETTE" val="3.5"/>
</p:tagLst>
</file>

<file path=ppt/tags/tag24.xml><?xml version="1.0" encoding="utf-8"?>
<p:tagLst xmlns:a="http://schemas.openxmlformats.org/drawingml/2006/main" xmlns:r="http://schemas.openxmlformats.org/officeDocument/2006/relationships" xmlns:p="http://schemas.openxmlformats.org/presentationml/2006/main">
  <p:tag name="SLIDEELEMTYPE" val="55"/>
  <p:tag name="PIECEOFARROW" val="True"/>
  <p:tag name="FORMATBYTE" val="180"/>
  <p:tag name="STARTMONTH" val="40544"/>
  <p:tag name="ENDMONTH" val="42370"/>
  <p:tag name="LEGALDAYONE" val="True"/>
  <p:tag name="PITCHBOOKPALETTE" val="3.5"/>
</p:tagLst>
</file>

<file path=ppt/tags/tag25.xml><?xml version="1.0" encoding="utf-8"?>
<p:tagLst xmlns:a="http://schemas.openxmlformats.org/drawingml/2006/main" xmlns:r="http://schemas.openxmlformats.org/officeDocument/2006/relationships" xmlns:p="http://schemas.openxmlformats.org/presentationml/2006/main">
  <p:tag name="PIECEOFARROW" val="True"/>
  <p:tag name="LEGALDAYONE" val="True"/>
  <p:tag name="PITCHBOOKPALETTE" val="3.5"/>
</p:tagLst>
</file>

<file path=ppt/tags/tag26.xml><?xml version="1.0" encoding="utf-8"?>
<p:tagLst xmlns:a="http://schemas.openxmlformats.org/drawingml/2006/main" xmlns:r="http://schemas.openxmlformats.org/officeDocument/2006/relationships" xmlns:p="http://schemas.openxmlformats.org/presentationml/2006/main">
  <p:tag name="PIECEOFARROW" val="True"/>
  <p:tag name="LEGALDAYONE" val="True"/>
  <p:tag name="PITCHBOOKPALETTE" val="3.5"/>
</p:tagLst>
</file>

<file path=ppt/tags/tag27.xml><?xml version="1.0" encoding="utf-8"?>
<p:tagLst xmlns:a="http://schemas.openxmlformats.org/drawingml/2006/main" xmlns:r="http://schemas.openxmlformats.org/officeDocument/2006/relationships" xmlns:p="http://schemas.openxmlformats.org/presentationml/2006/main">
  <p:tag name="PIECEOFARROW" val="True"/>
  <p:tag name="LEGALDAYONE" val="True"/>
  <p:tag name="PITCHBOOKPALETTE" val="3.5"/>
</p:tagLst>
</file>

<file path=ppt/tags/tag28.xml><?xml version="1.0" encoding="utf-8"?>
<p:tagLst xmlns:a="http://schemas.openxmlformats.org/drawingml/2006/main" xmlns:r="http://schemas.openxmlformats.org/officeDocument/2006/relationships" xmlns:p="http://schemas.openxmlformats.org/presentationml/2006/main">
  <p:tag name="PIECEOFARROW" val="True"/>
  <p:tag name="LEGALDAYONE" val="True"/>
  <p:tag name="PITCHBOOKPALETTE" val="3.5"/>
</p:tagLst>
</file>

<file path=ppt/tags/tag29.xml><?xml version="1.0" encoding="utf-8"?>
<p:tagLst xmlns:a="http://schemas.openxmlformats.org/drawingml/2006/main" xmlns:r="http://schemas.openxmlformats.org/officeDocument/2006/relationships" xmlns:p="http://schemas.openxmlformats.org/presentationml/2006/main">
  <p:tag name="PIECEOFARROW" val="True"/>
  <p:tag name="LEGALDAYONE" val="True"/>
  <p:tag name="PITCHBOOKPALETTE" val="3.5"/>
</p:tagLst>
</file>

<file path=ppt/tags/tag3.xml><?xml version="1.0" encoding="utf-8"?>
<p:tagLst xmlns:a="http://schemas.openxmlformats.org/drawingml/2006/main" xmlns:r="http://schemas.openxmlformats.org/officeDocument/2006/relationships" xmlns:p="http://schemas.openxmlformats.org/presentationml/2006/main">
  <p:tag name="SLIDETYPE" val="3"/>
  <p:tag name="WSPAGENUMBER" val="1"/>
  <p:tag name="INCLUDEINTOC" val="0"/>
  <p:tag name="GUID" val="C2A5722D-9ACA-11D4-AB8E-0010A4E5E143"/>
  <p:tag name="NAME" val="Blank Slide"/>
  <p:tag name="GREYBORDERS" val="True"/>
  <p:tag name="SPACEBETWEENOBJECTS" val="p9"/>
  <p:tag name="FONTRATIO" val="p1"/>
  <p:tag name="SLIDELEFTMARGIN" val="p36"/>
  <p:tag name="SLIDERIGHTMARGIN" val="p756"/>
  <p:tag name="SLIDETOPMARGIN" val="p36"/>
  <p:tag name="SLIDEBOTTOMMARGIN" val="p576"/>
  <p:tag name="LEFTCOLLEFTMARGIN" val="p36"/>
  <p:tag name="LEFTCOLRIGHTMARGIN" val="p738"/>
  <p:tag name="RIGHTCOLLEFTMARGIN" val="p0"/>
  <p:tag name="RIGHTCOLRIGHTMARGIN" val="p0"/>
  <p:tag name="ARRANGETOGRID" val="False"/>
  <p:tag name="LEFTCOLTOPMARGIN" val="p126"/>
  <p:tag name="RIGHTCOLTOPMARGIN" val="p126"/>
  <p:tag name="LEFTCOLBOTTOMMARGIN" val="p535"/>
  <p:tag name="RIGHTCOLBOTTOMMARGIN" val="p535"/>
  <p:tag name="SLIDEPAGENUMBER" val="10"/>
</p:tagLst>
</file>

<file path=ppt/tags/tag30.xml><?xml version="1.0" encoding="utf-8"?>
<p:tagLst xmlns:a="http://schemas.openxmlformats.org/drawingml/2006/main" xmlns:r="http://schemas.openxmlformats.org/officeDocument/2006/relationships" xmlns:p="http://schemas.openxmlformats.org/presentationml/2006/main">
  <p:tag name="PIECEOFARROW" val="True"/>
  <p:tag name="LEGALDAYONE" val="True"/>
  <p:tag name="PITCHBOOKPALETTE" val="3.5"/>
</p:tagLst>
</file>

<file path=ppt/tags/tag31.xml><?xml version="1.0" encoding="utf-8"?>
<p:tagLst xmlns:a="http://schemas.openxmlformats.org/drawingml/2006/main" xmlns:r="http://schemas.openxmlformats.org/officeDocument/2006/relationships" xmlns:p="http://schemas.openxmlformats.org/presentationml/2006/main">
  <p:tag name="PIECEOFARROW" val="True"/>
  <p:tag name="LEGALDAYONE" val="True"/>
  <p:tag name="PITCHBOOKPALETTE" val="3.5"/>
</p:tagLst>
</file>

<file path=ppt/tags/tag32.xml><?xml version="1.0" encoding="utf-8"?>
<p:tagLst xmlns:a="http://schemas.openxmlformats.org/drawingml/2006/main" xmlns:r="http://schemas.openxmlformats.org/officeDocument/2006/relationships" xmlns:p="http://schemas.openxmlformats.org/presentationml/2006/main">
  <p:tag name="PIECEOFARROW" val="True"/>
  <p:tag name="LEGALDAYONE" val="True"/>
  <p:tag name="PITCHBOOKPALETTE" val="3.5"/>
</p:tagLst>
</file>

<file path=ppt/tags/tag33.xml><?xml version="1.0" encoding="utf-8"?>
<p:tagLst xmlns:a="http://schemas.openxmlformats.org/drawingml/2006/main" xmlns:r="http://schemas.openxmlformats.org/officeDocument/2006/relationships" xmlns:p="http://schemas.openxmlformats.org/presentationml/2006/main">
  <p:tag name="PIECEOFARROW" val="True"/>
  <p:tag name="LEGALDAYONE" val="True"/>
  <p:tag name="PITCHBOOKPALETTE" val="3.5"/>
</p:tagLst>
</file>

<file path=ppt/tags/tag34.xml><?xml version="1.0" encoding="utf-8"?>
<p:tagLst xmlns:a="http://schemas.openxmlformats.org/drawingml/2006/main" xmlns:r="http://schemas.openxmlformats.org/officeDocument/2006/relationships" xmlns:p="http://schemas.openxmlformats.org/presentationml/2006/main">
  <p:tag name="PIECEOFARROW" val="True"/>
  <p:tag name="LEGALDAYONE" val="True"/>
  <p:tag name="PITCHBOOKPALETTE" val="3.5"/>
</p:tagLst>
</file>

<file path=ppt/tags/tag35.xml><?xml version="1.0" encoding="utf-8"?>
<p:tagLst xmlns:a="http://schemas.openxmlformats.org/drawingml/2006/main" xmlns:r="http://schemas.openxmlformats.org/officeDocument/2006/relationships" xmlns:p="http://schemas.openxmlformats.org/presentationml/2006/main">
  <p:tag name="PIECEOFARROW" val="True"/>
  <p:tag name="LEGALDAYONE" val="True"/>
  <p:tag name="PITCHBOOKPALETTE" val="3.5"/>
</p:tagLst>
</file>

<file path=ppt/tags/tag36.xml><?xml version="1.0" encoding="utf-8"?>
<p:tagLst xmlns:a="http://schemas.openxmlformats.org/drawingml/2006/main" xmlns:r="http://schemas.openxmlformats.org/officeDocument/2006/relationships" xmlns:p="http://schemas.openxmlformats.org/presentationml/2006/main">
  <p:tag name="PIECEOFARROW" val="True"/>
  <p:tag name="LEGALDAYONE" val="True"/>
  <p:tag name="PITCHBOOKPALETTE" val="3.5"/>
</p:tagLst>
</file>

<file path=ppt/tags/tag37.xml><?xml version="1.0" encoding="utf-8"?>
<p:tagLst xmlns:a="http://schemas.openxmlformats.org/drawingml/2006/main" xmlns:r="http://schemas.openxmlformats.org/officeDocument/2006/relationships" xmlns:p="http://schemas.openxmlformats.org/presentationml/2006/main">
  <p:tag name="PIECEOFARROW" val="True"/>
  <p:tag name="LEGALDAYONE" val="True"/>
  <p:tag name="PITCHBOOKPALETTE" val="3.5"/>
</p:tagLst>
</file>

<file path=ppt/tags/tag38.xml><?xml version="1.0" encoding="utf-8"?>
<p:tagLst xmlns:a="http://schemas.openxmlformats.org/drawingml/2006/main" xmlns:r="http://schemas.openxmlformats.org/officeDocument/2006/relationships" xmlns:p="http://schemas.openxmlformats.org/presentationml/2006/main">
  <p:tag name="PIECEOFARROW" val="True"/>
  <p:tag name="LEGALDAYONE" val="True"/>
  <p:tag name="PITCHBOOKPALETTE" val="3.5"/>
</p:tagLst>
</file>

<file path=ppt/tags/tag39.xml><?xml version="1.0" encoding="utf-8"?>
<p:tagLst xmlns:a="http://schemas.openxmlformats.org/drawingml/2006/main" xmlns:r="http://schemas.openxmlformats.org/officeDocument/2006/relationships" xmlns:p="http://schemas.openxmlformats.org/presentationml/2006/main">
  <p:tag name="PIECEOFARROW" val="True"/>
  <p:tag name="LEGALDAYONE" val="True"/>
  <p:tag name="PITCHBOOKPALETTE" val="3.5"/>
</p:tagLst>
</file>

<file path=ppt/tags/tag4.xml><?xml version="1.0" encoding="utf-8"?>
<p:tagLst xmlns:a="http://schemas.openxmlformats.org/drawingml/2006/main" xmlns:r="http://schemas.openxmlformats.org/officeDocument/2006/relationships" xmlns:p="http://schemas.openxmlformats.org/presentationml/2006/main">
  <p:tag name="SLIDEPAGENUMBER" val="2"/>
</p:tagLst>
</file>

<file path=ppt/tags/tag40.xml><?xml version="1.0" encoding="utf-8"?>
<p:tagLst xmlns:a="http://schemas.openxmlformats.org/drawingml/2006/main" xmlns:r="http://schemas.openxmlformats.org/officeDocument/2006/relationships" xmlns:p="http://schemas.openxmlformats.org/presentationml/2006/main">
  <p:tag name="PIECEOFARROW" val="True"/>
  <p:tag name="LEGALDAYONE" val="True"/>
  <p:tag name="PITCHBOOKPALETTE" val="3.5"/>
</p:tagLst>
</file>

<file path=ppt/tags/tag41.xml><?xml version="1.0" encoding="utf-8"?>
<p:tagLst xmlns:a="http://schemas.openxmlformats.org/drawingml/2006/main" xmlns:r="http://schemas.openxmlformats.org/officeDocument/2006/relationships" xmlns:p="http://schemas.openxmlformats.org/presentationml/2006/main">
  <p:tag name="PIECEOFARROW" val="True"/>
  <p:tag name="LEGALDAYONE" val="True"/>
  <p:tag name="PITCHBOOKPALETTE" val="3.5"/>
</p:tagLst>
</file>

<file path=ppt/tags/tag42.xml><?xml version="1.0" encoding="utf-8"?>
<p:tagLst xmlns:a="http://schemas.openxmlformats.org/drawingml/2006/main" xmlns:r="http://schemas.openxmlformats.org/officeDocument/2006/relationships" xmlns:p="http://schemas.openxmlformats.org/presentationml/2006/main">
  <p:tag name="PIECEOFARROW" val="True"/>
  <p:tag name="LEGALDAYONE" val="True"/>
  <p:tag name="PITCHBOOKPALETTE" val="3.5"/>
</p:tagLst>
</file>

<file path=ppt/tags/tag43.xml><?xml version="1.0" encoding="utf-8"?>
<p:tagLst xmlns:a="http://schemas.openxmlformats.org/drawingml/2006/main" xmlns:r="http://schemas.openxmlformats.org/officeDocument/2006/relationships" xmlns:p="http://schemas.openxmlformats.org/presentationml/2006/main">
  <p:tag name="PIECEOFARROW" val="True"/>
  <p:tag name="LEGALDAYONE" val="True"/>
  <p:tag name="PITCHBOOKPALETTE" val="3.5"/>
</p:tagLst>
</file>

<file path=ppt/tags/tag44.xml><?xml version="1.0" encoding="utf-8"?>
<p:tagLst xmlns:a="http://schemas.openxmlformats.org/drawingml/2006/main" xmlns:r="http://schemas.openxmlformats.org/officeDocument/2006/relationships" xmlns:p="http://schemas.openxmlformats.org/presentationml/2006/main">
  <p:tag name="PIECEOFARROW" val="True"/>
  <p:tag name="LEGALDAYONE" val="True"/>
  <p:tag name="PITCHBOOKPALETTE" val="3.5"/>
</p:tagLst>
</file>

<file path=ppt/tags/tag45.xml><?xml version="1.0" encoding="utf-8"?>
<p:tagLst xmlns:a="http://schemas.openxmlformats.org/drawingml/2006/main" xmlns:r="http://schemas.openxmlformats.org/officeDocument/2006/relationships" xmlns:p="http://schemas.openxmlformats.org/presentationml/2006/main">
  <p:tag name="PIECEOFARROW" val="True"/>
  <p:tag name="LEGALDAYONE" val="True"/>
  <p:tag name="PITCHBOOKPALETTE" val="3.5"/>
</p:tagLst>
</file>

<file path=ppt/tags/tag46.xml><?xml version="1.0" encoding="utf-8"?>
<p:tagLst xmlns:a="http://schemas.openxmlformats.org/drawingml/2006/main" xmlns:r="http://schemas.openxmlformats.org/officeDocument/2006/relationships" xmlns:p="http://schemas.openxmlformats.org/presentationml/2006/main">
  <p:tag name="PIECEOFARROW" val="True"/>
  <p:tag name="LEGALDAYONE" val="True"/>
  <p:tag name="PITCHBOOKPALETTE" val="3.5"/>
</p:tagLst>
</file>

<file path=ppt/tags/tag47.xml><?xml version="1.0" encoding="utf-8"?>
<p:tagLst xmlns:a="http://schemas.openxmlformats.org/drawingml/2006/main" xmlns:r="http://schemas.openxmlformats.org/officeDocument/2006/relationships" xmlns:p="http://schemas.openxmlformats.org/presentationml/2006/main">
  <p:tag name="PIECEOFARROW" val="True"/>
  <p:tag name="LEGALDAYONE" val="True"/>
  <p:tag name="PITCHBOOKPALETTE" val="3.5"/>
</p:tagLst>
</file>

<file path=ppt/tags/tag48.xml><?xml version="1.0" encoding="utf-8"?>
<p:tagLst xmlns:a="http://schemas.openxmlformats.org/drawingml/2006/main" xmlns:r="http://schemas.openxmlformats.org/officeDocument/2006/relationships" xmlns:p="http://schemas.openxmlformats.org/presentationml/2006/main">
  <p:tag name="PIECEOFARROW" val="True"/>
  <p:tag name="LEGALDAYONE" val="True"/>
  <p:tag name="PITCHBOOKPALETTE" val="3.5"/>
</p:tagLst>
</file>

<file path=ppt/tags/tag49.xml><?xml version="1.0" encoding="utf-8"?>
<p:tagLst xmlns:a="http://schemas.openxmlformats.org/drawingml/2006/main" xmlns:r="http://schemas.openxmlformats.org/officeDocument/2006/relationships" xmlns:p="http://schemas.openxmlformats.org/presentationml/2006/main">
  <p:tag name="PIECEOFARROW" val="True"/>
  <p:tag name="LEGALDAYONE" val="True"/>
  <p:tag name="PITCHBOOKPALETTE" val="3.5"/>
</p:tagLst>
</file>

<file path=ppt/tags/tag5.xml><?xml version="1.0" encoding="utf-8"?>
<p:tagLst xmlns:a="http://schemas.openxmlformats.org/drawingml/2006/main" xmlns:r="http://schemas.openxmlformats.org/officeDocument/2006/relationships" xmlns:p="http://schemas.openxmlformats.org/presentationml/2006/main">
  <p:tag name="SLIDEPAGENUMBER" val="15"/>
</p:tagLst>
</file>

<file path=ppt/tags/tag50.xml><?xml version="1.0" encoding="utf-8"?>
<p:tagLst xmlns:a="http://schemas.openxmlformats.org/drawingml/2006/main" xmlns:r="http://schemas.openxmlformats.org/officeDocument/2006/relationships" xmlns:p="http://schemas.openxmlformats.org/presentationml/2006/main">
  <p:tag name="PIECEOFARROW" val="True"/>
  <p:tag name="LEGALDAYONE" val="True"/>
  <p:tag name="PITCHBOOKPALETTE" val="3.5"/>
</p:tagLst>
</file>

<file path=ppt/tags/tag51.xml><?xml version="1.0" encoding="utf-8"?>
<p:tagLst xmlns:a="http://schemas.openxmlformats.org/drawingml/2006/main" xmlns:r="http://schemas.openxmlformats.org/officeDocument/2006/relationships" xmlns:p="http://schemas.openxmlformats.org/presentationml/2006/main">
  <p:tag name="PIECEOFARROW" val="True"/>
  <p:tag name="LEGALDAYONE" val="True"/>
  <p:tag name="PITCHBOOKPALETTE" val="3.5"/>
</p:tagLst>
</file>

<file path=ppt/tags/tag52.xml><?xml version="1.0" encoding="utf-8"?>
<p:tagLst xmlns:a="http://schemas.openxmlformats.org/drawingml/2006/main" xmlns:r="http://schemas.openxmlformats.org/officeDocument/2006/relationships" xmlns:p="http://schemas.openxmlformats.org/presentationml/2006/main">
  <p:tag name="PIECEOFARROW" val="True"/>
  <p:tag name="LEGALDAYONE" val="True"/>
  <p:tag name="PITCHBOOKPALETTE" val="3.5"/>
</p:tagLst>
</file>

<file path=ppt/tags/tag53.xml><?xml version="1.0" encoding="utf-8"?>
<p:tagLst xmlns:a="http://schemas.openxmlformats.org/drawingml/2006/main" xmlns:r="http://schemas.openxmlformats.org/officeDocument/2006/relationships" xmlns:p="http://schemas.openxmlformats.org/presentationml/2006/main">
  <p:tag name="PIECEOFARROW" val="True"/>
  <p:tag name="LEGALDAYONE" val="True"/>
  <p:tag name="PITCHBOOKPALETTE" val="3.5"/>
</p:tagLst>
</file>

<file path=ppt/tags/tag54.xml><?xml version="1.0" encoding="utf-8"?>
<p:tagLst xmlns:a="http://schemas.openxmlformats.org/drawingml/2006/main" xmlns:r="http://schemas.openxmlformats.org/officeDocument/2006/relationships" xmlns:p="http://schemas.openxmlformats.org/presentationml/2006/main">
  <p:tag name="PIECEOFARROW" val="True"/>
  <p:tag name="LEGALDAYONE" val="True"/>
  <p:tag name="PITCHBOOKPALETTE" val="3.5"/>
</p:tagLst>
</file>

<file path=ppt/tags/tag55.xml><?xml version="1.0" encoding="utf-8"?>
<p:tagLst xmlns:a="http://schemas.openxmlformats.org/drawingml/2006/main" xmlns:r="http://schemas.openxmlformats.org/officeDocument/2006/relationships" xmlns:p="http://schemas.openxmlformats.org/presentationml/2006/main">
  <p:tag name="PIECEOFARROW" val="True"/>
  <p:tag name="LEGALDAYONE" val="True"/>
  <p:tag name="PITCHBOOKPALETTE" val="3.5"/>
</p:tagLst>
</file>

<file path=ppt/tags/tag56.xml><?xml version="1.0" encoding="utf-8"?>
<p:tagLst xmlns:a="http://schemas.openxmlformats.org/drawingml/2006/main" xmlns:r="http://schemas.openxmlformats.org/officeDocument/2006/relationships" xmlns:p="http://schemas.openxmlformats.org/presentationml/2006/main">
  <p:tag name="PIECEOFARROW" val="True"/>
  <p:tag name="LEGALDAYONE" val="True"/>
  <p:tag name="PITCHBOOKPALETTE" val="3.5"/>
</p:tagLst>
</file>

<file path=ppt/tags/tag57.xml><?xml version="1.0" encoding="utf-8"?>
<p:tagLst xmlns:a="http://schemas.openxmlformats.org/drawingml/2006/main" xmlns:r="http://schemas.openxmlformats.org/officeDocument/2006/relationships" xmlns:p="http://schemas.openxmlformats.org/presentationml/2006/main">
  <p:tag name="PIECEOFARROW" val="True"/>
  <p:tag name="LEGALDAYONE" val="True"/>
  <p:tag name="PITCHBOOKPALETTE" val="3.5"/>
</p:tagLst>
</file>

<file path=ppt/tags/tag58.xml><?xml version="1.0" encoding="utf-8"?>
<p:tagLst xmlns:a="http://schemas.openxmlformats.org/drawingml/2006/main" xmlns:r="http://schemas.openxmlformats.org/officeDocument/2006/relationships" xmlns:p="http://schemas.openxmlformats.org/presentationml/2006/main">
  <p:tag name="PIECEOFARROW" val="True"/>
  <p:tag name="LEGALDAYONE" val="True"/>
  <p:tag name="PITCHBOOKPALETTE" val="3.5"/>
</p:tagLst>
</file>

<file path=ppt/tags/tag59.xml><?xml version="1.0" encoding="utf-8"?>
<p:tagLst xmlns:a="http://schemas.openxmlformats.org/drawingml/2006/main" xmlns:r="http://schemas.openxmlformats.org/officeDocument/2006/relationships" xmlns:p="http://schemas.openxmlformats.org/presentationml/2006/main">
  <p:tag name="PIECEOFARROW" val="True"/>
  <p:tag name="LEGALDAYONE" val="True"/>
  <p:tag name="PITCHBOOKPALETTE" val="3.5"/>
</p:tagLst>
</file>

<file path=ppt/tags/tag6.xml><?xml version="1.0" encoding="utf-8"?>
<p:tagLst xmlns:a="http://schemas.openxmlformats.org/drawingml/2006/main" xmlns:r="http://schemas.openxmlformats.org/officeDocument/2006/relationships" xmlns:p="http://schemas.openxmlformats.org/presentationml/2006/main">
  <p:tag name="SLIDETYPE" val="3"/>
  <p:tag name="WSPAGENUMBER" val="1"/>
  <p:tag name="INCLUDEINTOC" val="0"/>
  <p:tag name="GUID" val="C2A5722D-9ACA-11D4-AB8E-0010A4E5E143"/>
  <p:tag name="NAME" val="Blank Slide"/>
  <p:tag name="GREYBORDERS" val="True"/>
  <p:tag name="SPACEBETWEENOBJECTS" val="p9"/>
  <p:tag name="FONTRATIO" val="p1"/>
  <p:tag name="SLIDELEFTMARGIN" val="p36"/>
  <p:tag name="SLIDERIGHTMARGIN" val="p756"/>
  <p:tag name="SLIDETOPMARGIN" val="p36"/>
  <p:tag name="SLIDEBOTTOMMARGIN" val="p576"/>
  <p:tag name="LEFTCOLLEFTMARGIN" val="p36"/>
  <p:tag name="LEFTCOLRIGHTMARGIN" val="p738"/>
  <p:tag name="RIGHTCOLLEFTMARGIN" val="p0"/>
  <p:tag name="RIGHTCOLRIGHTMARGIN" val="p0"/>
  <p:tag name="ARRANGETOGRID" val="False"/>
  <p:tag name="LEFTCOLTOPMARGIN" val="p126"/>
  <p:tag name="RIGHTCOLTOPMARGIN" val="p126"/>
  <p:tag name="LEFTCOLBOTTOMMARGIN" val="p535"/>
  <p:tag name="RIGHTCOLBOTTOMMARGIN" val="p535"/>
  <p:tag name="SLIDEPAGENUMBER" val="16"/>
</p:tagLst>
</file>

<file path=ppt/tags/tag60.xml><?xml version="1.0" encoding="utf-8"?>
<p:tagLst xmlns:a="http://schemas.openxmlformats.org/drawingml/2006/main" xmlns:r="http://schemas.openxmlformats.org/officeDocument/2006/relationships" xmlns:p="http://schemas.openxmlformats.org/presentationml/2006/main">
  <p:tag name="SLIDEPAGENUMBER" val="2"/>
</p:tagLst>
</file>

<file path=ppt/tags/tag61.xml><?xml version="1.0" encoding="utf-8"?>
<p:tagLst xmlns:a="http://schemas.openxmlformats.org/drawingml/2006/main" xmlns:r="http://schemas.openxmlformats.org/officeDocument/2006/relationships" xmlns:p="http://schemas.openxmlformats.org/presentationml/2006/main">
  <p:tag name="SLIDETYPE" val="3"/>
  <p:tag name="WSPAGENUMBER" val="1"/>
  <p:tag name="INCLUDEINTOC" val="0"/>
  <p:tag name="GUID" val="C2A5722D-9ACA-11D4-AB8E-0010A4E5E143"/>
  <p:tag name="NAME" val="Blank Slide"/>
  <p:tag name="GREYBORDERS" val="True"/>
  <p:tag name="SPACEBETWEENOBJECTS" val="p9"/>
  <p:tag name="FONTRATIO" val="p1"/>
  <p:tag name="SLIDELEFTMARGIN" val="p36"/>
  <p:tag name="SLIDERIGHTMARGIN" val="p756"/>
  <p:tag name="SLIDETOPMARGIN" val="p36"/>
  <p:tag name="SLIDEBOTTOMMARGIN" val="p576"/>
  <p:tag name="LEFTCOLLEFTMARGIN" val="p36"/>
  <p:tag name="LEFTCOLRIGHTMARGIN" val="p738"/>
  <p:tag name="RIGHTCOLLEFTMARGIN" val="p0"/>
  <p:tag name="RIGHTCOLRIGHTMARGIN" val="p0"/>
  <p:tag name="ARRANGETOGRID" val="False"/>
  <p:tag name="LEFTCOLTOPMARGIN" val="p126"/>
  <p:tag name="RIGHTCOLTOPMARGIN" val="p126"/>
  <p:tag name="LEFTCOLBOTTOMMARGIN" val="p535"/>
  <p:tag name="RIGHTCOLBOTTOMMARGIN" val="p535"/>
  <p:tag name="SLIDEPAGENUMBER" val="9"/>
</p:tagLst>
</file>

<file path=ppt/tags/tag62.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63.xml><?xml version="1.0" encoding="utf-8"?>
<p:tagLst xmlns:a="http://schemas.openxmlformats.org/drawingml/2006/main" xmlns:r="http://schemas.openxmlformats.org/officeDocument/2006/relationships" xmlns:p="http://schemas.openxmlformats.org/presentationml/2006/main">
  <p:tag name="SLIDETYPE" val="3"/>
  <p:tag name="WSPAGENUMBER" val="1"/>
  <p:tag name="INCLUDEINTOC" val="0"/>
  <p:tag name="GUID" val="C2A5722D-9ACA-11D4-AB8E-0010A4E5E143"/>
  <p:tag name="NAME" val="Blank Slide"/>
  <p:tag name="GREYBORDERS" val="True"/>
  <p:tag name="SPACEBETWEENOBJECTS" val="p9"/>
  <p:tag name="FONTRATIO" val="p1"/>
  <p:tag name="SLIDELEFTMARGIN" val="p36"/>
  <p:tag name="SLIDERIGHTMARGIN" val="p756"/>
  <p:tag name="SLIDETOPMARGIN" val="p36"/>
  <p:tag name="SLIDEBOTTOMMARGIN" val="p576"/>
  <p:tag name="LEFTCOLLEFTMARGIN" val="p36"/>
  <p:tag name="LEFTCOLRIGHTMARGIN" val="p738"/>
  <p:tag name="RIGHTCOLLEFTMARGIN" val="p0"/>
  <p:tag name="RIGHTCOLRIGHTMARGIN" val="p0"/>
  <p:tag name="ARRANGETOGRID" val="False"/>
  <p:tag name="LEFTCOLTOPMARGIN" val="p126"/>
  <p:tag name="RIGHTCOLTOPMARGIN" val="p126"/>
  <p:tag name="LEFTCOLBOTTOMMARGIN" val="p535"/>
  <p:tag name="RIGHTCOLBOTTOMMARGIN" val="p535"/>
  <p:tag name="SLIDEPAGENUMBER" val="9"/>
</p:tagLst>
</file>

<file path=ppt/tags/tag64.xml><?xml version="1.0" encoding="utf-8"?>
<p:tagLst xmlns:a="http://schemas.openxmlformats.org/drawingml/2006/main" xmlns:r="http://schemas.openxmlformats.org/officeDocument/2006/relationships" xmlns:p="http://schemas.openxmlformats.org/presentationml/2006/main">
  <p:tag name="SLIDETYPE" val="3"/>
  <p:tag name="WSPAGENUMBER" val="1"/>
  <p:tag name="INCLUDEINTOC" val="0"/>
  <p:tag name="GUID" val="C2A5722D-9ACA-11D4-AB8E-0010A4E5E143"/>
  <p:tag name="NAME" val="Blank Slide"/>
  <p:tag name="GREYBORDERS" val="True"/>
  <p:tag name="SPACEBETWEENOBJECTS" val="p9"/>
  <p:tag name="FONTRATIO" val="p1"/>
  <p:tag name="SLIDELEFTMARGIN" val="p36"/>
  <p:tag name="SLIDERIGHTMARGIN" val="p756"/>
  <p:tag name="SLIDETOPMARGIN" val="p36"/>
  <p:tag name="SLIDEBOTTOMMARGIN" val="p576"/>
  <p:tag name="LEFTCOLLEFTMARGIN" val="p36"/>
  <p:tag name="LEFTCOLRIGHTMARGIN" val="p738"/>
  <p:tag name="RIGHTCOLLEFTMARGIN" val="p0"/>
  <p:tag name="RIGHTCOLRIGHTMARGIN" val="p0"/>
  <p:tag name="ARRANGETOGRID" val="False"/>
  <p:tag name="LEFTCOLTOPMARGIN" val="p126"/>
  <p:tag name="RIGHTCOLTOPMARGIN" val="p126"/>
  <p:tag name="LEFTCOLBOTTOMMARGIN" val="p535"/>
  <p:tag name="RIGHTCOLBOTTOMMARGIN" val="p535"/>
  <p:tag name="SLIDEPAGENUMBER" val="10"/>
</p:tagLst>
</file>

<file path=ppt/tags/tag65.xml><?xml version="1.0" encoding="utf-8"?>
<p:tagLst xmlns:a="http://schemas.openxmlformats.org/drawingml/2006/main" xmlns:r="http://schemas.openxmlformats.org/officeDocument/2006/relationships" xmlns:p="http://schemas.openxmlformats.org/presentationml/2006/main">
  <p:tag name="SLIDETYPE" val="3"/>
  <p:tag name="WSPAGENUMBER" val="1"/>
  <p:tag name="INCLUDEINTOC" val="0"/>
  <p:tag name="GUID" val="C2A5722D-9ACA-11D4-AB8E-0010A4E5E143"/>
  <p:tag name="NAME" val="Blank Slide"/>
  <p:tag name="GREYBORDERS" val="True"/>
  <p:tag name="SPACEBETWEENOBJECTS" val="p9"/>
  <p:tag name="FONTRATIO" val="p1"/>
  <p:tag name="SLIDELEFTMARGIN" val="p36"/>
  <p:tag name="SLIDERIGHTMARGIN" val="p756"/>
  <p:tag name="SLIDETOPMARGIN" val="p36"/>
  <p:tag name="SLIDEBOTTOMMARGIN" val="p576"/>
  <p:tag name="LEFTCOLLEFTMARGIN" val="p36"/>
  <p:tag name="LEFTCOLRIGHTMARGIN" val="p738"/>
  <p:tag name="RIGHTCOLLEFTMARGIN" val="p0"/>
  <p:tag name="RIGHTCOLRIGHTMARGIN" val="p0"/>
  <p:tag name="ARRANGETOGRID" val="False"/>
  <p:tag name="LEFTCOLTOPMARGIN" val="p126"/>
  <p:tag name="RIGHTCOLTOPMARGIN" val="p126"/>
  <p:tag name="LEFTCOLBOTTOMMARGIN" val="p535"/>
  <p:tag name="RIGHTCOLBOTTOMMARGIN" val="p535"/>
  <p:tag name="SLIDEPAGENUMBER" val="9"/>
</p:tagLst>
</file>

<file path=ppt/tags/tag66.xml><?xml version="1.0" encoding="utf-8"?>
<p:tagLst xmlns:a="http://schemas.openxmlformats.org/drawingml/2006/main" xmlns:r="http://schemas.openxmlformats.org/officeDocument/2006/relationships" xmlns:p="http://schemas.openxmlformats.org/presentationml/2006/main">
  <p:tag name="SLIDEPAGENUMBER" val="2"/>
</p:tagLst>
</file>

<file path=ppt/tags/tag67.xml><?xml version="1.0" encoding="utf-8"?>
<p:tagLst xmlns:a="http://schemas.openxmlformats.org/drawingml/2006/main" xmlns:r="http://schemas.openxmlformats.org/officeDocument/2006/relationships" xmlns:p="http://schemas.openxmlformats.org/presentationml/2006/main">
  <p:tag name="SLIDEPAGENUMBER" val="14"/>
</p:tagLst>
</file>

<file path=ppt/tags/tag68.xml><?xml version="1.0" encoding="utf-8"?>
<p:tagLst xmlns:a="http://schemas.openxmlformats.org/drawingml/2006/main" xmlns:r="http://schemas.openxmlformats.org/officeDocument/2006/relationships" xmlns:p="http://schemas.openxmlformats.org/presentationml/2006/main">
  <p:tag name="SLIDETYPE" val="3"/>
  <p:tag name="WSPAGENUMBER" val="1"/>
  <p:tag name="INCLUDEINTOC" val="0"/>
  <p:tag name="GUID" val="C2A5722D-9ACA-11D4-AB8E-0010A4E5E143"/>
  <p:tag name="NAME" val="Blank Slide"/>
  <p:tag name="GREYBORDERS" val="True"/>
  <p:tag name="SPACEBETWEENOBJECTS" val="p9"/>
  <p:tag name="FONTRATIO" val="p1"/>
  <p:tag name="SLIDELEFTMARGIN" val="p36"/>
  <p:tag name="SLIDERIGHTMARGIN" val="p756"/>
  <p:tag name="SLIDETOPMARGIN" val="p36"/>
  <p:tag name="SLIDEBOTTOMMARGIN" val="p576"/>
  <p:tag name="LEFTCOLLEFTMARGIN" val="p36"/>
  <p:tag name="LEFTCOLRIGHTMARGIN" val="p738"/>
  <p:tag name="RIGHTCOLLEFTMARGIN" val="p0"/>
  <p:tag name="RIGHTCOLRIGHTMARGIN" val="p0"/>
  <p:tag name="ARRANGETOGRID" val="False"/>
  <p:tag name="LEFTCOLTOPMARGIN" val="p126"/>
  <p:tag name="RIGHTCOLTOPMARGIN" val="p126"/>
  <p:tag name="LEFTCOLBOTTOMMARGIN" val="p535"/>
  <p:tag name="RIGHTCOLBOTTOMMARGIN" val="p535"/>
  <p:tag name="SLIDEPAGENUMBER" val="27"/>
</p:tagLst>
</file>

<file path=ppt/tags/tag69.xml><?xml version="1.0" encoding="utf-8"?>
<p:tagLst xmlns:a="http://schemas.openxmlformats.org/drawingml/2006/main" xmlns:r="http://schemas.openxmlformats.org/officeDocument/2006/relationships" xmlns:p="http://schemas.openxmlformats.org/presentationml/2006/main">
  <p:tag name="SLIDETYPE" val="3"/>
  <p:tag name="WSPAGENUMBER" val="1"/>
  <p:tag name="INCLUDEINTOC" val="0"/>
  <p:tag name="GUID" val="C2A5722D-9ACA-11D4-AB8E-0010A4E5E143"/>
  <p:tag name="NAME" val="Blank Slide"/>
  <p:tag name="GREYBORDERS" val="True"/>
  <p:tag name="SPACEBETWEENOBJECTS" val="p9"/>
  <p:tag name="FONTRATIO" val="p1"/>
  <p:tag name="SLIDELEFTMARGIN" val="p36"/>
  <p:tag name="SLIDERIGHTMARGIN" val="p756"/>
  <p:tag name="SLIDETOPMARGIN" val="p36"/>
  <p:tag name="SLIDEBOTTOMMARGIN" val="p576"/>
  <p:tag name="LEFTCOLLEFTMARGIN" val="p36"/>
  <p:tag name="LEFTCOLRIGHTMARGIN" val="p738"/>
  <p:tag name="RIGHTCOLLEFTMARGIN" val="p0"/>
  <p:tag name="RIGHTCOLRIGHTMARGIN" val="p0"/>
  <p:tag name="ARRANGETOGRID" val="False"/>
  <p:tag name="LEFTCOLTOPMARGIN" val="p126"/>
  <p:tag name="RIGHTCOLTOPMARGIN" val="p126"/>
  <p:tag name="LEFTCOLBOTTOMMARGIN" val="p535"/>
  <p:tag name="RIGHTCOLBOTTOMMARGIN" val="p535"/>
  <p:tag name="SLIDEPAGENUMBER" val="27"/>
</p:tagLst>
</file>

<file path=ppt/tags/tag7.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70.xml><?xml version="1.0" encoding="utf-8"?>
<p:tagLst xmlns:a="http://schemas.openxmlformats.org/drawingml/2006/main" xmlns:r="http://schemas.openxmlformats.org/officeDocument/2006/relationships" xmlns:p="http://schemas.openxmlformats.org/presentationml/2006/main">
  <p:tag name="SLIDEPAGENUMBER" val="5"/>
</p:tagLst>
</file>

<file path=ppt/tags/tag71.xml><?xml version="1.0" encoding="utf-8"?>
<p:tagLst xmlns:a="http://schemas.openxmlformats.org/drawingml/2006/main" xmlns:r="http://schemas.openxmlformats.org/officeDocument/2006/relationships" xmlns:p="http://schemas.openxmlformats.org/presentationml/2006/main">
  <p:tag name="SLIDETYPE" val="3"/>
  <p:tag name="WSPAGENUMBER" val="1"/>
  <p:tag name="INCLUDEINTOC" val="0"/>
  <p:tag name="GUID" val="C2A5722D-9ACA-11D4-AB8E-0010A4E5E143"/>
  <p:tag name="NAME" val="Blank Slide"/>
  <p:tag name="GREYBORDERS" val="True"/>
  <p:tag name="SPACEBETWEENOBJECTS" val="p9"/>
  <p:tag name="FONTRATIO" val="p1"/>
  <p:tag name="SLIDELEFTMARGIN" val="p36"/>
  <p:tag name="SLIDERIGHTMARGIN" val="p756"/>
  <p:tag name="SLIDETOPMARGIN" val="p36"/>
  <p:tag name="SLIDEBOTTOMMARGIN" val="p576"/>
  <p:tag name="LEFTCOLLEFTMARGIN" val="p36"/>
  <p:tag name="LEFTCOLRIGHTMARGIN" val="p738"/>
  <p:tag name="RIGHTCOLLEFTMARGIN" val="p0"/>
  <p:tag name="RIGHTCOLRIGHTMARGIN" val="p0"/>
  <p:tag name="ARRANGETOGRID" val="False"/>
  <p:tag name="LEFTCOLTOPMARGIN" val="p126"/>
  <p:tag name="RIGHTCOLTOPMARGIN" val="p126"/>
  <p:tag name="LEFTCOLBOTTOMMARGIN" val="p535"/>
  <p:tag name="RIGHTCOLBOTTOMMARGIN" val="p535"/>
  <p:tag name="SLIDEPAGENUMBER" val="25"/>
</p:tagLst>
</file>

<file path=ppt/tags/tag72.xml><?xml version="1.0" encoding="utf-8"?>
<p:tagLst xmlns:a="http://schemas.openxmlformats.org/drawingml/2006/main" xmlns:r="http://schemas.openxmlformats.org/officeDocument/2006/relationships" xmlns:p="http://schemas.openxmlformats.org/presentationml/2006/main">
  <p:tag name="PIECEOFARROW" val="True"/>
  <p:tag name="LEGALDAYONE" val="True"/>
  <p:tag name="PITCHBOOKPALETTE" val="3.5"/>
</p:tagLst>
</file>

<file path=ppt/tags/tag73.xml><?xml version="1.0" encoding="utf-8"?>
<p:tagLst xmlns:a="http://schemas.openxmlformats.org/drawingml/2006/main" xmlns:r="http://schemas.openxmlformats.org/officeDocument/2006/relationships" xmlns:p="http://schemas.openxmlformats.org/presentationml/2006/main">
  <p:tag name="SLIDEELEMTYPE" val="56"/>
  <p:tag name="PIECEOFARROW" val="True"/>
  <p:tag name="CALLOUTCODE" val="01-2011"/>
  <p:tag name="FORMATBYTE" val="180"/>
  <p:tag name="LEGALDAYONE" val="True"/>
  <p:tag name="PITCHBOOKPALETTE" val="3.5"/>
  <p:tag name="ISLOCKED" val="True"/>
  <p:tag name="PRINTWIDTH" val="163.875"/>
  <p:tag name="PRINTHEIGHT" val="32"/>
  <p:tag name="DEFAULTLEFT" val="p108!8245"/>
  <p:tag name="DEFAULTTOP" val="p166!8950"/>
  <p:tag name="DEFAULTWIDTH" val="p153!14"/>
  <p:tag name="DEFAULTHEIGHT" val="p33!2353"/>
</p:tagLst>
</file>

<file path=ppt/tags/tag74.xml><?xml version="1.0" encoding="utf-8"?>
<p:tagLst xmlns:a="http://schemas.openxmlformats.org/drawingml/2006/main" xmlns:r="http://schemas.openxmlformats.org/officeDocument/2006/relationships" xmlns:p="http://schemas.openxmlformats.org/presentationml/2006/main">
  <p:tag name="SLIDEELEMTYPE" val="56"/>
  <p:tag name="PIECEOFARROW" val="True"/>
  <p:tag name="CALLOUTCODE" val="01-2011"/>
  <p:tag name="FORMATBYTE" val="180"/>
  <p:tag name="LEGALDAYONE" val="True"/>
  <p:tag name="PITCHBOOKPALETTE" val="3.5"/>
  <p:tag name="ISLOCKED" val="True"/>
  <p:tag name="PRINTWIDTH" val="163.875"/>
  <p:tag name="PRINTHEIGHT" val="32"/>
  <p:tag name="DEFAULTLEFT" val="p108!8245"/>
  <p:tag name="DEFAULTTOP" val="p166!8950"/>
  <p:tag name="DEFAULTWIDTH" val="p153!14"/>
  <p:tag name="DEFAULTHEIGHT" val="p33!2353"/>
</p:tagLst>
</file>

<file path=ppt/tags/tag75.xml><?xml version="1.0" encoding="utf-8"?>
<p:tagLst xmlns:a="http://schemas.openxmlformats.org/drawingml/2006/main" xmlns:r="http://schemas.openxmlformats.org/officeDocument/2006/relationships" xmlns:p="http://schemas.openxmlformats.org/presentationml/2006/main">
  <p:tag name="SLIDEELEMTYPE" val="56"/>
  <p:tag name="PIECEOFARROW" val="True"/>
  <p:tag name="CALLOUTCODE" val="01-2011"/>
  <p:tag name="FORMATBYTE" val="180"/>
  <p:tag name="LEGALDAYONE" val="True"/>
  <p:tag name="PITCHBOOKPALETTE" val="3.5"/>
  <p:tag name="ISLOCKED" val="True"/>
  <p:tag name="PRINTWIDTH" val="163.875"/>
  <p:tag name="PRINTHEIGHT" val="32"/>
  <p:tag name="DEFAULTLEFT" val="p108!8245"/>
  <p:tag name="DEFAULTTOP" val="p166!8950"/>
  <p:tag name="DEFAULTWIDTH" val="p153!14"/>
  <p:tag name="DEFAULTHEIGHT" val="p33!2353"/>
</p:tagLst>
</file>

<file path=ppt/tags/tag76.xml><?xml version="1.0" encoding="utf-8"?>
<p:tagLst xmlns:a="http://schemas.openxmlformats.org/drawingml/2006/main" xmlns:r="http://schemas.openxmlformats.org/officeDocument/2006/relationships" xmlns:p="http://schemas.openxmlformats.org/presentationml/2006/main">
  <p:tag name="SLIDEELEMTYPE" val="56"/>
  <p:tag name="PIECEOFARROW" val="True"/>
  <p:tag name="CALLOUTCODE" val="01-2011"/>
  <p:tag name="FORMATBYTE" val="180"/>
  <p:tag name="LEGALDAYONE" val="True"/>
  <p:tag name="PITCHBOOKPALETTE" val="3.5"/>
  <p:tag name="ISLOCKED" val="True"/>
  <p:tag name="PRINTWIDTH" val="163.875"/>
  <p:tag name="PRINTHEIGHT" val="32"/>
  <p:tag name="DEFAULTLEFT" val="p108!8245"/>
  <p:tag name="DEFAULTTOP" val="p166!8950"/>
  <p:tag name="DEFAULTWIDTH" val="p153!14"/>
  <p:tag name="DEFAULTHEIGHT" val="p33!2353"/>
</p:tagLst>
</file>

<file path=ppt/tags/tag77.xml><?xml version="1.0" encoding="utf-8"?>
<p:tagLst xmlns:a="http://schemas.openxmlformats.org/drawingml/2006/main" xmlns:r="http://schemas.openxmlformats.org/officeDocument/2006/relationships" xmlns:p="http://schemas.openxmlformats.org/presentationml/2006/main">
  <p:tag name="SLIDEELEMTYPE" val="56"/>
  <p:tag name="PIECEOFARROW" val="True"/>
  <p:tag name="CALLOUTCODE" val="01-2011"/>
  <p:tag name="FORMATBYTE" val="180"/>
  <p:tag name="LEGALDAYONE" val="True"/>
  <p:tag name="PITCHBOOKPALETTE" val="3.5"/>
  <p:tag name="ISLOCKED" val="True"/>
  <p:tag name="PRINTWIDTH" val="163.875"/>
  <p:tag name="PRINTHEIGHT" val="32"/>
  <p:tag name="DEFAULTLEFT" val="p108!8245"/>
  <p:tag name="DEFAULTTOP" val="p166!8950"/>
  <p:tag name="DEFAULTWIDTH" val="p153!14"/>
  <p:tag name="DEFAULTHEIGHT" val="p33!2353"/>
</p:tagLst>
</file>

<file path=ppt/tags/tag78.xml><?xml version="1.0" encoding="utf-8"?>
<p:tagLst xmlns:a="http://schemas.openxmlformats.org/drawingml/2006/main" xmlns:r="http://schemas.openxmlformats.org/officeDocument/2006/relationships" xmlns:p="http://schemas.openxmlformats.org/presentationml/2006/main">
  <p:tag name="SLIDEELEMTYPE" val="56"/>
  <p:tag name="PIECEOFARROW" val="True"/>
  <p:tag name="CALLOUTCODE" val="01-2011"/>
  <p:tag name="FORMATBYTE" val="180"/>
  <p:tag name="LEGALDAYONE" val="True"/>
  <p:tag name="PITCHBOOKPALETTE" val="3.5"/>
  <p:tag name="ISLOCKED" val="True"/>
  <p:tag name="PRINTWIDTH" val="163.875"/>
  <p:tag name="PRINTHEIGHT" val="32"/>
  <p:tag name="DEFAULTLEFT" val="p108!8245"/>
  <p:tag name="DEFAULTTOP" val="p166!8950"/>
  <p:tag name="DEFAULTWIDTH" val="p153!14"/>
  <p:tag name="DEFAULTHEIGHT" val="p33!2353"/>
</p:tagLst>
</file>

<file path=ppt/tags/tag79.xml><?xml version="1.0" encoding="utf-8"?>
<p:tagLst xmlns:a="http://schemas.openxmlformats.org/drawingml/2006/main" xmlns:r="http://schemas.openxmlformats.org/officeDocument/2006/relationships" xmlns:p="http://schemas.openxmlformats.org/presentationml/2006/main">
  <p:tag name="SLIDEELEMTYPE" val="56"/>
  <p:tag name="PIECEOFARROW" val="True"/>
  <p:tag name="CALLOUTCODE" val="01-2011"/>
  <p:tag name="FORMATBYTE" val="180"/>
  <p:tag name="LEGALDAYONE" val="True"/>
  <p:tag name="PITCHBOOKPALETTE" val="3.5"/>
  <p:tag name="ISLOCKED" val="True"/>
  <p:tag name="PRINTWIDTH" val="163.875"/>
  <p:tag name="PRINTHEIGHT" val="32"/>
  <p:tag name="DEFAULTLEFT" val="p108!8245"/>
  <p:tag name="DEFAULTTOP" val="p166!8950"/>
  <p:tag name="DEFAULTWIDTH" val="p153!14"/>
  <p:tag name="DEFAULTHEIGHT" val="p33!2353"/>
</p:tagLst>
</file>

<file path=ppt/tags/tag8.xml><?xml version="1.0" encoding="utf-8"?>
<p:tagLst xmlns:a="http://schemas.openxmlformats.org/drawingml/2006/main" xmlns:r="http://schemas.openxmlformats.org/officeDocument/2006/relationships" xmlns:p="http://schemas.openxmlformats.org/presentationml/2006/main">
  <p:tag name="PITCHBOOKPALETTE" val="3.5"/>
  <p:tag name="LEGALDAYONE" val="True"/>
</p:tagLst>
</file>

<file path=ppt/tags/tag80.xml><?xml version="1.0" encoding="utf-8"?>
<p:tagLst xmlns:a="http://schemas.openxmlformats.org/drawingml/2006/main" xmlns:r="http://schemas.openxmlformats.org/officeDocument/2006/relationships" xmlns:p="http://schemas.openxmlformats.org/presentationml/2006/main">
  <p:tag name="SLIDEELEMTYPE" val="56"/>
  <p:tag name="PIECEOFARROW" val="True"/>
  <p:tag name="CALLOUTCODE" val="01-2011"/>
  <p:tag name="FORMATBYTE" val="180"/>
  <p:tag name="LEGALDAYONE" val="True"/>
  <p:tag name="PITCHBOOKPALETTE" val="3.5"/>
  <p:tag name="ISLOCKED" val="True"/>
  <p:tag name="PRINTWIDTH" val="163.875"/>
  <p:tag name="PRINTHEIGHT" val="32"/>
  <p:tag name="DEFAULTLEFT" val="p108!8245"/>
  <p:tag name="DEFAULTTOP" val="p166!8950"/>
  <p:tag name="DEFAULTWIDTH" val="p153!14"/>
  <p:tag name="DEFAULTHEIGHT" val="p33!2353"/>
</p:tagLst>
</file>

<file path=ppt/tags/tag81.xml><?xml version="1.0" encoding="utf-8"?>
<p:tagLst xmlns:a="http://schemas.openxmlformats.org/drawingml/2006/main" xmlns:r="http://schemas.openxmlformats.org/officeDocument/2006/relationships" xmlns:p="http://schemas.openxmlformats.org/presentationml/2006/main">
  <p:tag name="SLIDEELEMTYPE" val="56"/>
  <p:tag name="PIECEOFARROW" val="True"/>
  <p:tag name="CALLOUTCODE" val="01-2011"/>
  <p:tag name="FORMATBYTE" val="180"/>
  <p:tag name="LEGALDAYONE" val="True"/>
  <p:tag name="PITCHBOOKPALETTE" val="3.5"/>
  <p:tag name="ISLOCKED" val="True"/>
  <p:tag name="PRINTWIDTH" val="163.875"/>
  <p:tag name="PRINTHEIGHT" val="32"/>
  <p:tag name="DEFAULTLEFT" val="p108!8245"/>
  <p:tag name="DEFAULTTOP" val="p166!8950"/>
  <p:tag name="DEFAULTWIDTH" val="p153!14"/>
  <p:tag name="DEFAULTHEIGHT" val="p33!2353"/>
</p:tagLst>
</file>

<file path=ppt/tags/tag82.xml><?xml version="1.0" encoding="utf-8"?>
<p:tagLst xmlns:a="http://schemas.openxmlformats.org/drawingml/2006/main" xmlns:r="http://schemas.openxmlformats.org/officeDocument/2006/relationships" xmlns:p="http://schemas.openxmlformats.org/presentationml/2006/main">
  <p:tag name="SLIDEELEMTYPE" val="56"/>
  <p:tag name="PIECEOFARROW" val="True"/>
  <p:tag name="CALLOUTCODE" val="01-2011"/>
  <p:tag name="FORMATBYTE" val="180"/>
  <p:tag name="LEGALDAYONE" val="True"/>
  <p:tag name="PITCHBOOKPALETTE" val="3.5"/>
  <p:tag name="ISLOCKED" val="True"/>
  <p:tag name="PRINTWIDTH" val="163.875"/>
  <p:tag name="PRINTHEIGHT" val="32"/>
  <p:tag name="DEFAULTLEFT" val="p108!8245"/>
  <p:tag name="DEFAULTTOP" val="p166!8950"/>
  <p:tag name="DEFAULTWIDTH" val="p153!14"/>
  <p:tag name="DEFAULTHEIGHT" val="p33!2353"/>
</p:tagLst>
</file>

<file path=ppt/tags/tag83.xml><?xml version="1.0" encoding="utf-8"?>
<p:tagLst xmlns:a="http://schemas.openxmlformats.org/drawingml/2006/main" xmlns:r="http://schemas.openxmlformats.org/officeDocument/2006/relationships" xmlns:p="http://schemas.openxmlformats.org/presentationml/2006/main">
  <p:tag name="SLIDEELEMTYPE" val="56"/>
  <p:tag name="PIECEOFARROW" val="True"/>
  <p:tag name="CALLOUTCODE" val="01-2011"/>
  <p:tag name="FORMATBYTE" val="180"/>
  <p:tag name="LEGALDAYONE" val="True"/>
  <p:tag name="PITCHBOOKPALETTE" val="3.5"/>
  <p:tag name="ISLOCKED" val="True"/>
  <p:tag name="PRINTWIDTH" val="163.875"/>
  <p:tag name="PRINTHEIGHT" val="32"/>
  <p:tag name="DEFAULTLEFT" val="p108!8245"/>
  <p:tag name="DEFAULTTOP" val="p166!8950"/>
  <p:tag name="DEFAULTWIDTH" val="p153!14"/>
  <p:tag name="DEFAULTHEIGHT" val="p33!2353"/>
</p:tagLst>
</file>

<file path=ppt/tags/tag84.xml><?xml version="1.0" encoding="utf-8"?>
<p:tagLst xmlns:a="http://schemas.openxmlformats.org/drawingml/2006/main" xmlns:r="http://schemas.openxmlformats.org/officeDocument/2006/relationships" xmlns:p="http://schemas.openxmlformats.org/presentationml/2006/main">
  <p:tag name="PIECEOFARROW" val="True"/>
  <p:tag name="LEGALDAYONE" val="True"/>
  <p:tag name="PITCHBOOKPALETTE" val="3.5"/>
</p:tagLst>
</file>

<file path=ppt/tags/tag85.xml><?xml version="1.0" encoding="utf-8"?>
<p:tagLst xmlns:a="http://schemas.openxmlformats.org/drawingml/2006/main" xmlns:r="http://schemas.openxmlformats.org/officeDocument/2006/relationships" xmlns:p="http://schemas.openxmlformats.org/presentationml/2006/main">
  <p:tag name="SLIDEELEMTYPE" val="56"/>
  <p:tag name="PIECEOFARROW" val="True"/>
  <p:tag name="CALLOUTCODE" val="01-2011"/>
  <p:tag name="FORMATBYTE" val="180"/>
  <p:tag name="LEGALDAYONE" val="True"/>
  <p:tag name="PITCHBOOKPALETTE" val="3.5"/>
  <p:tag name="ISLOCKED" val="True"/>
  <p:tag name="PRINTWIDTH" val="163.875"/>
  <p:tag name="PRINTHEIGHT" val="32"/>
  <p:tag name="DEFAULTLEFT" val="p108!8245"/>
  <p:tag name="DEFAULTTOP" val="p166!8950"/>
  <p:tag name="DEFAULTWIDTH" val="p153!14"/>
  <p:tag name="DEFAULTHEIGHT" val="p33!2353"/>
</p:tagLst>
</file>

<file path=ppt/tags/tag86.xml><?xml version="1.0" encoding="utf-8"?>
<p:tagLst xmlns:a="http://schemas.openxmlformats.org/drawingml/2006/main" xmlns:r="http://schemas.openxmlformats.org/officeDocument/2006/relationships" xmlns:p="http://schemas.openxmlformats.org/presentationml/2006/main">
  <p:tag name="PIECEOFARROW" val="True"/>
  <p:tag name="LEGALDAYONE" val="True"/>
  <p:tag name="PITCHBOOKPALETTE" val="3.5"/>
</p:tagLst>
</file>

<file path=ppt/tags/tag87.xml><?xml version="1.0" encoding="utf-8"?>
<p:tagLst xmlns:a="http://schemas.openxmlformats.org/drawingml/2006/main" xmlns:r="http://schemas.openxmlformats.org/officeDocument/2006/relationships" xmlns:p="http://schemas.openxmlformats.org/presentationml/2006/main">
  <p:tag name="PIECEOFARROW" val="True"/>
  <p:tag name="LEGALDAYONE" val="True"/>
  <p:tag name="PITCHBOOKPALETTE" val="3.5"/>
</p:tagLst>
</file>

<file path=ppt/tags/tag88.xml><?xml version="1.0" encoding="utf-8"?>
<p:tagLst xmlns:a="http://schemas.openxmlformats.org/drawingml/2006/main" xmlns:r="http://schemas.openxmlformats.org/officeDocument/2006/relationships" xmlns:p="http://schemas.openxmlformats.org/presentationml/2006/main">
  <p:tag name="PIECEOFARROW" val="True"/>
  <p:tag name="LEGALDAYONE" val="True"/>
  <p:tag name="PITCHBOOKPALETTE" val="3.5"/>
</p:tagLst>
</file>

<file path=ppt/tags/tag89.xml><?xml version="1.0" encoding="utf-8"?>
<p:tagLst xmlns:a="http://schemas.openxmlformats.org/drawingml/2006/main" xmlns:r="http://schemas.openxmlformats.org/officeDocument/2006/relationships" xmlns:p="http://schemas.openxmlformats.org/presentationml/2006/main">
  <p:tag name="PIECEOFARROW" val="True"/>
  <p:tag name="LEGALDAYONE" val="True"/>
  <p:tag name="PITCHBOOKPALETTE" val="3.5"/>
</p:tagLst>
</file>

<file path=ppt/tags/tag9.xml><?xml version="1.0" encoding="utf-8"?>
<p:tagLst xmlns:a="http://schemas.openxmlformats.org/drawingml/2006/main" xmlns:r="http://schemas.openxmlformats.org/officeDocument/2006/relationships" xmlns:p="http://schemas.openxmlformats.org/presentationml/2006/main">
  <p:tag name="SLIDETYPE" val="3"/>
  <p:tag name="WSPAGENUMBER" val="1"/>
  <p:tag name="INCLUDEINTOC" val="0"/>
  <p:tag name="GUID" val="C2A5722D-9ACA-11D4-AB8E-0010A4E5E143"/>
  <p:tag name="NAME" val="Blank Slide"/>
  <p:tag name="GREYBORDERS" val="True"/>
  <p:tag name="SPACEBETWEENOBJECTS" val="p9"/>
  <p:tag name="FONTRATIO" val="p1"/>
  <p:tag name="SLIDELEFTMARGIN" val="p36"/>
  <p:tag name="SLIDERIGHTMARGIN" val="p756"/>
  <p:tag name="SLIDETOPMARGIN" val="p36"/>
  <p:tag name="SLIDEBOTTOMMARGIN" val="p576"/>
  <p:tag name="LEFTCOLLEFTMARGIN" val="p36"/>
  <p:tag name="LEFTCOLRIGHTMARGIN" val="p738"/>
  <p:tag name="RIGHTCOLLEFTMARGIN" val="p0"/>
  <p:tag name="RIGHTCOLRIGHTMARGIN" val="p0"/>
  <p:tag name="ARRANGETOGRID" val="False"/>
  <p:tag name="LEFTCOLTOPMARGIN" val="p126"/>
  <p:tag name="RIGHTCOLTOPMARGIN" val="p126"/>
  <p:tag name="LEFTCOLBOTTOMMARGIN" val="p535"/>
  <p:tag name="RIGHTCOLBOTTOMMARGIN" val="p535"/>
  <p:tag name="SLIDEPAGENUMBER" val="25"/>
</p:tagLst>
</file>

<file path=ppt/tags/tag90.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91.xml><?xml version="1.0" encoding="utf-8"?>
<p:tagLst xmlns:a="http://schemas.openxmlformats.org/drawingml/2006/main" xmlns:r="http://schemas.openxmlformats.org/officeDocument/2006/relationships" xmlns:p="http://schemas.openxmlformats.org/presentationml/2006/main">
  <p:tag name="PIECEOFARROW" val="True"/>
  <p:tag name="LEGALDAYONE" val="True"/>
  <p:tag name="PITCHBOOKPALETTE" val="3.5"/>
</p:tagLst>
</file>

<file path=ppt/tags/tag92.xml><?xml version="1.0" encoding="utf-8"?>
<p:tagLst xmlns:a="http://schemas.openxmlformats.org/drawingml/2006/main" xmlns:r="http://schemas.openxmlformats.org/officeDocument/2006/relationships" xmlns:p="http://schemas.openxmlformats.org/presentationml/2006/main">
  <p:tag name="SLIDEELEMTYPE" val="55"/>
  <p:tag name="PIECEOFARROW" val="True"/>
  <p:tag name="FORMATBYTE" val="180"/>
  <p:tag name="STARTMONTH" val="40544"/>
  <p:tag name="ENDMONTH" val="42370"/>
  <p:tag name="LEGALDAYONE" val="True"/>
  <p:tag name="PITCHBOOKPALETTE" val="3.5"/>
</p:tagLst>
</file>

<file path=ppt/tags/tag93.xml><?xml version="1.0" encoding="utf-8"?>
<p:tagLst xmlns:a="http://schemas.openxmlformats.org/drawingml/2006/main" xmlns:r="http://schemas.openxmlformats.org/officeDocument/2006/relationships" xmlns:p="http://schemas.openxmlformats.org/presentationml/2006/main">
  <p:tag name="PIECEOFARROW" val="True"/>
  <p:tag name="LEGALDAYONE" val="True"/>
  <p:tag name="PITCHBOOKPALETTE" val="3.5"/>
</p:tagLst>
</file>

<file path=ppt/tags/tag94.xml><?xml version="1.0" encoding="utf-8"?>
<p:tagLst xmlns:a="http://schemas.openxmlformats.org/drawingml/2006/main" xmlns:r="http://schemas.openxmlformats.org/officeDocument/2006/relationships" xmlns:p="http://schemas.openxmlformats.org/presentationml/2006/main">
  <p:tag name="PIECEOFARROW" val="True"/>
  <p:tag name="LEGALDAYONE" val="True"/>
  <p:tag name="PITCHBOOKPALETTE" val="3.5"/>
</p:tagLst>
</file>

<file path=ppt/tags/tag95.xml><?xml version="1.0" encoding="utf-8"?>
<p:tagLst xmlns:a="http://schemas.openxmlformats.org/drawingml/2006/main" xmlns:r="http://schemas.openxmlformats.org/officeDocument/2006/relationships" xmlns:p="http://schemas.openxmlformats.org/presentationml/2006/main">
  <p:tag name="PIECEOFARROW" val="True"/>
  <p:tag name="LEGALDAYONE" val="True"/>
  <p:tag name="PITCHBOOKPALETTE" val="3.5"/>
</p:tagLst>
</file>

<file path=ppt/tags/tag96.xml><?xml version="1.0" encoding="utf-8"?>
<p:tagLst xmlns:a="http://schemas.openxmlformats.org/drawingml/2006/main" xmlns:r="http://schemas.openxmlformats.org/officeDocument/2006/relationships" xmlns:p="http://schemas.openxmlformats.org/presentationml/2006/main">
  <p:tag name="PIECEOFARROW" val="True"/>
  <p:tag name="LEGALDAYONE" val="True"/>
  <p:tag name="PITCHBOOKPALETTE" val="3.5"/>
</p:tagLst>
</file>

<file path=ppt/tags/tag97.xml><?xml version="1.0" encoding="utf-8"?>
<p:tagLst xmlns:a="http://schemas.openxmlformats.org/drawingml/2006/main" xmlns:r="http://schemas.openxmlformats.org/officeDocument/2006/relationships" xmlns:p="http://schemas.openxmlformats.org/presentationml/2006/main">
  <p:tag name="PIECEOFARROW" val="True"/>
  <p:tag name="LEGALDAYONE" val="True"/>
  <p:tag name="PITCHBOOKPALETTE" val="3.5"/>
</p:tagLst>
</file>

<file path=ppt/tags/tag98.xml><?xml version="1.0" encoding="utf-8"?>
<p:tagLst xmlns:a="http://schemas.openxmlformats.org/drawingml/2006/main" xmlns:r="http://schemas.openxmlformats.org/officeDocument/2006/relationships" xmlns:p="http://schemas.openxmlformats.org/presentationml/2006/main">
  <p:tag name="PIECEOFARROW" val="True"/>
  <p:tag name="LEGALDAYONE" val="True"/>
  <p:tag name="PITCHBOOKPALETTE" val="3.5"/>
</p:tagLst>
</file>

<file path=ppt/tags/tag99.xml><?xml version="1.0" encoding="utf-8"?>
<p:tagLst xmlns:a="http://schemas.openxmlformats.org/drawingml/2006/main" xmlns:r="http://schemas.openxmlformats.org/officeDocument/2006/relationships" xmlns:p="http://schemas.openxmlformats.org/presentationml/2006/main">
  <p:tag name="PIECEOFARROW" val="True"/>
  <p:tag name="LEGALDAYONE" val="True"/>
  <p:tag name="PITCHBOOKPALETTE" val="3.5"/>
</p:tagLst>
</file>

<file path=ppt/theme/theme1.xml><?xml version="1.0" encoding="utf-8"?>
<a:theme xmlns:a="http://schemas.openxmlformats.org/drawingml/2006/main" name="Allied Fiber">
  <a:themeElements>
    <a:clrScheme name="Office Theme 3">
      <a:dk1>
        <a:srgbClr val="000000"/>
      </a:dk1>
      <a:lt1>
        <a:srgbClr val="FFFFFF"/>
      </a:lt1>
      <a:dk2>
        <a:srgbClr val="C0C0C0"/>
      </a:dk2>
      <a:lt2>
        <a:srgbClr val="808080"/>
      </a:lt2>
      <a:accent1>
        <a:srgbClr val="5B739F"/>
      </a:accent1>
      <a:accent2>
        <a:srgbClr val="AFAFAF"/>
      </a:accent2>
      <a:accent3>
        <a:srgbClr val="FFFFFF"/>
      </a:accent3>
      <a:accent4>
        <a:srgbClr val="000000"/>
      </a:accent4>
      <a:accent5>
        <a:srgbClr val="B5BCCD"/>
      </a:accent5>
      <a:accent6>
        <a:srgbClr val="9E9E9E"/>
      </a:accent6>
      <a:hlink>
        <a:srgbClr val="24245A"/>
      </a:hlink>
      <a:folHlink>
        <a:srgbClr val="48879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85000"/>
          </a:schemeClr>
        </a:solidFill>
        <a:ln>
          <a:noFill/>
        </a:ln>
      </a:spPr>
      <a:bodyPr rtlCol="0" anchor="ctr"/>
      <a:lstStyle>
        <a:defPPr algn="ctr">
          <a:defRPr sz="1000" dirty="0" err="1" smtClean="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defRPr sz="1000" dirty="0" err="1" smtClean="0">
            <a:latin typeface="Arial" pitchFamily="34" charset="0"/>
            <a:cs typeface="Arial" pitchFamily="34" charset="0"/>
          </a:defRPr>
        </a:defPPr>
      </a:lstStyle>
    </a:txDef>
  </a:objectDefaults>
  <a:extraClrSchemeLst>
    <a:extraClrScheme>
      <a:clrScheme name="Office Theme 1">
        <a:dk1>
          <a:srgbClr val="000000"/>
        </a:dk1>
        <a:lt1>
          <a:srgbClr val="FFFFFF"/>
        </a:lt1>
        <a:dk2>
          <a:srgbClr val="C0C0C0"/>
        </a:dk2>
        <a:lt2>
          <a:srgbClr val="808080"/>
        </a:lt2>
        <a:accent1>
          <a:srgbClr val="5B739F"/>
        </a:accent1>
        <a:accent2>
          <a:srgbClr val="AFAFAF"/>
        </a:accent2>
        <a:accent3>
          <a:srgbClr val="FFFFFF"/>
        </a:accent3>
        <a:accent4>
          <a:srgbClr val="000000"/>
        </a:accent4>
        <a:accent5>
          <a:srgbClr val="B5BCCD"/>
        </a:accent5>
        <a:accent6>
          <a:srgbClr val="9E9E9E"/>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C0C0C0"/>
        </a:dk2>
        <a:lt2>
          <a:srgbClr val="808080"/>
        </a:lt2>
        <a:accent1>
          <a:srgbClr val="5B739F"/>
        </a:accent1>
        <a:accent2>
          <a:srgbClr val="AFAFAF"/>
        </a:accent2>
        <a:accent3>
          <a:srgbClr val="FFFFFF"/>
        </a:accent3>
        <a:accent4>
          <a:srgbClr val="000000"/>
        </a:accent4>
        <a:accent5>
          <a:srgbClr val="B5BCCD"/>
        </a:accent5>
        <a:accent6>
          <a:srgbClr val="9E9E9E"/>
        </a:accent6>
        <a:hlink>
          <a:srgbClr val="24275A"/>
        </a:hlink>
        <a:folHlink>
          <a:srgbClr val="488798"/>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C0C0C0"/>
        </a:dk2>
        <a:lt2>
          <a:srgbClr val="808080"/>
        </a:lt2>
        <a:accent1>
          <a:srgbClr val="5B739F"/>
        </a:accent1>
        <a:accent2>
          <a:srgbClr val="AFAFAF"/>
        </a:accent2>
        <a:accent3>
          <a:srgbClr val="FFFFFF"/>
        </a:accent3>
        <a:accent4>
          <a:srgbClr val="000000"/>
        </a:accent4>
        <a:accent5>
          <a:srgbClr val="B5BCCD"/>
        </a:accent5>
        <a:accent6>
          <a:srgbClr val="9E9E9E"/>
        </a:accent6>
        <a:hlink>
          <a:srgbClr val="24245A"/>
        </a:hlink>
        <a:folHlink>
          <a:srgbClr val="48879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Allied Fiber">
  <a:themeElements>
    <a:clrScheme name="Office Theme 3">
      <a:dk1>
        <a:srgbClr val="000000"/>
      </a:dk1>
      <a:lt1>
        <a:srgbClr val="FFFFFF"/>
      </a:lt1>
      <a:dk2>
        <a:srgbClr val="C0C0C0"/>
      </a:dk2>
      <a:lt2>
        <a:srgbClr val="808080"/>
      </a:lt2>
      <a:accent1>
        <a:srgbClr val="5B739F"/>
      </a:accent1>
      <a:accent2>
        <a:srgbClr val="AFAFAF"/>
      </a:accent2>
      <a:accent3>
        <a:srgbClr val="FFFFFF"/>
      </a:accent3>
      <a:accent4>
        <a:srgbClr val="000000"/>
      </a:accent4>
      <a:accent5>
        <a:srgbClr val="B5BCCD"/>
      </a:accent5>
      <a:accent6>
        <a:srgbClr val="9E9E9E"/>
      </a:accent6>
      <a:hlink>
        <a:srgbClr val="24245A"/>
      </a:hlink>
      <a:folHlink>
        <a:srgbClr val="48879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85000"/>
          </a:schemeClr>
        </a:solidFill>
        <a:ln>
          <a:noFill/>
        </a:ln>
      </a:spPr>
      <a:bodyPr rtlCol="0" anchor="ctr"/>
      <a:lstStyle>
        <a:defPPr algn="ctr">
          <a:defRPr sz="1000" dirty="0" err="1" smtClean="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defRPr sz="1000" dirty="0" err="1" smtClean="0">
            <a:latin typeface="Arial" pitchFamily="34" charset="0"/>
            <a:cs typeface="Arial" pitchFamily="34" charset="0"/>
          </a:defRPr>
        </a:defPPr>
      </a:lstStyle>
    </a:txDef>
  </a:objectDefaults>
  <a:extraClrSchemeLst>
    <a:extraClrScheme>
      <a:clrScheme name="Office Theme 1">
        <a:dk1>
          <a:srgbClr val="000000"/>
        </a:dk1>
        <a:lt1>
          <a:srgbClr val="FFFFFF"/>
        </a:lt1>
        <a:dk2>
          <a:srgbClr val="C0C0C0"/>
        </a:dk2>
        <a:lt2>
          <a:srgbClr val="808080"/>
        </a:lt2>
        <a:accent1>
          <a:srgbClr val="5B739F"/>
        </a:accent1>
        <a:accent2>
          <a:srgbClr val="AFAFAF"/>
        </a:accent2>
        <a:accent3>
          <a:srgbClr val="FFFFFF"/>
        </a:accent3>
        <a:accent4>
          <a:srgbClr val="000000"/>
        </a:accent4>
        <a:accent5>
          <a:srgbClr val="B5BCCD"/>
        </a:accent5>
        <a:accent6>
          <a:srgbClr val="9E9E9E"/>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C0C0C0"/>
        </a:dk2>
        <a:lt2>
          <a:srgbClr val="808080"/>
        </a:lt2>
        <a:accent1>
          <a:srgbClr val="5B739F"/>
        </a:accent1>
        <a:accent2>
          <a:srgbClr val="AFAFAF"/>
        </a:accent2>
        <a:accent3>
          <a:srgbClr val="FFFFFF"/>
        </a:accent3>
        <a:accent4>
          <a:srgbClr val="000000"/>
        </a:accent4>
        <a:accent5>
          <a:srgbClr val="B5BCCD"/>
        </a:accent5>
        <a:accent6>
          <a:srgbClr val="9E9E9E"/>
        </a:accent6>
        <a:hlink>
          <a:srgbClr val="24275A"/>
        </a:hlink>
        <a:folHlink>
          <a:srgbClr val="488798"/>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C0C0C0"/>
        </a:dk2>
        <a:lt2>
          <a:srgbClr val="808080"/>
        </a:lt2>
        <a:accent1>
          <a:srgbClr val="5B739F"/>
        </a:accent1>
        <a:accent2>
          <a:srgbClr val="AFAFAF"/>
        </a:accent2>
        <a:accent3>
          <a:srgbClr val="FFFFFF"/>
        </a:accent3>
        <a:accent4>
          <a:srgbClr val="000000"/>
        </a:accent4>
        <a:accent5>
          <a:srgbClr val="B5BCCD"/>
        </a:accent5>
        <a:accent6>
          <a:srgbClr val="9E9E9E"/>
        </a:accent6>
        <a:hlink>
          <a:srgbClr val="24245A"/>
        </a:hlink>
        <a:folHlink>
          <a:srgbClr val="48879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Allied Fiber.thmx</Template>
  <TotalTime>9243</TotalTime>
  <Words>2900</Words>
  <Application>Microsoft Office PowerPoint</Application>
  <PresentationFormat>Custom</PresentationFormat>
  <Paragraphs>367</Paragraphs>
  <Slides>24</Slides>
  <Notes>4</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24</vt:i4>
      </vt:variant>
    </vt:vector>
  </HeadingPairs>
  <TitlesOfParts>
    <vt:vector size="27" baseType="lpstr">
      <vt:lpstr>Allied Fiber</vt:lpstr>
      <vt:lpstr>1_Allied Fiber</vt:lpstr>
      <vt:lpstr>Worksheet</vt:lpstr>
      <vt:lpstr>Company Overview</vt:lpstr>
      <vt:lpstr>Safe Harbor</vt:lpstr>
      <vt:lpstr>Table of Contents</vt:lpstr>
      <vt:lpstr>Industry Basics</vt:lpstr>
      <vt:lpstr>Who is Allied Fiber?</vt:lpstr>
      <vt:lpstr>Setting the Standard for... The Next Generation of Fiber Optic Systems</vt:lpstr>
      <vt:lpstr>Complementary Product Portfolio Provides Predictable  and Steady Cash Flow </vt:lpstr>
      <vt:lpstr>Diverse Network Operator Universe has a Unique  Set of Motivations for Purchasing Dark Fiber</vt:lpstr>
      <vt:lpstr>Evolution of Allied Fiber</vt:lpstr>
      <vt:lpstr>What is the Big Picture for Connectivity?</vt:lpstr>
      <vt:lpstr>Unprecedented Growth in Data Consumption Fueling  Demand for Broadband Capacity</vt:lpstr>
      <vt:lpstr>Demand for Broadband Capacity Cannot Be Met Due to Substantial “Fiber Gap”</vt:lpstr>
      <vt:lpstr>Fiber Gap Creates Compelling Opportunity for Allied Fiber</vt:lpstr>
      <vt:lpstr>Key Dark Fiber Statistics</vt:lpstr>
      <vt:lpstr>What is Allied Fiber Building Now?</vt:lpstr>
      <vt:lpstr>Florida and Georgia Routes</vt:lpstr>
      <vt:lpstr>Allied Fiber Completes Fiber Jetting from Miami to Jacksonville</vt:lpstr>
      <vt:lpstr>Florida Construction Complete</vt:lpstr>
      <vt:lpstr>Construction of the Miami, FL to Jacksonville, FL Route</vt:lpstr>
      <vt:lpstr>Florida Construction Timeline</vt:lpstr>
      <vt:lpstr>What is Next for Allied Fiber?</vt:lpstr>
      <vt:lpstr>More than 40% of the Georgia Segment is Already Built  and Carrying Traffic</vt:lpstr>
      <vt:lpstr>Long-term Plan to Broaden our Footprint Across the U.S.</vt:lpstr>
      <vt:lpstr>Allied Fiber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Anthony Escamilla</dc:creator>
  <cp:lastModifiedBy>RobertSteele</cp:lastModifiedBy>
  <cp:revision>1247</cp:revision>
  <cp:lastPrinted>2014-02-12T14:54:35Z</cp:lastPrinted>
  <dcterms:created xsi:type="dcterms:W3CDTF">2006-08-16T00:00:00Z</dcterms:created>
  <dcterms:modified xsi:type="dcterms:W3CDTF">2014-05-22T19:37:07Z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